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75" r:id="rId7"/>
    <p:sldId id="260" r:id="rId8"/>
    <p:sldId id="280" r:id="rId9"/>
    <p:sldId id="292" r:id="rId10"/>
    <p:sldId id="262" r:id="rId11"/>
    <p:sldId id="282" r:id="rId12"/>
    <p:sldId id="263" r:id="rId13"/>
    <p:sldId id="283" r:id="rId14"/>
    <p:sldId id="277" r:id="rId15"/>
    <p:sldId id="266" r:id="rId16"/>
    <p:sldId id="284" r:id="rId17"/>
    <p:sldId id="267" r:id="rId18"/>
    <p:sldId id="285" r:id="rId19"/>
    <p:sldId id="264" r:id="rId20"/>
    <p:sldId id="286" r:id="rId21"/>
    <p:sldId id="265" r:id="rId22"/>
    <p:sldId id="287" r:id="rId23"/>
    <p:sldId id="293" r:id="rId24"/>
    <p:sldId id="294" r:id="rId25"/>
    <p:sldId id="295" r:id="rId26"/>
    <p:sldId id="296" r:id="rId27"/>
    <p:sldId id="297" r:id="rId28"/>
    <p:sldId id="298" r:id="rId29"/>
    <p:sldId id="301" r:id="rId30"/>
    <p:sldId id="302" r:id="rId31"/>
    <p:sldId id="303" r:id="rId32"/>
    <p:sldId id="304" r:id="rId33"/>
    <p:sldId id="268" r:id="rId34"/>
    <p:sldId id="269" r:id="rId35"/>
    <p:sldId id="289" r:id="rId36"/>
    <p:sldId id="270" r:id="rId37"/>
    <p:sldId id="290" r:id="rId38"/>
    <p:sldId id="271" r:id="rId39"/>
    <p:sldId id="291" r:id="rId40"/>
    <p:sldId id="305" r:id="rId41"/>
    <p:sldId id="273" r:id="rId42"/>
    <p:sldId id="27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88D494-B241-44AC-ACF1-31CBF0084E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E4F14A-04EA-452F-B2C5-68DFEF29A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verozentella/aprendizaje-basado-en-proyectos-1414848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ktbain53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Backwards Planning and </a:t>
            </a:r>
            <a:br>
              <a:rPr lang="en-US" dirty="0" smtClean="0"/>
            </a:br>
            <a:r>
              <a:rPr lang="en-US" dirty="0" smtClean="0"/>
              <a:t>Project-Based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Katie Bain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English Language Fellow</a:t>
            </a:r>
          </a:p>
        </p:txBody>
      </p:sp>
    </p:spTree>
    <p:extLst>
      <p:ext uri="{BB962C8B-B14F-4D97-AF65-F5344CB8AC3E}">
        <p14:creationId xmlns:p14="http://schemas.microsoft.com/office/powerpoint/2010/main" val="4182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Greetings/Introductions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Understandings</a:t>
            </a:r>
          </a:p>
          <a:p>
            <a:r>
              <a:rPr lang="en-US" dirty="0" smtClean="0"/>
              <a:t>There are routine ways to greet people in English.</a:t>
            </a:r>
          </a:p>
          <a:p>
            <a:r>
              <a:rPr lang="en-US" dirty="0" smtClean="0"/>
              <a:t>Pronunciation and body language are important.	</a:t>
            </a:r>
          </a:p>
          <a:p>
            <a:r>
              <a:rPr lang="en-US" dirty="0" smtClean="0"/>
              <a:t>Language learning is a process.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43400" y="2119312"/>
            <a:ext cx="3520440" cy="367188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Essential Questions</a:t>
            </a:r>
          </a:p>
          <a:p>
            <a:r>
              <a:rPr lang="en-US" dirty="0" smtClean="0"/>
              <a:t>How do I greet people in English?</a:t>
            </a:r>
          </a:p>
          <a:p>
            <a:r>
              <a:rPr lang="en-US" dirty="0" smtClean="0"/>
              <a:t>How do I respond when people ask me introductory questions?</a:t>
            </a:r>
          </a:p>
          <a:p>
            <a:r>
              <a:rPr lang="en-US" dirty="0" smtClean="0"/>
              <a:t>What body language is good when meeting people?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Saludos</a:t>
            </a:r>
            <a:r>
              <a:rPr lang="en-US" dirty="0" smtClean="0"/>
              <a:t>/</a:t>
            </a:r>
            <a:r>
              <a:rPr lang="en-US" dirty="0" err="1" smtClean="0"/>
              <a:t>Introducciones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90600" y="2133600"/>
            <a:ext cx="3197352" cy="382219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err="1" smtClean="0"/>
              <a:t>Conocimientos</a:t>
            </a:r>
            <a:endParaRPr lang="en-US" b="1" u="sng" dirty="0" smtClean="0"/>
          </a:p>
          <a:p>
            <a:r>
              <a:rPr lang="en-US" dirty="0" smtClean="0"/>
              <a:t>Hay </a:t>
            </a:r>
            <a:r>
              <a:rPr lang="en-US" dirty="0" err="1" smtClean="0"/>
              <a:t>maneras</a:t>
            </a:r>
            <a:r>
              <a:rPr lang="en-US" dirty="0" smtClean="0"/>
              <a:t> </a:t>
            </a:r>
            <a:r>
              <a:rPr lang="en-US" dirty="0" err="1" smtClean="0"/>
              <a:t>rutinas</a:t>
            </a:r>
            <a:r>
              <a:rPr lang="en-US" dirty="0" smtClean="0"/>
              <a:t> de </a:t>
            </a:r>
            <a:r>
              <a:rPr lang="en-US" dirty="0" err="1" smtClean="0"/>
              <a:t>saludar</a:t>
            </a:r>
            <a:r>
              <a:rPr lang="en-US" dirty="0" smtClean="0"/>
              <a:t> a la </a:t>
            </a:r>
            <a:r>
              <a:rPr lang="en-US" dirty="0" err="1" smtClean="0"/>
              <a:t>gente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pronunciación</a:t>
            </a:r>
            <a:r>
              <a:rPr lang="en-US" dirty="0" smtClean="0"/>
              <a:t> y el </a:t>
            </a:r>
            <a:r>
              <a:rPr lang="en-US" dirty="0" err="1" smtClean="0"/>
              <a:t>lenguaje</a:t>
            </a:r>
            <a:r>
              <a:rPr lang="en-US" dirty="0" smtClean="0"/>
              <a:t> corporal son </a:t>
            </a:r>
            <a:r>
              <a:rPr lang="en-US" dirty="0" err="1" smtClean="0"/>
              <a:t>importantes</a:t>
            </a:r>
            <a:r>
              <a:rPr lang="en-US" dirty="0" smtClean="0"/>
              <a:t>.	</a:t>
            </a:r>
          </a:p>
          <a:p>
            <a:r>
              <a:rPr lang="en-US" dirty="0" err="1" smtClean="0"/>
              <a:t>Aprender</a:t>
            </a:r>
            <a:r>
              <a:rPr lang="en-US" dirty="0" smtClean="0"/>
              <a:t> un </a:t>
            </a:r>
            <a:r>
              <a:rPr lang="en-US" dirty="0" err="1" smtClean="0"/>
              <a:t>idioma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proceso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2057400"/>
            <a:ext cx="3505200" cy="3976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u="sng" dirty="0" err="1" smtClean="0"/>
              <a:t>Preguntas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Fundumentales</a:t>
            </a:r>
            <a:endParaRPr lang="en-US" sz="2000" b="1" u="sng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saludar</a:t>
            </a:r>
            <a:r>
              <a:rPr lang="en-US" dirty="0" smtClean="0"/>
              <a:t> a la </a:t>
            </a:r>
            <a:r>
              <a:rPr lang="en-US" dirty="0" err="1" smtClean="0"/>
              <a:t>gente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respondo</a:t>
            </a:r>
            <a:r>
              <a:rPr lang="en-US" dirty="0" smtClean="0"/>
              <a:t> 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me </a:t>
            </a:r>
            <a:r>
              <a:rPr lang="en-US" dirty="0" err="1" smtClean="0"/>
              <a:t>pregunta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pregunta</a:t>
            </a:r>
            <a:r>
              <a:rPr lang="en-US" dirty="0" smtClean="0"/>
              <a:t> de </a:t>
            </a:r>
            <a:r>
              <a:rPr lang="en-US" dirty="0" err="1" smtClean="0"/>
              <a:t>conocerme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lenguaje</a:t>
            </a:r>
            <a:r>
              <a:rPr lang="en-US" dirty="0" smtClean="0"/>
              <a:t> corporal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apropriado</a:t>
            </a:r>
            <a:r>
              <a:rPr lang="en-US" dirty="0" smtClean="0"/>
              <a:t> 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saludar</a:t>
            </a:r>
            <a:r>
              <a:rPr lang="en-US" dirty="0" smtClean="0"/>
              <a:t> a </a:t>
            </a:r>
            <a:r>
              <a:rPr lang="en-US" dirty="0" err="1" smtClean="0"/>
              <a:t>alguien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Turn!</a:t>
            </a:r>
            <a:br>
              <a:rPr lang="en-US" dirty="0" smtClean="0"/>
            </a:br>
            <a:r>
              <a:rPr lang="en-US" dirty="0" smtClean="0"/>
              <a:t>Topic: 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Understandings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Essential Questions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03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¡Su Toca!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5400" y="1905000"/>
            <a:ext cx="3203448" cy="3819143"/>
          </a:xfrm>
        </p:spPr>
        <p:txBody>
          <a:bodyPr/>
          <a:lstStyle/>
          <a:p>
            <a:pPr marL="0" indent="0" algn="ctr">
              <a:buNone/>
            </a:pPr>
            <a:r>
              <a:rPr lang="es-CO" u="sng" dirty="0" smtClean="0"/>
              <a:t>Conocimientos</a:t>
            </a:r>
            <a:endParaRPr lang="es-ES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495800" y="1981200"/>
            <a:ext cx="336804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b="1" u="sng" dirty="0" smtClean="0"/>
              <a:t>Preguntas </a:t>
            </a:r>
            <a:r>
              <a:rPr lang="es-CO" sz="2000" b="1" u="sng" dirty="0" err="1" smtClean="0"/>
              <a:t>Fundumentales</a:t>
            </a:r>
            <a:endParaRPr lang="es-ES" sz="2000" b="1" u="sng" dirty="0"/>
          </a:p>
        </p:txBody>
      </p:sp>
    </p:spTree>
    <p:extLst>
      <p:ext uri="{BB962C8B-B14F-4D97-AF65-F5344CB8AC3E}">
        <p14:creationId xmlns:p14="http://schemas.microsoft.com/office/powerpoint/2010/main" val="12210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88712"/>
              </p:ext>
            </p:extLst>
          </p:nvPr>
        </p:nvGraphicFramePr>
        <p:xfrm>
          <a:off x="1371600" y="2133600"/>
          <a:ext cx="6288089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828"/>
                <a:gridCol w="3262261"/>
              </a:tblGrid>
              <a:tr h="77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objectives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objectivos/metas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topics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tema/asunto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</a:rPr>
                        <a:t>realistic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realista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measurable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apreciable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</a:rPr>
                        <a:t>greetings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saludos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Objectives:</a:t>
            </a:r>
            <a:br>
              <a:rPr lang="en-US" dirty="0" smtClean="0"/>
            </a:br>
            <a:r>
              <a:rPr lang="en-US" sz="3100" dirty="0" smtClean="0"/>
              <a:t>realistic      measurable   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197352" cy="405079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Students will know…</a:t>
            </a:r>
          </a:p>
          <a:p>
            <a:pPr lvl="1"/>
            <a:r>
              <a:rPr lang="en-US" dirty="0" smtClean="0"/>
              <a:t>20 vocabulary words and phrases for greetings</a:t>
            </a:r>
          </a:p>
          <a:p>
            <a:pPr lvl="1"/>
            <a:r>
              <a:rPr lang="en-US" dirty="0" smtClean="0"/>
              <a:t>Questions and answers for saying hello and goodbye and making introductions</a:t>
            </a:r>
          </a:p>
          <a:p>
            <a:pPr lvl="1"/>
            <a:r>
              <a:rPr lang="en-US" dirty="0" smtClean="0"/>
              <a:t>Proper pronunciation for the above greetings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2133600"/>
            <a:ext cx="3276600" cy="3833812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Students will be able to…</a:t>
            </a:r>
          </a:p>
          <a:p>
            <a:pPr lvl="1"/>
            <a:r>
              <a:rPr lang="en-US" dirty="0" smtClean="0"/>
              <a:t>Have brief conversations to meet new people </a:t>
            </a:r>
          </a:p>
          <a:p>
            <a:pPr lvl="2"/>
            <a:r>
              <a:rPr lang="en-US" dirty="0" smtClean="0"/>
              <a:t>(2 questions and 2 answers)</a:t>
            </a:r>
          </a:p>
          <a:p>
            <a:pPr lvl="1"/>
            <a:r>
              <a:rPr lang="en-US" dirty="0" smtClean="0"/>
              <a:t>Have brief conversations to greet people at</a:t>
            </a:r>
            <a:r>
              <a:rPr lang="en-US" b="1" dirty="0"/>
              <a:t> </a:t>
            </a:r>
            <a:r>
              <a:rPr lang="en-US" dirty="0" smtClean="0"/>
              <a:t>three different times of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Objetivos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err="1" smtClean="0"/>
              <a:t>realistas</a:t>
            </a:r>
            <a:r>
              <a:rPr lang="en-US" sz="2800" dirty="0" smtClean="0"/>
              <a:t>	</a:t>
            </a:r>
            <a:r>
              <a:rPr lang="en-US" sz="2800" dirty="0" err="1" smtClean="0"/>
              <a:t>apreciables</a:t>
            </a:r>
            <a:r>
              <a:rPr lang="en-US" sz="2800" dirty="0" smtClean="0"/>
              <a:t>	  </a:t>
            </a:r>
            <a:r>
              <a:rPr lang="en-US" sz="2800" dirty="0" err="1" smtClean="0"/>
              <a:t>especificos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saberan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palabras</a:t>
            </a:r>
            <a:r>
              <a:rPr lang="en-US" dirty="0" smtClean="0"/>
              <a:t> y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saludos</a:t>
            </a:r>
            <a:r>
              <a:rPr lang="en-US" dirty="0" smtClean="0"/>
              <a:t> in </a:t>
            </a:r>
            <a:r>
              <a:rPr lang="en-US" dirty="0" err="1" smtClean="0"/>
              <a:t>introducciones</a:t>
            </a:r>
            <a:endParaRPr lang="en-US" dirty="0" smtClean="0"/>
          </a:p>
          <a:p>
            <a:r>
              <a:rPr lang="en-US" dirty="0" err="1" smtClean="0"/>
              <a:t>Preguntas</a:t>
            </a:r>
            <a:r>
              <a:rPr lang="en-US" dirty="0" smtClean="0"/>
              <a:t> y </a:t>
            </a:r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saludar</a:t>
            </a:r>
            <a:r>
              <a:rPr lang="en-US" dirty="0" smtClean="0"/>
              <a:t> y </a:t>
            </a:r>
            <a:r>
              <a:rPr lang="en-US" dirty="0" err="1" smtClean="0"/>
              <a:t>introducir</a:t>
            </a:r>
            <a:endParaRPr lang="en-US" dirty="0" smtClean="0"/>
          </a:p>
          <a:p>
            <a:r>
              <a:rPr lang="en-US" dirty="0" err="1" smtClean="0"/>
              <a:t>Pronunciacion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podran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…</a:t>
            </a:r>
          </a:p>
          <a:p>
            <a:r>
              <a:rPr lang="en-US" sz="1800" dirty="0" err="1" smtClean="0"/>
              <a:t>Tener</a:t>
            </a:r>
            <a:r>
              <a:rPr lang="en-US" sz="1800" dirty="0" smtClean="0"/>
              <a:t> </a:t>
            </a:r>
            <a:r>
              <a:rPr lang="en-US" sz="1800" dirty="0" err="1" smtClean="0"/>
              <a:t>conversaciones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breves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conocer</a:t>
            </a:r>
            <a:r>
              <a:rPr lang="en-US" sz="1800" dirty="0" smtClean="0"/>
              <a:t> </a:t>
            </a:r>
            <a:r>
              <a:rPr lang="en-US" sz="1800" dirty="0" err="1" smtClean="0"/>
              <a:t>gente</a:t>
            </a:r>
            <a:r>
              <a:rPr lang="en-US" sz="1800" dirty="0" smtClean="0"/>
              <a:t> </a:t>
            </a:r>
            <a:r>
              <a:rPr lang="en-US" sz="1800" dirty="0" err="1" smtClean="0"/>
              <a:t>nueva</a:t>
            </a:r>
            <a:endParaRPr lang="en-US" sz="1800" dirty="0" smtClean="0"/>
          </a:p>
          <a:p>
            <a:r>
              <a:rPr lang="en-US" sz="1800" dirty="0" err="1" smtClean="0"/>
              <a:t>Tenere</a:t>
            </a:r>
            <a:r>
              <a:rPr lang="en-US" sz="1800" dirty="0" smtClean="0"/>
              <a:t> </a:t>
            </a:r>
            <a:r>
              <a:rPr lang="en-US" sz="1800" dirty="0" err="1" smtClean="0"/>
              <a:t>conversaciones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breve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saludar</a:t>
            </a:r>
            <a:r>
              <a:rPr lang="en-US" sz="1800" dirty="0" smtClean="0"/>
              <a:t> a personas, 3 </a:t>
            </a:r>
            <a:r>
              <a:rPr lang="en-US" sz="1800" dirty="0" err="1" smtClean="0"/>
              <a:t>veces</a:t>
            </a:r>
            <a:r>
              <a:rPr lang="en-US" sz="1800" dirty="0" smtClean="0"/>
              <a:t> del dia.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85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Your Turn!</a:t>
            </a:r>
            <a:br>
              <a:rPr lang="en-US" sz="3600" dirty="0" smtClean="0"/>
            </a:br>
            <a:r>
              <a:rPr lang="en-US" sz="2400" dirty="0"/>
              <a:t>Objectives: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realistic      measurable    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438400"/>
            <a:ext cx="3200400" cy="3602736"/>
          </a:xfrm>
        </p:spPr>
        <p:txBody>
          <a:bodyPr/>
          <a:lstStyle/>
          <a:p>
            <a:r>
              <a:rPr lang="en-US" sz="2000" b="1" dirty="0" smtClean="0"/>
              <a:t>Students will know…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200400" cy="36052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Students will be able to…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04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Su </a:t>
            </a:r>
            <a:r>
              <a:rPr lang="en-US" sz="2800" dirty="0" err="1" smtClean="0"/>
              <a:t>toca</a:t>
            </a:r>
            <a:r>
              <a:rPr lang="en-US" sz="2800" dirty="0" smtClean="0"/>
              <a:t>!</a:t>
            </a:r>
            <a:br>
              <a:rPr lang="en-US" sz="2800" dirty="0" smtClean="0"/>
            </a:br>
            <a:r>
              <a:rPr lang="en-US" sz="2800" dirty="0" err="1" smtClean="0"/>
              <a:t>Objetivos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 err="1"/>
              <a:t>realistas</a:t>
            </a:r>
            <a:r>
              <a:rPr lang="en-US" sz="2800" dirty="0"/>
              <a:t>	</a:t>
            </a:r>
            <a:r>
              <a:rPr lang="en-US" sz="2800" dirty="0" err="1"/>
              <a:t>apreciables</a:t>
            </a:r>
            <a:r>
              <a:rPr lang="en-US" sz="2800" dirty="0"/>
              <a:t>	  </a:t>
            </a:r>
            <a:r>
              <a:rPr lang="en-US" sz="2800" dirty="0" err="1"/>
              <a:t>especificos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saberan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podran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2: Assessment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Performance Tasks / Projects</a:t>
            </a:r>
          </a:p>
          <a:p>
            <a:pPr marL="365760" lvl="1" indent="0">
              <a:buNone/>
            </a:pPr>
            <a:r>
              <a:rPr lang="en-US" dirty="0" smtClean="0"/>
              <a:t>Authentic Task with Specific Criteria</a:t>
            </a:r>
          </a:p>
          <a:p>
            <a:r>
              <a:rPr lang="en-US" sz="3200" b="1" dirty="0" smtClean="0"/>
              <a:t>Other evidence:</a:t>
            </a:r>
          </a:p>
          <a:p>
            <a:pPr lvl="1"/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Worksheets</a:t>
            </a:r>
          </a:p>
          <a:p>
            <a:pPr lvl="1"/>
            <a:r>
              <a:rPr lang="en-US" dirty="0" smtClean="0"/>
              <a:t>Journal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will use their experience and  knowledge about lesson planning and ideas from this workshop to generate unit plans in English/Spanish. 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docentes</a:t>
            </a:r>
            <a:r>
              <a:rPr lang="en-US" dirty="0" smtClean="0"/>
              <a:t> </a:t>
            </a:r>
            <a:r>
              <a:rPr lang="en-US" dirty="0" err="1" smtClean="0"/>
              <a:t>usarán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experiencia</a:t>
            </a:r>
            <a:r>
              <a:rPr lang="en-US" dirty="0" smtClean="0"/>
              <a:t> y </a:t>
            </a: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planificación</a:t>
            </a:r>
            <a:r>
              <a:rPr lang="en-US" dirty="0" smtClean="0"/>
              <a:t> de aula con ideas de </a:t>
            </a:r>
            <a:r>
              <a:rPr lang="en-US" dirty="0" err="1" smtClean="0"/>
              <a:t>este</a:t>
            </a:r>
            <a:r>
              <a:rPr lang="en-US" dirty="0" smtClean="0"/>
              <a:t> taller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generar</a:t>
            </a:r>
            <a:r>
              <a:rPr lang="en-US" dirty="0" smtClean="0"/>
              <a:t> planes de </a:t>
            </a:r>
            <a:r>
              <a:rPr lang="en-US" dirty="0" err="1" smtClean="0"/>
              <a:t>instrucción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r>
              <a:rPr lang="en-US" dirty="0" smtClean="0"/>
              <a:t> o </a:t>
            </a:r>
            <a:r>
              <a:rPr lang="en-US" dirty="0" err="1" smtClean="0"/>
              <a:t>español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Fase</a:t>
            </a:r>
            <a:r>
              <a:rPr lang="en-US" dirty="0" smtClean="0"/>
              <a:t> 2: </a:t>
            </a:r>
            <a:r>
              <a:rPr lang="en-US" dirty="0" err="1" smtClean="0"/>
              <a:t>Evidencia</a:t>
            </a:r>
            <a:r>
              <a:rPr lang="en-US" dirty="0" smtClean="0"/>
              <a:t> de </a:t>
            </a:r>
            <a:r>
              <a:rPr lang="en-US" dirty="0" err="1" smtClean="0"/>
              <a:t>Evaluacion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Tareas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Rendimientos</a:t>
            </a:r>
            <a:endParaRPr lang="en-US" sz="2800" b="1" dirty="0" smtClean="0"/>
          </a:p>
          <a:p>
            <a:pPr marL="365760" lvl="1" indent="0" algn="ctr">
              <a:buNone/>
            </a:pPr>
            <a:r>
              <a:rPr lang="en-US" sz="2400" b="1" dirty="0" err="1" smtClean="0"/>
              <a:t>Tarea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autentica</a:t>
            </a:r>
            <a:r>
              <a:rPr lang="en-US" sz="2400" b="1" dirty="0" smtClean="0"/>
              <a:t> con criteria </a:t>
            </a:r>
            <a:r>
              <a:rPr lang="en-US" sz="2400" b="1" dirty="0" err="1" smtClean="0"/>
              <a:t>especifica</a:t>
            </a:r>
            <a:endParaRPr lang="en-US" sz="2400" b="1" dirty="0" smtClean="0"/>
          </a:p>
          <a:p>
            <a:pPr marL="365760" lvl="1" indent="0" algn="ctr">
              <a:buNone/>
            </a:pPr>
            <a:endParaRPr lang="en-US" sz="2400" b="1" dirty="0" smtClean="0"/>
          </a:p>
          <a:p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evidencia</a:t>
            </a:r>
            <a:endParaRPr lang="en-US" dirty="0" smtClean="0"/>
          </a:p>
          <a:p>
            <a:pPr lvl="1"/>
            <a:r>
              <a:rPr lang="en-US" dirty="0" err="1" smtClean="0"/>
              <a:t>Examenes</a:t>
            </a:r>
            <a:endParaRPr lang="en-US" dirty="0" smtClean="0"/>
          </a:p>
          <a:p>
            <a:pPr lvl="1"/>
            <a:r>
              <a:rPr lang="en-US" dirty="0" err="1" smtClean="0"/>
              <a:t>Hojas</a:t>
            </a:r>
            <a:r>
              <a:rPr lang="en-US" dirty="0" smtClean="0"/>
              <a:t> de </a:t>
            </a:r>
            <a:r>
              <a:rPr lang="en-US" dirty="0" err="1" smtClean="0"/>
              <a:t>tarea</a:t>
            </a:r>
            <a:endParaRPr lang="en-US" dirty="0" smtClean="0"/>
          </a:p>
          <a:p>
            <a:pPr lvl="1"/>
            <a:r>
              <a:rPr lang="en-US" dirty="0" err="1" smtClean="0"/>
              <a:t>Asientos</a:t>
            </a:r>
            <a:r>
              <a:rPr lang="en-US" dirty="0" smtClean="0"/>
              <a:t> de </a:t>
            </a:r>
            <a:r>
              <a:rPr lang="en-US" dirty="0" err="1" smtClean="0"/>
              <a:t>diario</a:t>
            </a:r>
            <a:endParaRPr lang="en-US" dirty="0" smtClean="0"/>
          </a:p>
          <a:p>
            <a:pPr lvl="1"/>
            <a:r>
              <a:rPr lang="en-US" dirty="0" err="1" smtClean="0"/>
              <a:t>Observaciones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Greetings/Introductions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Performance Task</a:t>
            </a:r>
          </a:p>
          <a:p>
            <a:r>
              <a:rPr lang="en-US" dirty="0" smtClean="0"/>
              <a:t>Students will write and perform short dialogues of greetings in the class.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Other Evidence</a:t>
            </a:r>
          </a:p>
          <a:p>
            <a:r>
              <a:rPr lang="en-US" sz="2000" dirty="0" smtClean="0"/>
              <a:t>Fill-in-the blank dialogues and worksheets</a:t>
            </a:r>
          </a:p>
          <a:p>
            <a:r>
              <a:rPr lang="en-US" sz="2000" dirty="0" smtClean="0"/>
              <a:t>Matching words to pictures</a:t>
            </a:r>
          </a:p>
          <a:p>
            <a:r>
              <a:rPr lang="en-US" sz="2000" dirty="0" smtClean="0"/>
              <a:t>Listening exercises</a:t>
            </a:r>
          </a:p>
          <a:p>
            <a:r>
              <a:rPr lang="en-US" sz="2000" dirty="0" smtClean="0"/>
              <a:t>Quizzes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Saludos</a:t>
            </a:r>
            <a:r>
              <a:rPr lang="en-US" dirty="0" smtClean="0"/>
              <a:t> y </a:t>
            </a:r>
            <a:r>
              <a:rPr lang="en-US" dirty="0" err="1" smtClean="0"/>
              <a:t>Introducciones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209800"/>
            <a:ext cx="3508248" cy="3898393"/>
          </a:xfrm>
        </p:spPr>
        <p:txBody>
          <a:bodyPr/>
          <a:lstStyle/>
          <a:p>
            <a:r>
              <a:rPr lang="en-US" b="1" dirty="0" err="1" smtClean="0"/>
              <a:t>Tarea</a:t>
            </a:r>
            <a:r>
              <a:rPr lang="en-US" b="1" dirty="0" smtClean="0"/>
              <a:t> de </a:t>
            </a:r>
            <a:r>
              <a:rPr lang="en-US" b="1" dirty="0" err="1" smtClean="0"/>
              <a:t>Rendimientos</a:t>
            </a:r>
            <a:endParaRPr lang="en-US" b="1" dirty="0" smtClean="0"/>
          </a:p>
          <a:p>
            <a:pPr lvl="1"/>
            <a:r>
              <a:rPr lang="en-US" b="1" dirty="0" smtClean="0"/>
              <a:t>Los </a:t>
            </a:r>
            <a:r>
              <a:rPr lang="en-US" b="1" dirty="0" err="1" smtClean="0"/>
              <a:t>estudiantes</a:t>
            </a:r>
            <a:r>
              <a:rPr lang="en-US" b="1" dirty="0" smtClean="0"/>
              <a:t> van a </a:t>
            </a:r>
            <a:r>
              <a:rPr lang="en-US" b="1" dirty="0" err="1" smtClean="0"/>
              <a:t>realizar</a:t>
            </a:r>
            <a:r>
              <a:rPr lang="en-US" b="1" dirty="0" smtClean="0"/>
              <a:t> </a:t>
            </a:r>
            <a:r>
              <a:rPr lang="en-US" b="1" dirty="0" err="1" smtClean="0"/>
              <a:t>dialogos</a:t>
            </a:r>
            <a:r>
              <a:rPr lang="en-US" b="1" dirty="0" smtClean="0"/>
              <a:t> de </a:t>
            </a:r>
            <a:r>
              <a:rPr lang="en-US" b="1" dirty="0" err="1" smtClean="0"/>
              <a:t>saludos</a:t>
            </a:r>
            <a:r>
              <a:rPr lang="en-US" b="1" dirty="0" smtClean="0"/>
              <a:t> en la </a:t>
            </a:r>
            <a:r>
              <a:rPr lang="en-US" b="1" dirty="0" err="1" smtClean="0"/>
              <a:t>clase</a:t>
            </a:r>
            <a:r>
              <a:rPr lang="en-US" b="1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err="1" smtClean="0"/>
              <a:t>Otra</a:t>
            </a:r>
            <a:r>
              <a:rPr lang="en-US" b="1" dirty="0" smtClean="0"/>
              <a:t> </a:t>
            </a:r>
            <a:r>
              <a:rPr lang="en-US" b="1" dirty="0" err="1" smtClean="0"/>
              <a:t>Evidencia</a:t>
            </a:r>
            <a:endParaRPr lang="en-US" b="1" dirty="0" smtClean="0"/>
          </a:p>
          <a:p>
            <a:pPr lvl="1"/>
            <a:r>
              <a:rPr lang="en-US" b="1" dirty="0" err="1" smtClean="0"/>
              <a:t>Llene</a:t>
            </a:r>
            <a:r>
              <a:rPr lang="en-US" b="1" dirty="0" smtClean="0"/>
              <a:t> los </a:t>
            </a:r>
            <a:r>
              <a:rPr lang="en-US" b="1" dirty="0" err="1" smtClean="0"/>
              <a:t>espacios</a:t>
            </a:r>
            <a:r>
              <a:rPr lang="en-US" b="1" dirty="0" smtClean="0"/>
              <a:t> en </a:t>
            </a:r>
            <a:r>
              <a:rPr lang="en-US" b="1" dirty="0" err="1" smtClean="0"/>
              <a:t>blanco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Acompanado</a:t>
            </a:r>
            <a:r>
              <a:rPr lang="en-US" b="1" dirty="0" smtClean="0"/>
              <a:t> </a:t>
            </a:r>
            <a:r>
              <a:rPr lang="en-US" b="1" dirty="0" err="1" smtClean="0"/>
              <a:t>dibujos</a:t>
            </a:r>
            <a:r>
              <a:rPr lang="en-US" b="1" dirty="0" smtClean="0"/>
              <a:t> a </a:t>
            </a:r>
            <a:r>
              <a:rPr lang="en-US" b="1" dirty="0" err="1" smtClean="0"/>
              <a:t>palabras</a:t>
            </a:r>
            <a:endParaRPr lang="en-US" b="1" dirty="0" smtClean="0"/>
          </a:p>
          <a:p>
            <a:pPr lvl="1"/>
            <a:r>
              <a:rPr lang="en-US" b="1" dirty="0" err="1" smtClean="0"/>
              <a:t>Ejercicios</a:t>
            </a:r>
            <a:r>
              <a:rPr lang="en-US" b="1" dirty="0" smtClean="0"/>
              <a:t> de </a:t>
            </a:r>
            <a:r>
              <a:rPr lang="en-US" b="1" dirty="0" err="1" smtClean="0"/>
              <a:t>escuchar</a:t>
            </a:r>
            <a:endParaRPr lang="en-US" b="1" dirty="0" smtClean="0"/>
          </a:p>
          <a:p>
            <a:pPr lvl="1"/>
            <a:r>
              <a:rPr lang="en-US" b="1" dirty="0" err="1" smtClean="0"/>
              <a:t>Examenes</a:t>
            </a:r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4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Basado</a:t>
            </a:r>
            <a:r>
              <a:rPr lang="en-US" dirty="0" smtClean="0"/>
              <a:t> en </a:t>
            </a:r>
            <a:r>
              <a:rPr lang="en-US" dirty="0" err="1" smtClean="0"/>
              <a:t>Proyectos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Un </a:t>
            </a:r>
            <a:r>
              <a:rPr lang="en-US" sz="3600" b="1" dirty="0" err="1" smtClean="0"/>
              <a:t>modelo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instruccion</a:t>
            </a:r>
            <a:r>
              <a:rPr lang="en-US" sz="3600" b="1" dirty="0" smtClean="0"/>
              <a:t> en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los </a:t>
            </a:r>
            <a:r>
              <a:rPr lang="en-US" sz="3600" b="1" dirty="0" err="1" smtClean="0"/>
              <a:t>estudiantes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tienen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hacer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algo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autentico</a:t>
            </a:r>
            <a:r>
              <a:rPr lang="en-US" sz="3600" b="1" dirty="0" smtClean="0"/>
              <a:t> en la </a:t>
            </a:r>
            <a:r>
              <a:rPr lang="en-US" sz="3600" b="1" dirty="0" err="1" smtClean="0"/>
              <a:t>clase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podria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hecho</a:t>
            </a:r>
            <a:r>
              <a:rPr lang="en-US" sz="3600" b="1" dirty="0" smtClean="0"/>
              <a:t> en el </a:t>
            </a:r>
            <a:r>
              <a:rPr lang="en-US" sz="3600" b="1" dirty="0" err="1" smtClean="0"/>
              <a:t>mundo</a:t>
            </a:r>
            <a:r>
              <a:rPr lang="en-US" sz="3600" b="1" dirty="0" smtClean="0"/>
              <a:t> real.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13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Pensamiento</a:t>
            </a:r>
            <a:r>
              <a:rPr lang="en-US" sz="3200" dirty="0" smtClean="0"/>
              <a:t> Critical</a:t>
            </a:r>
          </a:p>
          <a:p>
            <a:r>
              <a:rPr lang="en-US" sz="3200" dirty="0" err="1" smtClean="0"/>
              <a:t>Comunicacion</a:t>
            </a:r>
            <a:endParaRPr lang="en-US" sz="3200" dirty="0" smtClean="0"/>
          </a:p>
          <a:p>
            <a:r>
              <a:rPr lang="en-US" sz="3200" dirty="0" err="1" smtClean="0"/>
              <a:t>Colaboracion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296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algo</a:t>
            </a:r>
            <a:r>
              <a:rPr lang="en-US" sz="3200" dirty="0" smtClean="0"/>
              <a:t> </a:t>
            </a:r>
            <a:r>
              <a:rPr lang="en-US" sz="3200" dirty="0" err="1" smtClean="0"/>
              <a:t>interesante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los </a:t>
            </a:r>
            <a:r>
              <a:rPr lang="en-US" sz="3200" dirty="0" err="1" smtClean="0"/>
              <a:t>estudiantes</a:t>
            </a:r>
            <a:r>
              <a:rPr lang="en-US" sz="3200" dirty="0" smtClean="0"/>
              <a:t>…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escogen</a:t>
            </a:r>
            <a:r>
              <a:rPr lang="en-US" sz="3200" dirty="0" smtClean="0"/>
              <a:t> o </a:t>
            </a:r>
            <a:r>
              <a:rPr lang="en-US" sz="3200" dirty="0" err="1" smtClean="0"/>
              <a:t>algo</a:t>
            </a:r>
            <a:r>
              <a:rPr lang="en-US" sz="3200" dirty="0" smtClean="0"/>
              <a:t> en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tienen</a:t>
            </a:r>
            <a:r>
              <a:rPr lang="en-US" sz="3200" dirty="0" smtClean="0"/>
              <a:t> </a:t>
            </a:r>
            <a:r>
              <a:rPr lang="en-US" sz="3200" dirty="0" err="1" smtClean="0"/>
              <a:t>interes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Tener</a:t>
            </a:r>
            <a:r>
              <a:rPr lang="en-US" sz="3200" dirty="0" smtClean="0"/>
              <a:t> un </a:t>
            </a:r>
            <a:r>
              <a:rPr lang="en-US" sz="3200" dirty="0" err="1" smtClean="0"/>
              <a:t>objetivo</a:t>
            </a:r>
            <a:r>
              <a:rPr lang="en-US" sz="3200" dirty="0" smtClean="0"/>
              <a:t> </a:t>
            </a:r>
            <a:r>
              <a:rPr lang="en-US" sz="3200" dirty="0" err="1" smtClean="0"/>
              <a:t>claro</a:t>
            </a:r>
            <a:r>
              <a:rPr lang="en-US" sz="3200" dirty="0" smtClean="0"/>
              <a:t> y </a:t>
            </a:r>
            <a:r>
              <a:rPr lang="en-US" sz="3200" dirty="0" err="1" smtClean="0"/>
              <a:t>educativo</a:t>
            </a:r>
            <a:r>
              <a:rPr lang="en-US" sz="3200" dirty="0" smtClean="0"/>
              <a:t>, </a:t>
            </a:r>
            <a:r>
              <a:rPr lang="en-US" sz="3200" dirty="0" err="1" smtClean="0"/>
              <a:t>directamente</a:t>
            </a:r>
            <a:r>
              <a:rPr lang="en-US" sz="3200" dirty="0" smtClean="0"/>
              <a:t> </a:t>
            </a:r>
            <a:r>
              <a:rPr lang="en-US" sz="3200" dirty="0" err="1" smtClean="0"/>
              <a:t>relacionada</a:t>
            </a:r>
            <a:r>
              <a:rPr lang="en-US" sz="3200" dirty="0" smtClean="0"/>
              <a:t> a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clase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447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producto</a:t>
            </a:r>
            <a:r>
              <a:rPr lang="en-US" dirty="0" smtClean="0"/>
              <a:t> final…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Debe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relacionado</a:t>
            </a:r>
            <a:r>
              <a:rPr lang="en-US" sz="2800" dirty="0" smtClean="0"/>
              <a:t> con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comunidad</a:t>
            </a:r>
            <a:r>
              <a:rPr lang="en-US" sz="2800" dirty="0" smtClean="0"/>
              <a:t> o en el </a:t>
            </a:r>
            <a:r>
              <a:rPr lang="en-US" sz="2800" dirty="0" err="1" smtClean="0"/>
              <a:t>mundo</a:t>
            </a:r>
            <a:r>
              <a:rPr lang="en-US" sz="2800" dirty="0" smtClean="0"/>
              <a:t> real, en </a:t>
            </a:r>
            <a:r>
              <a:rPr lang="en-US" sz="2800" dirty="0" err="1" smtClean="0"/>
              <a:t>que</a:t>
            </a:r>
            <a:r>
              <a:rPr lang="en-US" sz="2800" dirty="0" smtClean="0"/>
              <a:t> los </a:t>
            </a:r>
            <a:r>
              <a:rPr lang="en-US" sz="2800" dirty="0" err="1" smtClean="0"/>
              <a:t>estudiantes</a:t>
            </a:r>
            <a:r>
              <a:rPr lang="en-US" sz="2800" dirty="0" smtClean="0"/>
              <a:t> </a:t>
            </a:r>
            <a:r>
              <a:rPr lang="en-US" sz="2800" dirty="0" err="1" smtClean="0"/>
              <a:t>buscan</a:t>
            </a:r>
            <a:r>
              <a:rPr lang="en-US" sz="2800" dirty="0" smtClean="0"/>
              <a:t> </a:t>
            </a:r>
            <a:r>
              <a:rPr lang="en-US" sz="2800" dirty="0" err="1" smtClean="0"/>
              <a:t>soluciones</a:t>
            </a:r>
            <a:r>
              <a:rPr lang="en-US" sz="2800" dirty="0" smtClean="0"/>
              <a:t> a un </a:t>
            </a:r>
            <a:r>
              <a:rPr lang="en-US" sz="2800" dirty="0" err="1" smtClean="0"/>
              <a:t>problema</a:t>
            </a:r>
            <a:r>
              <a:rPr lang="en-US" sz="2800" dirty="0" smtClean="0"/>
              <a:t> y </a:t>
            </a:r>
            <a:r>
              <a:rPr lang="en-US" sz="2800" dirty="0" err="1" smtClean="0"/>
              <a:t>presentarlas</a:t>
            </a:r>
            <a:r>
              <a:rPr lang="en-US" sz="2800" dirty="0" smtClean="0"/>
              <a:t> en un </a:t>
            </a:r>
            <a:r>
              <a:rPr lang="en-US" sz="2800" dirty="0" err="1" smtClean="0"/>
              <a:t>formato</a:t>
            </a:r>
            <a:r>
              <a:rPr lang="en-US" sz="2800" dirty="0" smtClean="0"/>
              <a:t> </a:t>
            </a:r>
            <a:r>
              <a:rPr lang="en-US" sz="2800" dirty="0" err="1" smtClean="0"/>
              <a:t>publico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732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Piensen</a:t>
            </a:r>
            <a:r>
              <a:rPr lang="en-US" dirty="0"/>
              <a:t> </a:t>
            </a:r>
            <a:r>
              <a:rPr lang="en-US" dirty="0" smtClean="0"/>
              <a:t>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situacion</a:t>
            </a:r>
            <a:r>
              <a:rPr lang="en-US" dirty="0" smtClean="0"/>
              <a:t> o </a:t>
            </a:r>
            <a:r>
              <a:rPr lang="en-US" dirty="0" err="1" smtClean="0"/>
              <a:t>problema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comunidad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sujeto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Escriba</a:t>
            </a:r>
            <a:r>
              <a:rPr lang="en-US" dirty="0" smtClean="0"/>
              <a:t> un </a:t>
            </a:r>
            <a:r>
              <a:rPr lang="en-US" dirty="0" err="1" smtClean="0"/>
              <a:t>proposito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podrian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Escriban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especificaciones</a:t>
            </a:r>
            <a:r>
              <a:rPr lang="en-US" dirty="0" smtClean="0"/>
              <a:t> y criteria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evaluacion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Planeen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79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Como </a:t>
            </a:r>
            <a:r>
              <a:rPr lang="en-US" sz="3200" dirty="0" err="1" smtClean="0"/>
              <a:t>podemos</a:t>
            </a:r>
            <a:r>
              <a:rPr lang="en-US" sz="3200" dirty="0" smtClean="0"/>
              <a:t> </a:t>
            </a:r>
            <a:r>
              <a:rPr lang="en-US" sz="3200" dirty="0" err="1" smtClean="0"/>
              <a:t>mejorar</a:t>
            </a:r>
            <a:r>
              <a:rPr lang="en-US" sz="3200" dirty="0" smtClean="0"/>
              <a:t> </a:t>
            </a: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actividad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sea un </a:t>
            </a:r>
            <a:r>
              <a:rPr lang="en-US" sz="3200" dirty="0" err="1" smtClean="0"/>
              <a:t>proyecto</a:t>
            </a:r>
            <a:r>
              <a:rPr lang="en-US" sz="3200" dirty="0" smtClean="0"/>
              <a:t> </a:t>
            </a:r>
            <a:r>
              <a:rPr lang="en-US" sz="3200" dirty="0" err="1" smtClean="0"/>
              <a:t>mejor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lvl="1" indent="0" algn="ctr">
              <a:buNone/>
            </a:pPr>
            <a:r>
              <a:rPr lang="en-US" sz="4000" dirty="0"/>
              <a:t>Los </a:t>
            </a:r>
            <a:r>
              <a:rPr lang="en-US" sz="4000" dirty="0" err="1"/>
              <a:t>estudiantes</a:t>
            </a:r>
            <a:r>
              <a:rPr lang="en-US" sz="4000" dirty="0"/>
              <a:t> van a </a:t>
            </a:r>
            <a:r>
              <a:rPr lang="en-US" sz="4000" dirty="0" err="1"/>
              <a:t>realizar</a:t>
            </a:r>
            <a:r>
              <a:rPr lang="en-US" sz="4000" dirty="0"/>
              <a:t> </a:t>
            </a:r>
            <a:r>
              <a:rPr lang="en-US" sz="4000" dirty="0" err="1"/>
              <a:t>dialogos</a:t>
            </a:r>
            <a:r>
              <a:rPr lang="en-US" sz="4000" dirty="0"/>
              <a:t> de </a:t>
            </a:r>
            <a:r>
              <a:rPr lang="en-US" sz="4000" dirty="0" err="1"/>
              <a:t>saludos</a:t>
            </a:r>
            <a:r>
              <a:rPr lang="en-US" sz="4000" dirty="0"/>
              <a:t> en la </a:t>
            </a:r>
            <a:r>
              <a:rPr lang="en-US" sz="4000" dirty="0" err="1"/>
              <a:t>clase</a:t>
            </a:r>
            <a:r>
              <a:rPr lang="en-US" sz="4000" dirty="0"/>
              <a:t>. 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3748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Piensen</a:t>
            </a:r>
            <a:r>
              <a:rPr lang="en-US" dirty="0"/>
              <a:t> </a:t>
            </a:r>
            <a:r>
              <a:rPr lang="en-US" dirty="0" smtClean="0"/>
              <a:t>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situacion</a:t>
            </a:r>
            <a:r>
              <a:rPr lang="en-US" dirty="0" smtClean="0"/>
              <a:t>, </a:t>
            </a:r>
            <a:r>
              <a:rPr lang="en-US" dirty="0" err="1" smtClean="0"/>
              <a:t>oportunidad</a:t>
            </a:r>
            <a:r>
              <a:rPr lang="en-US" dirty="0" smtClean="0"/>
              <a:t> o </a:t>
            </a:r>
            <a:r>
              <a:rPr lang="en-US" dirty="0" err="1" smtClean="0"/>
              <a:t>problema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comunidad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sujeto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Escriba</a:t>
            </a:r>
            <a:r>
              <a:rPr lang="en-US" dirty="0" smtClean="0"/>
              <a:t> un </a:t>
            </a:r>
            <a:r>
              <a:rPr lang="en-US" dirty="0" err="1" smtClean="0"/>
              <a:t>proposito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podrian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Escriban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especificaciones</a:t>
            </a:r>
            <a:r>
              <a:rPr lang="en-US" dirty="0" smtClean="0"/>
              <a:t> y criteria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evaluacion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Planeen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1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95251"/>
              </p:ext>
            </p:extLst>
          </p:nvPr>
        </p:nvGraphicFramePr>
        <p:xfrm>
          <a:off x="1523999" y="2209799"/>
          <a:ext cx="613568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493"/>
                <a:gridCol w="3183196"/>
              </a:tblGrid>
              <a:tr h="1219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effective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</a:rPr>
                        <a:t>efectivo, eficiente</a:t>
                      </a:r>
                      <a:endParaRPr lang="en-US" sz="3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lesson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</a:rPr>
                        <a:t>leccion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planning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</a:rPr>
                        <a:t>planificacion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6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Despues</a:t>
            </a:r>
            <a:r>
              <a:rPr lang="en-US" dirty="0" smtClean="0"/>
              <a:t> de </a:t>
            </a:r>
            <a:r>
              <a:rPr lang="en-US" dirty="0" err="1" smtClean="0"/>
              <a:t>discutir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, </a:t>
            </a:r>
            <a:r>
              <a:rPr lang="en-US" dirty="0" err="1" smtClean="0"/>
              <a:t>hablamos</a:t>
            </a:r>
            <a:r>
              <a:rPr lang="en-US" dirty="0" smtClean="0"/>
              <a:t> en </a:t>
            </a:r>
            <a:r>
              <a:rPr lang="en-US" dirty="0" err="1" smtClean="0"/>
              <a:t>parejas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 y </a:t>
            </a:r>
            <a:r>
              <a:rPr lang="en-US" dirty="0" err="1" smtClean="0"/>
              <a:t>planificar</a:t>
            </a:r>
            <a:r>
              <a:rPr lang="en-US" dirty="0" smtClean="0"/>
              <a:t>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puedan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en </a:t>
            </a:r>
            <a:r>
              <a:rPr lang="en-US" dirty="0" err="1" smtClean="0"/>
              <a:t>Minca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Presenten</a:t>
            </a:r>
            <a:r>
              <a:rPr lang="en-US" dirty="0" smtClean="0"/>
              <a:t> al </a:t>
            </a:r>
            <a:r>
              <a:rPr lang="en-US" dirty="0" err="1" smtClean="0"/>
              <a:t>grupo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41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Example Rubric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1628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Pronunciation</a:t>
            </a:r>
            <a:r>
              <a:rPr lang="en-US" dirty="0" smtClean="0"/>
              <a:t> </a:t>
            </a:r>
            <a:r>
              <a:rPr lang="en-US" dirty="0"/>
              <a:t>is clear and easy to understand.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La </a:t>
            </a:r>
            <a:r>
              <a:rPr lang="en-US" b="1" dirty="0" err="1"/>
              <a:t>pronunciacion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 y </a:t>
            </a:r>
            <a:r>
              <a:rPr lang="en-US" dirty="0" err="1"/>
              <a:t>facil</a:t>
            </a:r>
            <a:r>
              <a:rPr lang="en-US" dirty="0"/>
              <a:t> </a:t>
            </a:r>
            <a:r>
              <a:rPr lang="en-US" dirty="0" err="1"/>
              <a:t>entender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 5 	4 	3 	2 	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Materials/Costumes</a:t>
            </a:r>
            <a:r>
              <a:rPr lang="en-US" dirty="0"/>
              <a:t> and props </a:t>
            </a:r>
            <a:r>
              <a:rPr lang="en-US" dirty="0" smtClean="0"/>
              <a:t>are </a:t>
            </a:r>
            <a:r>
              <a:rPr lang="en-US" dirty="0"/>
              <a:t>effectively </a:t>
            </a:r>
            <a:r>
              <a:rPr lang="en-US" dirty="0" smtClean="0"/>
              <a:t>used.</a:t>
            </a:r>
          </a:p>
          <a:p>
            <a:pPr marL="0" indent="0">
              <a:buNone/>
            </a:pPr>
            <a:r>
              <a:rPr lang="en-US" b="1" dirty="0" err="1" smtClean="0"/>
              <a:t>Materiales</a:t>
            </a:r>
            <a:r>
              <a:rPr lang="en-US" b="1" dirty="0" smtClean="0"/>
              <a:t>/</a:t>
            </a:r>
            <a:r>
              <a:rPr lang="en-US" b="1" dirty="0" err="1" smtClean="0"/>
              <a:t>Disfrazes</a:t>
            </a:r>
            <a:r>
              <a:rPr lang="en-US" dirty="0" smtClean="0"/>
              <a:t> </a:t>
            </a:r>
            <a:r>
              <a:rPr lang="en-US" dirty="0"/>
              <a:t>y los </a:t>
            </a:r>
            <a:r>
              <a:rPr lang="en-US" dirty="0" err="1"/>
              <a:t>puntales</a:t>
            </a:r>
            <a:r>
              <a:rPr lang="en-US" dirty="0"/>
              <a:t> son </a:t>
            </a:r>
            <a:r>
              <a:rPr lang="en-US" dirty="0" err="1"/>
              <a:t>usados</a:t>
            </a:r>
            <a:r>
              <a:rPr lang="en-US" dirty="0"/>
              <a:t> </a:t>
            </a:r>
            <a:r>
              <a:rPr lang="en-US" dirty="0" err="1"/>
              <a:t>eficazmente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 5 	4 	3 	2 	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Role-play </a:t>
            </a:r>
            <a:r>
              <a:rPr lang="en-US" dirty="0" smtClean="0"/>
              <a:t>is </a:t>
            </a:r>
            <a:r>
              <a:rPr lang="en-US" dirty="0"/>
              <a:t>well </a:t>
            </a:r>
            <a:r>
              <a:rPr lang="en-US" b="1" dirty="0"/>
              <a:t>prepared</a:t>
            </a:r>
            <a:r>
              <a:rPr lang="en-US" dirty="0"/>
              <a:t> and </a:t>
            </a:r>
            <a:r>
              <a:rPr lang="en-US" b="1" dirty="0"/>
              <a:t>organized</a:t>
            </a:r>
            <a:r>
              <a:rPr lang="en-US" dirty="0"/>
              <a:t>. 	</a:t>
            </a:r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/>
              <a:t>dialogo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b="1" dirty="0" err="1"/>
              <a:t>preparado</a:t>
            </a:r>
            <a:r>
              <a:rPr lang="en-US" b="1" dirty="0"/>
              <a:t> y </a:t>
            </a:r>
            <a:r>
              <a:rPr lang="en-US" b="1" dirty="0" err="1"/>
              <a:t>organizado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 5 	4 	3 	2 	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Role-play </a:t>
            </a:r>
            <a:r>
              <a:rPr lang="en-US" dirty="0" smtClean="0"/>
              <a:t>is </a:t>
            </a:r>
            <a:r>
              <a:rPr lang="en-US" b="1" dirty="0"/>
              <a:t>interesting</a:t>
            </a:r>
            <a:r>
              <a:rPr lang="en-US" dirty="0"/>
              <a:t>. 		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/>
              <a:t>dialogo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 err="1"/>
              <a:t>interesante</a:t>
            </a:r>
            <a:r>
              <a:rPr lang="en-US" b="1" dirty="0" smtClean="0"/>
              <a:t>.</a:t>
            </a:r>
          </a:p>
          <a:p>
            <a:pPr marL="0" indent="0" algn="ctr">
              <a:buNone/>
            </a:pPr>
            <a:r>
              <a:rPr lang="en-US" dirty="0"/>
              <a:t>5 	4 	3 	2 	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96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84938"/>
              </p:ext>
            </p:extLst>
          </p:nvPr>
        </p:nvGraphicFramePr>
        <p:xfrm>
          <a:off x="533400" y="152400"/>
          <a:ext cx="8077200" cy="6522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4480"/>
                <a:gridCol w="1630680"/>
                <a:gridCol w="1630680"/>
                <a:gridCol w="1630680"/>
                <a:gridCol w="16306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</a:rPr>
                        <a:t>Categoría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</a:rPr>
                        <a:t>Excelente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</a:rPr>
                        <a:t>Muy Bueno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</a:rPr>
                        <a:t>Bueno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</a:rPr>
                        <a:t>Necesita Mejorar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107119">
                <a:tc>
                  <a:txBody>
                    <a:bodyPr/>
                    <a:lstStyle/>
                    <a:p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 con otros: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evalúa la capacidad para escuchar, compartir y apoyar el esfuerzo de los otros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7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Times New Roman"/>
                        </a:rPr>
                        <a:t>Calidad del trabajo: </a:t>
                      </a:r>
                      <a:r>
                        <a:rPr lang="es-ES_tradnl" sz="1400" dirty="0">
                          <a:effectLst/>
                          <a:latin typeface="+mn-lt"/>
                          <a:ea typeface="Times New Roman"/>
                        </a:rPr>
                        <a:t>Se evalúa la preocupación por la calidad del trabajo y sus revisiones o ajustes al producto 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Times New Roman"/>
                        </a:rPr>
                        <a:t>final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Times New Roman"/>
                        </a:rPr>
                        <a:t> .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7119">
                <a:tc>
                  <a:txBody>
                    <a:bodyPr/>
                    <a:lstStyle/>
                    <a:p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del tiempo: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evalúa la utilización del tiempo durante todo el proyecto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711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Pensamiento</a:t>
                      </a:r>
                      <a:r>
                        <a:rPr lang="en-US" sz="1400" b="1" dirty="0" smtClean="0"/>
                        <a:t> Critical</a:t>
                      </a:r>
                    </a:p>
                    <a:p>
                      <a:r>
                        <a:rPr lang="en-US" sz="1400" b="0" dirty="0" smtClean="0"/>
                        <a:t>La </a:t>
                      </a:r>
                      <a:r>
                        <a:rPr lang="en-US" sz="1400" b="0" dirty="0" err="1" smtClean="0"/>
                        <a:t>habilidad</a:t>
                      </a:r>
                      <a:r>
                        <a:rPr lang="en-US" sz="1400" b="0" dirty="0" smtClean="0"/>
                        <a:t> de </a:t>
                      </a:r>
                      <a:r>
                        <a:rPr lang="en-US" sz="1400" b="0" dirty="0" err="1" smtClean="0"/>
                        <a:t>buscar</a:t>
                      </a:r>
                      <a:r>
                        <a:rPr lang="en-US" sz="1400" b="0" dirty="0" smtClean="0"/>
                        <a:t> y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colaborar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para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encontrar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soluciones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32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</a:t>
            </a:r>
            <a:r>
              <a:rPr lang="en-US" dirty="0"/>
              <a:t>Activities</a:t>
            </a:r>
            <a:br>
              <a:rPr lang="en-US" dirty="0"/>
            </a:b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learning experiences and instruction will enable students to achieve the desired results? </a:t>
            </a:r>
            <a:endParaRPr lang="en-US" sz="3600" dirty="0">
              <a:latin typeface="Times New Roman"/>
            </a:endParaRPr>
          </a:p>
          <a:p>
            <a:r>
              <a:rPr lang="es-ES" dirty="0" smtClean="0"/>
              <a:t>Qué </a:t>
            </a:r>
            <a:r>
              <a:rPr lang="es-ES" dirty="0"/>
              <a:t>experiencias de aprendizaje e instrucción permitirá a los estudiantes para lograr los resultados deseados?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Greetings/Introductions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233160" cy="39005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Learning Activities: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Introduce vocabulary.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Introduce phrases and questions.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Have students fill in the blanks of dialogues as they listen (with a word bank).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Have students practice and memorize dialogues.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Have students draw pictures of dialogues.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Have students match pictures and phrases to words pertaining to </a:t>
            </a:r>
            <a:r>
              <a:rPr lang="en-US" dirty="0" err="1" smtClean="0"/>
              <a:t>greetngs</a:t>
            </a:r>
            <a:r>
              <a:rPr lang="en-US" dirty="0" smtClean="0"/>
              <a:t>.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Have students insert varied words into dialogue blanks. </a:t>
            </a:r>
          </a:p>
        </p:txBody>
      </p:sp>
    </p:spTree>
    <p:extLst>
      <p:ext uri="{BB962C8B-B14F-4D97-AF65-F5344CB8AC3E}">
        <p14:creationId xmlns:p14="http://schemas.microsoft.com/office/powerpoint/2010/main" val="42076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Ejemplo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Saludos</a:t>
            </a:r>
            <a:r>
              <a:rPr lang="en-US" dirty="0"/>
              <a:t> y </a:t>
            </a:r>
            <a:r>
              <a:rPr lang="en-US" dirty="0" err="1"/>
              <a:t>Introducciones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Introduczca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Introduczca</a:t>
            </a:r>
            <a:r>
              <a:rPr lang="en-US" dirty="0" smtClean="0"/>
              <a:t> </a:t>
            </a:r>
            <a:r>
              <a:rPr lang="en-US" dirty="0" err="1" smtClean="0"/>
              <a:t>frases</a:t>
            </a:r>
            <a:r>
              <a:rPr lang="en-US" dirty="0" smtClean="0"/>
              <a:t> y </a:t>
            </a:r>
            <a:r>
              <a:rPr lang="en-US" dirty="0" err="1" smtClean="0"/>
              <a:t>preguntas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Pida a los estudiantes llenar los espacios en blanco de los diálogos a medida que </a:t>
            </a:r>
            <a:r>
              <a:rPr lang="es-ES" dirty="0" smtClean="0"/>
              <a:t>escucha.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Pida </a:t>
            </a:r>
            <a:r>
              <a:rPr lang="es-ES" dirty="0"/>
              <a:t>a los estudiantes practicar y memorizar </a:t>
            </a:r>
            <a:r>
              <a:rPr lang="es-ES" dirty="0" smtClean="0"/>
              <a:t>diálogos.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Haga </a:t>
            </a:r>
            <a:r>
              <a:rPr lang="es-ES" dirty="0"/>
              <a:t>que los estudiantes dibujen </a:t>
            </a:r>
            <a:r>
              <a:rPr lang="es-ES" dirty="0" smtClean="0"/>
              <a:t>diálogos.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Pida </a:t>
            </a:r>
            <a:r>
              <a:rPr lang="es-ES" dirty="0"/>
              <a:t>a los estudiantes de acuerdo con las fotos y frases para palabras relacionadas con </a:t>
            </a:r>
            <a:r>
              <a:rPr lang="es-ES" dirty="0" err="1" smtClean="0"/>
              <a:t>greetngs</a:t>
            </a:r>
            <a:r>
              <a:rPr lang="es-E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Pida </a:t>
            </a:r>
            <a:r>
              <a:rPr lang="es-ES" dirty="0"/>
              <a:t>a los estudiantes insertar palabras en variados espacios de diálogo.</a:t>
            </a:r>
            <a:endParaRPr lang="en-US" dirty="0"/>
          </a:p>
          <a:p>
            <a:endParaRPr lang="es-E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Greetings/Introductions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Activities (continued):</a:t>
            </a:r>
          </a:p>
          <a:p>
            <a:pPr marL="822960" lvl="1" indent="-457200">
              <a:buFont typeface="+mj-lt"/>
              <a:buAutoNum type="arabicPeriod" startAt="8"/>
            </a:pPr>
            <a:r>
              <a:rPr lang="en-US" dirty="0" smtClean="0"/>
              <a:t>Have students practice and perform those dialogues with various partners.</a:t>
            </a:r>
          </a:p>
          <a:p>
            <a:pPr marL="822960" lvl="1" indent="-457200">
              <a:buFont typeface="+mj-lt"/>
              <a:buAutoNum type="arabicPeriod" startAt="8"/>
            </a:pPr>
            <a:r>
              <a:rPr lang="en-US" dirty="0" smtClean="0"/>
              <a:t>Sing songs that have to do with introductions and greetings.</a:t>
            </a:r>
          </a:p>
          <a:p>
            <a:pPr marL="822960" lvl="1" indent="-457200">
              <a:buFont typeface="+mj-lt"/>
              <a:buAutoNum type="arabicPeriod" startAt="8"/>
            </a:pPr>
            <a:r>
              <a:rPr lang="en-US" dirty="0" smtClean="0"/>
              <a:t>Have students work in pairs to create their own dialogues. </a:t>
            </a:r>
            <a:endParaRPr lang="en-US" dirty="0"/>
          </a:p>
          <a:p>
            <a:pPr marL="822960" lvl="1" indent="-457200">
              <a:buFont typeface="+mj-lt"/>
              <a:buAutoNum type="arabicPeriod" startAt="8"/>
            </a:pPr>
            <a:r>
              <a:rPr lang="en-US" dirty="0" smtClean="0"/>
              <a:t>Revise and edit dialogues.</a:t>
            </a:r>
          </a:p>
          <a:p>
            <a:pPr marL="822960" lvl="1" indent="-457200">
              <a:buFont typeface="+mj-lt"/>
              <a:buAutoNum type="arabicPeriod" startAt="8"/>
            </a:pPr>
            <a:r>
              <a:rPr lang="en-US" dirty="0" smtClean="0"/>
              <a:t>Give time for students to practice.</a:t>
            </a:r>
          </a:p>
          <a:p>
            <a:pPr marL="822960" lvl="1" indent="-457200">
              <a:buFont typeface="+mj-lt"/>
              <a:buAutoNum type="arabicPeriod" startAt="8"/>
            </a:pPr>
            <a:r>
              <a:rPr lang="en-US" dirty="0" smtClean="0"/>
              <a:t>Students perform dialogues. </a:t>
            </a:r>
          </a:p>
        </p:txBody>
      </p:sp>
    </p:spTree>
    <p:extLst>
      <p:ext uri="{BB962C8B-B14F-4D97-AF65-F5344CB8AC3E}">
        <p14:creationId xmlns:p14="http://schemas.microsoft.com/office/powerpoint/2010/main" val="24891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s-ES" dirty="0"/>
              <a:t>Pida a los estudiantes practicar y realizar los diálogos con varios socios.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s-ES" dirty="0"/>
              <a:t>Cantar canciones que tienen que ver con la introducción y saludos.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s-ES" dirty="0"/>
              <a:t>Haga que los estudiantes trabajen en parejas para crear sus propios diálogos.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s-ES" dirty="0"/>
              <a:t>Revisar y editar diálogos.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s-ES" dirty="0"/>
              <a:t>Dar tiempo a los estudiantes para practicar.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s-ES" dirty="0"/>
              <a:t>Los estudiantes realizan diálogos.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Turn!</a:t>
            </a:r>
            <a:br>
              <a:rPr lang="en-US" dirty="0" smtClean="0"/>
            </a:br>
            <a:r>
              <a:rPr lang="en-US" dirty="0" smtClean="0"/>
              <a:t>Learning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r>
              <a:rPr lang="en-US" dirty="0" smtClean="0"/>
              <a:t>4.</a:t>
            </a:r>
          </a:p>
          <a:p>
            <a:pPr marL="0" indent="0">
              <a:buNone/>
            </a:pPr>
            <a:r>
              <a:rPr lang="en-US" dirty="0" smtClean="0"/>
              <a:t>5.</a:t>
            </a:r>
          </a:p>
          <a:p>
            <a:pPr marL="0" indent="0">
              <a:buNone/>
            </a:pPr>
            <a:r>
              <a:rPr lang="en-US" dirty="0" smtClean="0"/>
              <a:t>6.</a:t>
            </a:r>
          </a:p>
          <a:p>
            <a:pPr marL="0" indent="0">
              <a:buNone/>
            </a:pPr>
            <a:r>
              <a:rPr lang="en-US" dirty="0" smtClean="0"/>
              <a:t>7.</a:t>
            </a:r>
          </a:p>
          <a:p>
            <a:pPr marL="0" indent="0">
              <a:buNone/>
            </a:pPr>
            <a:r>
              <a:rPr lang="en-US" dirty="0" smtClean="0"/>
              <a:t>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toca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err="1" smtClean="0"/>
              <a:t>Actividades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r>
              <a:rPr lang="en-US" dirty="0" smtClean="0"/>
              <a:t>4.</a:t>
            </a:r>
          </a:p>
          <a:p>
            <a:pPr marL="0" indent="0">
              <a:buNone/>
            </a:pPr>
            <a:r>
              <a:rPr lang="en-US" dirty="0" smtClean="0"/>
              <a:t>5.</a:t>
            </a:r>
          </a:p>
          <a:p>
            <a:pPr marL="0" indent="0">
              <a:buNone/>
            </a:pPr>
            <a:r>
              <a:rPr lang="en-US" dirty="0" smtClean="0"/>
              <a:t>6.</a:t>
            </a:r>
          </a:p>
          <a:p>
            <a:pPr marL="0" indent="0">
              <a:buNone/>
            </a:pPr>
            <a:r>
              <a:rPr lang="en-US" dirty="0" smtClean="0"/>
              <a:t>7.</a:t>
            </a:r>
          </a:p>
          <a:p>
            <a:pPr marL="0" indent="0">
              <a:buNone/>
            </a:pPr>
            <a:r>
              <a:rPr lang="en-US" smtClean="0"/>
              <a:t>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781800" cy="4191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Backwards Planning Framework</a:t>
            </a:r>
          </a:p>
          <a:p>
            <a:pPr lvl="1"/>
            <a:r>
              <a:rPr lang="en-US" dirty="0" err="1" smtClean="0"/>
              <a:t>Estructura</a:t>
            </a:r>
            <a:r>
              <a:rPr lang="en-US" dirty="0" smtClean="0"/>
              <a:t> de </a:t>
            </a:r>
            <a:r>
              <a:rPr lang="en-US" dirty="0" err="1" smtClean="0"/>
              <a:t>planificación</a:t>
            </a:r>
            <a:r>
              <a:rPr lang="en-US" dirty="0" smtClean="0"/>
              <a:t> </a:t>
            </a:r>
            <a:r>
              <a:rPr lang="en-US" dirty="0" err="1" smtClean="0"/>
              <a:t>hacis</a:t>
            </a:r>
            <a:r>
              <a:rPr lang="en-US" dirty="0" smtClean="0"/>
              <a:t> </a:t>
            </a:r>
            <a:r>
              <a:rPr lang="en-US" dirty="0" err="1" smtClean="0"/>
              <a:t>atrás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Principles of Writing Objectives</a:t>
            </a:r>
          </a:p>
          <a:p>
            <a:pPr lvl="1"/>
            <a:r>
              <a:rPr lang="en-US" dirty="0" err="1" smtClean="0"/>
              <a:t>Principios</a:t>
            </a:r>
            <a:r>
              <a:rPr lang="en-US" dirty="0" smtClean="0"/>
              <a:t> de </a:t>
            </a:r>
            <a:r>
              <a:rPr lang="en-US" dirty="0" err="1" smtClean="0"/>
              <a:t>escribir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Assessment – Every lesson should have one!</a:t>
            </a:r>
          </a:p>
          <a:p>
            <a:pPr lvl="1"/>
            <a:r>
              <a:rPr lang="en-US" dirty="0" err="1" smtClean="0"/>
              <a:t>Evaluación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Preparing your students to meet the objective.</a:t>
            </a:r>
          </a:p>
          <a:p>
            <a:pPr lvl="1"/>
            <a:r>
              <a:rPr lang="en-US" dirty="0" err="1" smtClean="0"/>
              <a:t>Preparando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 los </a:t>
            </a:r>
            <a:r>
              <a:rPr lang="en-US" dirty="0" err="1" smtClean="0"/>
              <a:t>objetivos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www.slideshare.net/verozentella/aprendizaje-basado-en-proyectos-14148482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19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16" y="1125265"/>
            <a:ext cx="2842841" cy="2830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25" y="4724401"/>
            <a:ext cx="6106422" cy="12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dirty="0" smtClean="0"/>
              <a:t>Katie Bain</a:t>
            </a:r>
          </a:p>
          <a:p>
            <a:pPr marL="137160" indent="0" algn="ctr">
              <a:buNone/>
            </a:pPr>
            <a:r>
              <a:rPr lang="en-US" dirty="0" smtClean="0">
                <a:hlinkClick r:id="rId2"/>
              </a:rPr>
              <a:t>ktbain53@gmail.com</a:t>
            </a:r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elfellowkbain.wordpress.com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715">
            <a:off x="409144" y="947107"/>
            <a:ext cx="2199438" cy="166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000"/>
            <a:ext cx="1912950" cy="2876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14758"/>
            <a:ext cx="4029075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62" y="685801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82177" cy="1697018"/>
          </a:xfrm>
        </p:spPr>
        <p:txBody>
          <a:bodyPr/>
          <a:lstStyle/>
          <a:p>
            <a:r>
              <a:rPr lang="en-US" dirty="0" smtClean="0"/>
              <a:t>Backward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124199"/>
            <a:ext cx="6211645" cy="2598869"/>
          </a:xfrm>
        </p:spPr>
        <p:txBody>
          <a:bodyPr>
            <a:normAutofit/>
          </a:bodyPr>
          <a:lstStyle/>
          <a:p>
            <a:r>
              <a:rPr lang="en-US" dirty="0" smtClean="0"/>
              <a:t>Stage 1 – Desired Outcome</a:t>
            </a:r>
          </a:p>
          <a:p>
            <a:pPr lvl="1"/>
            <a:r>
              <a:rPr lang="en-US" dirty="0" err="1" smtClean="0"/>
              <a:t>Metas</a:t>
            </a:r>
            <a:r>
              <a:rPr lang="en-US" dirty="0" smtClean="0"/>
              <a:t> </a:t>
            </a:r>
            <a:r>
              <a:rPr lang="en-US" dirty="0" err="1" smtClean="0"/>
              <a:t>deseados</a:t>
            </a:r>
            <a:endParaRPr lang="en-US" dirty="0" smtClean="0"/>
          </a:p>
          <a:p>
            <a:r>
              <a:rPr lang="en-US" dirty="0" smtClean="0"/>
              <a:t>Stage 2 – Assessment Evidence</a:t>
            </a:r>
          </a:p>
          <a:p>
            <a:pPr lvl="1"/>
            <a:r>
              <a:rPr lang="en-US" dirty="0" err="1" smtClean="0"/>
              <a:t>Evidencia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endParaRPr lang="en-US" dirty="0" smtClean="0"/>
          </a:p>
          <a:p>
            <a:r>
              <a:rPr lang="en-US" dirty="0" smtClean="0"/>
              <a:t>Stage 3 – Learning Plan</a:t>
            </a:r>
          </a:p>
          <a:p>
            <a:pPr lvl="1"/>
            <a:r>
              <a:rPr lang="en-US" dirty="0" smtClean="0"/>
              <a:t>Plan de </a:t>
            </a:r>
            <a:r>
              <a:rPr lang="en-US" dirty="0" err="1" smtClean="0"/>
              <a:t>aprendizaje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76" y="1524000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584726"/>
              </p:ext>
            </p:extLst>
          </p:nvPr>
        </p:nvGraphicFramePr>
        <p:xfrm>
          <a:off x="1447799" y="2133599"/>
          <a:ext cx="6211889" cy="406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160"/>
                <a:gridCol w="3222729"/>
              </a:tblGrid>
              <a:tr h="129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backward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hacia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atras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</a:rPr>
                        <a:t>understanding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conocimiento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</a:rPr>
                        <a:t>essential questions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preguntas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esenciales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fundumentales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 – Desired Outcome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2057399" cy="1524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0" y="1905000"/>
            <a:ext cx="6537960" cy="3818069"/>
          </a:xfrm>
        </p:spPr>
        <p:txBody>
          <a:bodyPr/>
          <a:lstStyle/>
          <a:p>
            <a:r>
              <a:rPr lang="en-US" dirty="0" smtClean="0"/>
              <a:t>Established Goals</a:t>
            </a:r>
          </a:p>
          <a:p>
            <a:r>
              <a:rPr lang="en-US" dirty="0" smtClean="0"/>
              <a:t>Understandings (Big Ideas)</a:t>
            </a:r>
          </a:p>
          <a:p>
            <a:r>
              <a:rPr lang="en-US" dirty="0" smtClean="0"/>
              <a:t>Essential Questions</a:t>
            </a:r>
          </a:p>
          <a:p>
            <a:r>
              <a:rPr lang="en-US" dirty="0" smtClean="0"/>
              <a:t>Objectives: </a:t>
            </a:r>
          </a:p>
          <a:p>
            <a:pPr lvl="1"/>
            <a:r>
              <a:rPr lang="en-US" dirty="0" smtClean="0"/>
              <a:t>Students will know…</a:t>
            </a:r>
          </a:p>
          <a:p>
            <a:pPr lvl="1"/>
            <a:r>
              <a:rPr lang="en-US" dirty="0" smtClean="0"/>
              <a:t>Students will be able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Fase 1 – Metas Deseados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Metas Planeados</a:t>
            </a:r>
          </a:p>
          <a:p>
            <a:r>
              <a:rPr lang="es-CO" dirty="0" smtClean="0"/>
              <a:t>Conocimientos Grandes</a:t>
            </a:r>
          </a:p>
          <a:p>
            <a:r>
              <a:rPr lang="es-CO" dirty="0" smtClean="0"/>
              <a:t>Preguntas </a:t>
            </a:r>
            <a:r>
              <a:rPr lang="es-CO" dirty="0" err="1" smtClean="0"/>
              <a:t>Fundumentales</a:t>
            </a:r>
            <a:endParaRPr lang="es-CO" dirty="0" smtClean="0"/>
          </a:p>
          <a:p>
            <a:r>
              <a:rPr lang="es-CO" dirty="0" smtClean="0"/>
              <a:t>Objetivos</a:t>
            </a:r>
          </a:p>
          <a:p>
            <a:pPr lvl="1"/>
            <a:r>
              <a:rPr lang="es-CO" dirty="0" smtClean="0"/>
              <a:t>Estudiantes </a:t>
            </a:r>
            <a:r>
              <a:rPr lang="es-CO" dirty="0" err="1" smtClean="0"/>
              <a:t>saberán</a:t>
            </a:r>
            <a:r>
              <a:rPr lang="es-CO" dirty="0" smtClean="0"/>
              <a:t>…</a:t>
            </a:r>
          </a:p>
          <a:p>
            <a:pPr lvl="1"/>
            <a:r>
              <a:rPr lang="es-CO" dirty="0" smtClean="0"/>
              <a:t>Estudiantes podrán hacer…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205739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Topic!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81" y="2238375"/>
            <a:ext cx="5740400" cy="3365500"/>
          </a:xfrm>
        </p:spPr>
      </p:pic>
    </p:spTree>
    <p:extLst>
      <p:ext uri="{BB962C8B-B14F-4D97-AF65-F5344CB8AC3E}">
        <p14:creationId xmlns:p14="http://schemas.microsoft.com/office/powerpoint/2010/main" val="2276643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2464</TotalTime>
  <Words>1245</Words>
  <Application>Microsoft Office PowerPoint</Application>
  <PresentationFormat>On-screen Show (4:3)</PresentationFormat>
  <Paragraphs>260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Pushpin</vt:lpstr>
      <vt:lpstr>Backwards Planning and  Project-Based Learning</vt:lpstr>
      <vt:lpstr>Objective</vt:lpstr>
      <vt:lpstr>Vocabulary</vt:lpstr>
      <vt:lpstr>Agenda </vt:lpstr>
      <vt:lpstr>Backward Design </vt:lpstr>
      <vt:lpstr>Vocabulary</vt:lpstr>
      <vt:lpstr>Stage 1 – Desired Outcome</vt:lpstr>
      <vt:lpstr>Fase 1 – Metas Deseados</vt:lpstr>
      <vt:lpstr>Choose a Topic!</vt:lpstr>
      <vt:lpstr>Example: Greetings/Introductions</vt:lpstr>
      <vt:lpstr>Ejemplo: Saludos/Introducciones</vt:lpstr>
      <vt:lpstr>Your Turn! Topic: ______________</vt:lpstr>
      <vt:lpstr>¡Su Toca!</vt:lpstr>
      <vt:lpstr>Vocabulary</vt:lpstr>
      <vt:lpstr>Objectives: realistic      measurable    specific</vt:lpstr>
      <vt:lpstr>Objetivos: realistas apreciables   especificos</vt:lpstr>
      <vt:lpstr>Your Turn! Objectives: realistic      measurable    specific</vt:lpstr>
      <vt:lpstr>Su toca! Objetivos: realistas apreciables   especificos</vt:lpstr>
      <vt:lpstr>Stage 2: Assessment Evidence</vt:lpstr>
      <vt:lpstr>Fase 2: Evidencia de Evaluacion</vt:lpstr>
      <vt:lpstr>Example: Greetings/Introductions</vt:lpstr>
      <vt:lpstr>Ejemplo: Saludos y Introducciones</vt:lpstr>
      <vt:lpstr>Aprendizaje Basado en Proyectos</vt:lpstr>
      <vt:lpstr>Tres Principales</vt:lpstr>
      <vt:lpstr>Los proyectos deben..</vt:lpstr>
      <vt:lpstr>El producto final…</vt:lpstr>
      <vt:lpstr>Piensen en…</vt:lpstr>
      <vt:lpstr>Como podemos mejorar esta actividad para que sea un proyecto mejor?</vt:lpstr>
      <vt:lpstr>Piensen en…</vt:lpstr>
      <vt:lpstr>Grupo de Trabajo</vt:lpstr>
      <vt:lpstr>Example Rubric</vt:lpstr>
      <vt:lpstr>PowerPoint Presentation</vt:lpstr>
      <vt:lpstr>Learning Activities Actividades de Aprendizaje</vt:lpstr>
      <vt:lpstr>Example:  Greetings/Introductions</vt:lpstr>
      <vt:lpstr>Ejemplo: Saludos y Introducciones</vt:lpstr>
      <vt:lpstr>Example:  Greetings/Introductions</vt:lpstr>
      <vt:lpstr>Ejemplo (cont.)</vt:lpstr>
      <vt:lpstr>Your Turn! Learning Activities</vt:lpstr>
      <vt:lpstr>Su toca! Actividades de Aprendizaje</vt:lpstr>
      <vt:lpstr>Sources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Lesson Planning</dc:title>
  <dc:creator>Katie</dc:creator>
  <cp:lastModifiedBy>Katie</cp:lastModifiedBy>
  <cp:revision>45</cp:revision>
  <dcterms:created xsi:type="dcterms:W3CDTF">2013-04-04T20:46:57Z</dcterms:created>
  <dcterms:modified xsi:type="dcterms:W3CDTF">2013-09-25T20:20:39Z</dcterms:modified>
</cp:coreProperties>
</file>