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68" r:id="rId4"/>
    <p:sldId id="259" r:id="rId5"/>
    <p:sldId id="270" r:id="rId6"/>
    <p:sldId id="271" r:id="rId7"/>
    <p:sldId id="272" r:id="rId8"/>
    <p:sldId id="273" r:id="rId9"/>
    <p:sldId id="274" r:id="rId10"/>
    <p:sldId id="276" r:id="rId11"/>
    <p:sldId id="278" r:id="rId12"/>
    <p:sldId id="279" r:id="rId13"/>
    <p:sldId id="280" r:id="rId14"/>
    <p:sldId id="281" r:id="rId15"/>
    <p:sldId id="258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5FFAF-6F36-4DEC-963E-F01772DF93B6}" type="datetimeFigureOut">
              <a:rPr lang="es-ES" smtClean="0"/>
              <a:t>25/09/2013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C1C9E-BA66-49B5-8F94-7A012E8CE4A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55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O" dirty="0" err="1" smtClean="0"/>
              <a:t>Make</a:t>
            </a:r>
            <a:r>
              <a:rPr lang="es-CO" dirty="0" smtClean="0"/>
              <a:t> a </a:t>
            </a:r>
            <a:r>
              <a:rPr lang="es-CO" dirty="0" err="1" smtClean="0"/>
              <a:t>list</a:t>
            </a:r>
            <a:r>
              <a:rPr lang="es-CO" dirty="0" smtClean="0"/>
              <a:t> </a:t>
            </a:r>
            <a:r>
              <a:rPr lang="es-CO" dirty="0" err="1" smtClean="0"/>
              <a:t>with</a:t>
            </a:r>
            <a:r>
              <a:rPr lang="es-CO" dirty="0" smtClean="0"/>
              <a:t> a </a:t>
            </a:r>
            <a:r>
              <a:rPr lang="es-CO" dirty="0" err="1" smtClean="0"/>
              <a:t>partner</a:t>
            </a:r>
            <a:r>
              <a:rPr lang="es-CO" dirty="0" smtClean="0"/>
              <a:t> </a:t>
            </a:r>
            <a:r>
              <a:rPr lang="es-CO" dirty="0" err="1" smtClean="0"/>
              <a:t>or</a:t>
            </a:r>
            <a:r>
              <a:rPr lang="es-CO" dirty="0" smtClean="0"/>
              <a:t> in </a:t>
            </a:r>
            <a:r>
              <a:rPr lang="es-CO" dirty="0" err="1" smtClean="0"/>
              <a:t>groups</a:t>
            </a:r>
            <a:r>
              <a:rPr lang="es-CO" dirty="0" smtClean="0"/>
              <a:t> of </a:t>
            </a:r>
            <a:r>
              <a:rPr lang="es-CO" dirty="0" err="1" smtClean="0"/>
              <a:t>what</a:t>
            </a:r>
            <a:r>
              <a:rPr lang="es-CO" dirty="0" smtClean="0"/>
              <a:t> a </a:t>
            </a:r>
            <a:r>
              <a:rPr lang="es-CO" dirty="0" err="1" smtClean="0"/>
              <a:t>well-managed</a:t>
            </a:r>
            <a:r>
              <a:rPr lang="es-CO" baseline="0" dirty="0" smtClean="0"/>
              <a:t> </a:t>
            </a:r>
            <a:r>
              <a:rPr lang="es-CO" baseline="0" dirty="0" err="1" smtClean="0"/>
              <a:t>classroom</a:t>
            </a:r>
            <a:r>
              <a:rPr lang="es-CO" baseline="0" dirty="0" smtClean="0"/>
              <a:t> looks </a:t>
            </a:r>
            <a:r>
              <a:rPr lang="es-CO" baseline="0" dirty="0" err="1" smtClean="0"/>
              <a:t>like</a:t>
            </a:r>
            <a:r>
              <a:rPr lang="es-CO" baseline="0" dirty="0" smtClean="0"/>
              <a:t> versus a </a:t>
            </a:r>
            <a:r>
              <a:rPr lang="es-CO" baseline="0" dirty="0" err="1" smtClean="0"/>
              <a:t>poorly</a:t>
            </a:r>
            <a:r>
              <a:rPr lang="es-CO" baseline="0" dirty="0" smtClean="0"/>
              <a:t> </a:t>
            </a:r>
            <a:r>
              <a:rPr lang="es-CO" baseline="0" dirty="0" err="1" smtClean="0"/>
              <a:t>run</a:t>
            </a:r>
            <a:r>
              <a:rPr lang="es-CO" baseline="0" dirty="0" smtClean="0"/>
              <a:t> </a:t>
            </a:r>
            <a:r>
              <a:rPr lang="es-CO" baseline="0" dirty="0" err="1" smtClean="0"/>
              <a:t>classroom</a:t>
            </a:r>
            <a:r>
              <a:rPr lang="es-CO" baseline="0" dirty="0" smtClean="0"/>
              <a:t>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7981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685B415-14F6-4A1A-9C9F-3078B5919F55}" type="datetimeFigureOut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5283138-A18E-455D-9561-E7CE7D4C75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B415-14F6-4A1A-9C9F-3078B5919F55}" type="datetimeFigureOut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138-A18E-455D-9561-E7CE7D4C75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B415-14F6-4A1A-9C9F-3078B5919F55}" type="datetimeFigureOut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138-A18E-455D-9561-E7CE7D4C75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B415-14F6-4A1A-9C9F-3078B5919F55}" type="datetimeFigureOut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138-A18E-455D-9561-E7CE7D4C75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B415-14F6-4A1A-9C9F-3078B5919F55}" type="datetimeFigureOut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138-A18E-455D-9561-E7CE7D4C75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B415-14F6-4A1A-9C9F-3078B5919F55}" type="datetimeFigureOut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138-A18E-455D-9561-E7CE7D4C75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B415-14F6-4A1A-9C9F-3078B5919F55}" type="datetimeFigureOut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138-A18E-455D-9561-E7CE7D4C75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B415-14F6-4A1A-9C9F-3078B5919F55}" type="datetimeFigureOut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138-A18E-455D-9561-E7CE7D4C75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B415-14F6-4A1A-9C9F-3078B5919F55}" type="datetimeFigureOut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138-A18E-455D-9561-E7CE7D4C75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B415-14F6-4A1A-9C9F-3078B5919F55}" type="datetimeFigureOut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138-A18E-455D-9561-E7CE7D4C75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B415-14F6-4A1A-9C9F-3078B5919F55}" type="datetimeFigureOut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138-A18E-455D-9561-E7CE7D4C75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685B415-14F6-4A1A-9C9F-3078B5919F55}" type="datetimeFigureOut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5283138-A18E-455D-9561-E7CE7D4C75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838200"/>
            <a:ext cx="3398520" cy="3648636"/>
          </a:xfrm>
        </p:spPr>
        <p:txBody>
          <a:bodyPr>
            <a:normAutofit/>
          </a:bodyPr>
          <a:lstStyle/>
          <a:p>
            <a:r>
              <a:rPr lang="en-US" dirty="0" smtClean="0"/>
              <a:t>Effective Classroom Management in the English Language Classroom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Katie Bain</a:t>
            </a:r>
          </a:p>
          <a:p>
            <a:r>
              <a:rPr lang="en-US" smtClean="0"/>
              <a:t>ktbain53@gmail.com</a:t>
            </a:r>
            <a:endParaRPr lang="en-US" dirty="0" smtClean="0"/>
          </a:p>
          <a:p>
            <a:r>
              <a:rPr lang="en-US" dirty="0" smtClean="0"/>
              <a:t>English Language Fellow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19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Facilitate</a:t>
            </a:r>
            <a:endParaRPr lang="es-ES" dirty="0"/>
          </a:p>
        </p:txBody>
      </p:sp>
      <p:pic>
        <p:nvPicPr>
          <p:cNvPr id="4" name="3 Marcador de contenido" descr="bigstock-Teamwork-Help-Up-Bar-Graph-16659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57800" y="1066800"/>
            <a:ext cx="3508375" cy="3508375"/>
          </a:xfrm>
        </p:spPr>
      </p:pic>
      <p:pic>
        <p:nvPicPr>
          <p:cNvPr id="5" name="4 Imagen" descr="13540568-business-team-help-facilitate-company-deal-partnership-merger-or-collabo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3352800"/>
            <a:ext cx="4191000" cy="2671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Labeling</a:t>
            </a:r>
            <a:endParaRPr lang="es-ES" dirty="0"/>
          </a:p>
        </p:txBody>
      </p:sp>
      <p:pic>
        <p:nvPicPr>
          <p:cNvPr id="4" name="3 Marcador de contenido" descr="classroom labe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6903" y="2324100"/>
            <a:ext cx="6649206" cy="3508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Proactive</a:t>
            </a:r>
            <a:r>
              <a:rPr lang="es-CO" dirty="0" smtClean="0"/>
              <a:t> vs. Reactive</a:t>
            </a:r>
            <a:endParaRPr lang="es-ES" dirty="0"/>
          </a:p>
        </p:txBody>
      </p:sp>
      <p:pic>
        <p:nvPicPr>
          <p:cNvPr id="4" name="3 Marcador de contenido" descr="lens14361081_128716060834f19c14318e7c049b8e60d2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590800"/>
            <a:ext cx="2971800" cy="2971800"/>
          </a:xfrm>
        </p:spPr>
      </p:pic>
      <p:pic>
        <p:nvPicPr>
          <p:cNvPr id="5" name="4 Imagen" descr="angrytea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7334" y="2438400"/>
            <a:ext cx="2509266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Lesson</a:t>
            </a:r>
            <a:r>
              <a:rPr lang="es-CO" dirty="0" smtClean="0"/>
              <a:t> Plan </a:t>
            </a:r>
            <a:r>
              <a:rPr lang="es-CO" dirty="0" err="1" smtClean="0"/>
              <a:t>Template</a:t>
            </a:r>
            <a:endParaRPr lang="es-ES" dirty="0"/>
          </a:p>
        </p:txBody>
      </p:sp>
      <p:pic>
        <p:nvPicPr>
          <p:cNvPr id="4" name="3 Marcador de contenido" descr="1_125712_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62600" y="2590800"/>
            <a:ext cx="2857500" cy="2200275"/>
          </a:xfrm>
        </p:spPr>
      </p:pic>
      <p:pic>
        <p:nvPicPr>
          <p:cNvPr id="5" name="4 Imagen" descr="lessonplan_template_1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362200"/>
            <a:ext cx="4419600" cy="3280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Peer </a:t>
            </a:r>
            <a:r>
              <a:rPr lang="es-CO" dirty="0" err="1" smtClean="0"/>
              <a:t>Reinforcement</a:t>
            </a:r>
            <a:endParaRPr lang="es-ES" dirty="0"/>
          </a:p>
        </p:txBody>
      </p:sp>
      <p:pic>
        <p:nvPicPr>
          <p:cNvPr id="4" name="3 Marcador de contenido" descr="clipart_peer_support_001_a153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81600" y="2971800"/>
            <a:ext cx="2571750" cy="2324100"/>
          </a:xfrm>
        </p:spPr>
      </p:pic>
      <p:pic>
        <p:nvPicPr>
          <p:cNvPr id="5" name="4 Imagen" descr="istock_peepo-2-teens-writing-together-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438400"/>
            <a:ext cx="2686050" cy="2686050"/>
          </a:xfrm>
          <a:prstGeom prst="rect">
            <a:avLst/>
          </a:prstGeom>
        </p:spPr>
      </p:pic>
      <p:pic>
        <p:nvPicPr>
          <p:cNvPr id="6" name="5 Imagen" descr="PeerSuppo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762000"/>
            <a:ext cx="1524000" cy="1346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Consider your classroom environment</a:t>
            </a:r>
          </a:p>
          <a:p>
            <a:pPr lvl="1"/>
            <a:r>
              <a:rPr lang="en-US" dirty="0" smtClean="0"/>
              <a:t>Noise level</a:t>
            </a:r>
          </a:p>
          <a:p>
            <a:pPr lvl="1"/>
            <a:r>
              <a:rPr lang="en-US" dirty="0" smtClean="0"/>
              <a:t>Time management/Efficiency </a:t>
            </a:r>
          </a:p>
          <a:p>
            <a:pPr lvl="1"/>
            <a:r>
              <a:rPr lang="en-US" dirty="0" smtClean="0"/>
              <a:t>Organization of Materials</a:t>
            </a:r>
          </a:p>
          <a:p>
            <a:pPr lvl="1"/>
            <a:r>
              <a:rPr lang="en-US" dirty="0" smtClean="0"/>
              <a:t>Respect for the teacher and other students</a:t>
            </a:r>
          </a:p>
          <a:p>
            <a:pPr lvl="1"/>
            <a:r>
              <a:rPr lang="en-US" dirty="0" smtClean="0"/>
              <a:t>Cleanliness</a:t>
            </a:r>
          </a:p>
          <a:p>
            <a:pPr lvl="1"/>
            <a:r>
              <a:rPr lang="en-US" dirty="0" smtClean="0"/>
              <a:t>Learning level</a:t>
            </a:r>
          </a:p>
          <a:p>
            <a:r>
              <a:rPr lang="en-US" dirty="0" smtClean="0"/>
              <a:t>Write down a comment or two about each aspect of your classroom</a:t>
            </a:r>
          </a:p>
        </p:txBody>
      </p:sp>
    </p:spTree>
    <p:extLst>
      <p:ext uri="{BB962C8B-B14F-4D97-AF65-F5344CB8AC3E}">
        <p14:creationId xmlns:p14="http://schemas.microsoft.com/office/powerpoint/2010/main" val="54489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b="1" dirty="0" smtClean="0"/>
              <a:t>Noise Level 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2400" dirty="0" smtClean="0"/>
              <a:t>My classroom is noisy as students work hard on projects.</a:t>
            </a:r>
          </a:p>
          <a:p>
            <a:pPr lvl="1"/>
            <a:r>
              <a:rPr lang="en-US" sz="2400" dirty="0" smtClean="0"/>
              <a:t>My classroom is noisy even when students need to hear me to listen to directions.</a:t>
            </a:r>
          </a:p>
          <a:p>
            <a:pPr marL="365760" lvl="1" indent="0">
              <a:buNone/>
            </a:pPr>
            <a:endParaRPr lang="en-US" sz="2400" dirty="0" smtClean="0"/>
          </a:p>
          <a:p>
            <a:r>
              <a:rPr lang="en-US" sz="3100" b="1" dirty="0" smtClean="0"/>
              <a:t>Time Management/Efficiency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2400" dirty="0" smtClean="0"/>
              <a:t>Usually many students are finished while others are still working on pair work. </a:t>
            </a:r>
          </a:p>
          <a:p>
            <a:pPr lvl="1"/>
            <a:r>
              <a:rPr lang="en-US" sz="2400" dirty="0" smtClean="0"/>
              <a:t>There is too much time between activities.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025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Video Viewing: </a:t>
            </a:r>
            <a:br>
              <a:rPr lang="en-US" dirty="0" smtClean="0"/>
            </a:br>
            <a:r>
              <a:rPr lang="en-US" dirty="0" smtClean="0"/>
              <a:t>“Managing Large Classes”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Video Segment #1: Pedagogical Planning</a:t>
            </a:r>
          </a:p>
          <a:p>
            <a:pPr lvl="1"/>
            <a:r>
              <a:rPr lang="en-US" dirty="0" smtClean="0"/>
              <a:t>As you watch, list as many teacher suggestions as you can.</a:t>
            </a:r>
          </a:p>
          <a:p>
            <a:pPr lvl="1"/>
            <a:r>
              <a:rPr lang="en-US" dirty="0" smtClean="0"/>
              <a:t>The second time through the segment, put a check after the things on your list that you see being done in the classroom pictured.</a:t>
            </a:r>
          </a:p>
          <a:p>
            <a:pPr lvl="1"/>
            <a:r>
              <a:rPr lang="en-US" dirty="0" smtClean="0"/>
              <a:t>Compare your notes and observations with others.</a:t>
            </a:r>
          </a:p>
          <a:p>
            <a:pPr lvl="1"/>
            <a:r>
              <a:rPr lang="en-US" dirty="0" smtClean="0"/>
              <a:t>How was the classroom in the video similar to and different from your classroom?  Give examples. </a:t>
            </a:r>
          </a:p>
          <a:p>
            <a:pPr lvl="1"/>
            <a:r>
              <a:rPr lang="en-US" dirty="0" smtClean="0"/>
              <a:t>Choose one technique from the video that you don’t use or that you use but could expand on.  Share what you will do differently in your classroom with a partner and then with the class. </a:t>
            </a:r>
          </a:p>
        </p:txBody>
      </p:sp>
    </p:spTree>
    <p:extLst>
      <p:ext uri="{BB962C8B-B14F-4D97-AF65-F5344CB8AC3E}">
        <p14:creationId xmlns:p14="http://schemas.microsoft.com/office/powerpoint/2010/main" val="190251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Video Viewing: </a:t>
            </a:r>
            <a:br>
              <a:rPr lang="en-US" dirty="0" smtClean="0"/>
            </a:br>
            <a:r>
              <a:rPr lang="en-US" dirty="0" smtClean="0"/>
              <a:t>“Managing Large Classes”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Video Segment #2: Classroom Learning Systems</a:t>
            </a:r>
          </a:p>
          <a:p>
            <a:pPr lvl="1"/>
            <a:r>
              <a:rPr lang="en-US" dirty="0" smtClean="0"/>
              <a:t>During both viewings, notice physical organization of classroom space, student movement, class routines and teacher behaviors. </a:t>
            </a:r>
          </a:p>
          <a:p>
            <a:pPr lvl="1"/>
            <a:r>
              <a:rPr lang="en-US" dirty="0" smtClean="0"/>
              <a:t>List the different ways that desks, chairs, equipment, and materials are placed in the room.</a:t>
            </a:r>
          </a:p>
          <a:p>
            <a:pPr lvl="1"/>
            <a:r>
              <a:rPr lang="en-US" dirty="0" smtClean="0"/>
              <a:t>Notice the pattern of student movement and how it relates to class activity.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53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Video Viewing: </a:t>
            </a:r>
            <a:br>
              <a:rPr lang="en-US" dirty="0" smtClean="0"/>
            </a:br>
            <a:r>
              <a:rPr lang="en-US" dirty="0" smtClean="0"/>
              <a:t>“Managing Large Classes”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Video Segment #2: Classroom Learning Systems (Continued)</a:t>
            </a:r>
          </a:p>
          <a:p>
            <a:pPr lvl="1"/>
            <a:r>
              <a:rPr lang="en-US" dirty="0" smtClean="0"/>
              <a:t>In your groups, discuss your observations about classroom organization.  Discuss positives and negatives about different classroom setups. </a:t>
            </a:r>
          </a:p>
          <a:p>
            <a:pPr lvl="1"/>
            <a:r>
              <a:rPr lang="en-US" dirty="0" smtClean="0"/>
              <a:t>Discuss things that you do in your classroom that are effective.</a:t>
            </a:r>
          </a:p>
          <a:p>
            <a:pPr lvl="1"/>
            <a:r>
              <a:rPr lang="en-US" dirty="0" smtClean="0"/>
              <a:t>Discuss things from the video that you could or could or could not incorporate in your classroom and explain your reasoning.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9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4400" dirty="0" smtClean="0"/>
              <a:t>Participants will learn and practice using effective methodology and language tools to improve student access and success with language instruction.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2531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Video Viewing: </a:t>
            </a:r>
            <a:br>
              <a:rPr lang="en-US" dirty="0" smtClean="0"/>
            </a:br>
            <a:r>
              <a:rPr lang="en-US" dirty="0" smtClean="0"/>
              <a:t>“Managing Large Classes”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6777317" cy="3508977"/>
          </a:xfrm>
        </p:spPr>
        <p:txBody>
          <a:bodyPr/>
          <a:lstStyle/>
          <a:p>
            <a:r>
              <a:rPr lang="en-US" b="1" dirty="0" smtClean="0"/>
              <a:t>Video Segment #3: Student Behavior (Discipline)</a:t>
            </a:r>
            <a:endParaRPr lang="en-US" dirty="0" smtClean="0"/>
          </a:p>
          <a:p>
            <a:endParaRPr lang="en-US" b="1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493909"/>
              </p:ext>
            </p:extLst>
          </p:nvPr>
        </p:nvGraphicFramePr>
        <p:xfrm>
          <a:off x="685800" y="2667000"/>
          <a:ext cx="7848600" cy="3711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150"/>
                <a:gridCol w="1962150"/>
                <a:gridCol w="1962150"/>
                <a:gridCol w="1962150"/>
              </a:tblGrid>
              <a:tr h="877229">
                <a:tc>
                  <a:txBody>
                    <a:bodyPr/>
                    <a:lstStyle/>
                    <a:p>
                      <a:r>
                        <a:rPr lang="en-US" dirty="0" smtClean="0"/>
                        <a:t>Teacher’s Ideas or Beliefs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Teacher Planning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Recommended Teacher Roles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Other?</a:t>
                      </a:r>
                      <a:endParaRPr lang="en-US" dirty="0"/>
                    </a:p>
                  </a:txBody>
                  <a:tcPr/>
                </a:tc>
              </a:tr>
              <a:tr h="2719411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3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Video Viewing: </a:t>
            </a:r>
            <a:br>
              <a:rPr lang="en-US" dirty="0" smtClean="0"/>
            </a:br>
            <a:r>
              <a:rPr lang="en-US" dirty="0" smtClean="0"/>
              <a:t>“Managing Large Classes”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Video Segment #3: Student Behavior (Discipline)</a:t>
            </a:r>
            <a:endParaRPr lang="en-US" dirty="0" smtClean="0"/>
          </a:p>
          <a:p>
            <a:pPr lvl="1"/>
            <a:r>
              <a:rPr lang="en-US" dirty="0" smtClean="0"/>
              <a:t>Compare your notes with others in your group. Add any you missed and discuss why you categorized them as you did. </a:t>
            </a:r>
          </a:p>
          <a:p>
            <a:pPr lvl="1"/>
            <a:r>
              <a:rPr lang="en-US" dirty="0" smtClean="0"/>
              <a:t>Add your own ideas for what you do or could do in the classroom.</a:t>
            </a:r>
          </a:p>
          <a:p>
            <a:pPr lvl="1"/>
            <a:r>
              <a:rPr lang="en-US" dirty="0" smtClean="0"/>
              <a:t>Share and write down discipline problems you have seen in your school.  Discuss ways to deal with these problems. </a:t>
            </a:r>
          </a:p>
          <a:p>
            <a:pPr lvl="1"/>
            <a:r>
              <a:rPr lang="en-US" dirty="0" smtClean="0"/>
              <a:t>Create a personalized list of strategies or techniques that you would like to begin, continue, or expand upon.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68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Plan!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Step 1:</a:t>
            </a:r>
            <a:r>
              <a:rPr lang="en-US" dirty="0" smtClean="0"/>
              <a:t> Think about how you could use new techniques to…</a:t>
            </a:r>
          </a:p>
          <a:p>
            <a:pPr lvl="1"/>
            <a:r>
              <a:rPr lang="en-US" dirty="0" smtClean="0"/>
              <a:t>Use planning time more efficiently</a:t>
            </a:r>
          </a:p>
          <a:p>
            <a:pPr lvl="1"/>
            <a:r>
              <a:rPr lang="en-US" dirty="0" smtClean="0"/>
              <a:t>Establish rapport with students</a:t>
            </a:r>
          </a:p>
          <a:p>
            <a:pPr lvl="1"/>
            <a:r>
              <a:rPr lang="en-US" dirty="0" smtClean="0"/>
              <a:t>Provide individual attention to students</a:t>
            </a:r>
          </a:p>
          <a:p>
            <a:pPr lvl="1"/>
            <a:r>
              <a:rPr lang="en-US" dirty="0" smtClean="0"/>
              <a:t>Deal with differences in student proficiency levels</a:t>
            </a:r>
          </a:p>
          <a:p>
            <a:pPr lvl="1"/>
            <a:r>
              <a:rPr lang="en-US" dirty="0" smtClean="0"/>
              <a:t>Provide opportunities for students to produce and practice language</a:t>
            </a:r>
          </a:p>
          <a:p>
            <a:pPr marL="365760" lvl="1" indent="0" algn="ctr">
              <a:buNone/>
            </a:pPr>
            <a:r>
              <a:rPr lang="en-US" sz="2600" b="1" dirty="0" smtClean="0"/>
              <a:t>OR</a:t>
            </a:r>
          </a:p>
          <a:p>
            <a:pPr lvl="1"/>
            <a:r>
              <a:rPr lang="en-US" dirty="0" smtClean="0"/>
              <a:t>Maintain control in such a way that enhances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00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Step 2:</a:t>
            </a:r>
            <a:r>
              <a:rPr lang="en-US" dirty="0" smtClean="0"/>
              <a:t> Design a portion of a lesson that includes the use of one or more of the techniques or activities on your list.</a:t>
            </a:r>
          </a:p>
          <a:p>
            <a:r>
              <a:rPr lang="en-US" b="1" dirty="0" smtClean="0"/>
              <a:t>Step 3: </a:t>
            </a:r>
            <a:r>
              <a:rPr lang="en-US" dirty="0" smtClean="0"/>
              <a:t>Share your plan with others and get feedback to revise your plan.</a:t>
            </a:r>
          </a:p>
          <a:p>
            <a:r>
              <a:rPr lang="en-US" b="1" dirty="0" smtClean="0"/>
              <a:t>Step 4:</a:t>
            </a:r>
            <a:r>
              <a:rPr lang="en-US" dirty="0" smtClean="0"/>
              <a:t> Share your plan with the whole group.  As you listen to other groups, jot down new ideas! </a:t>
            </a:r>
          </a:p>
          <a:p>
            <a:r>
              <a:rPr lang="en-US" b="1" dirty="0" smtClean="0"/>
              <a:t>Try your lesson plan in your classroom!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3170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Opp</a:t>
            </a:r>
            <a:r>
              <a:rPr lang="en-US" sz="2400" dirty="0" smtClean="0"/>
              <a:t>-Beckman, L., </a:t>
            </a:r>
            <a:r>
              <a:rPr lang="en-US" sz="2400" dirty="0" err="1" smtClean="0"/>
              <a:t>Klinghammer</a:t>
            </a:r>
            <a:r>
              <a:rPr lang="en-US" sz="2400" dirty="0" smtClean="0"/>
              <a:t>, S.J. (2006). Managing large classes. </a:t>
            </a:r>
            <a:r>
              <a:rPr lang="en-US" sz="2400" i="1" dirty="0" smtClean="0"/>
              <a:t>Shaping the Way We Teach.</a:t>
            </a:r>
            <a:r>
              <a:rPr lang="en-US" sz="2400" dirty="0" smtClean="0"/>
              <a:t> (57-64). Washington, D.C.: Office of English Language Programs.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587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 – Make a List</a:t>
            </a:r>
            <a:endParaRPr lang="en-U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042988" y="2324100"/>
          <a:ext cx="6777038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519"/>
                <a:gridCol w="3388519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err="1" smtClean="0"/>
                        <a:t>Well</a:t>
                      </a:r>
                      <a:r>
                        <a:rPr lang="es-CO" baseline="0" dirty="0" smtClean="0"/>
                        <a:t> </a:t>
                      </a:r>
                      <a:r>
                        <a:rPr lang="es-CO" dirty="0" err="1" smtClean="0"/>
                        <a:t>Run</a:t>
                      </a:r>
                      <a:r>
                        <a:rPr lang="es-CO" baseline="0" dirty="0" smtClean="0"/>
                        <a:t> </a:t>
                      </a:r>
                      <a:r>
                        <a:rPr lang="es-CO" baseline="0" dirty="0" err="1" smtClean="0"/>
                        <a:t>Classroom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err="1" smtClean="0"/>
                        <a:t>Poorly</a:t>
                      </a:r>
                      <a:r>
                        <a:rPr lang="es-CO" baseline="0" dirty="0" smtClean="0"/>
                        <a:t> </a:t>
                      </a:r>
                      <a:r>
                        <a:rPr lang="es-CO" baseline="0" dirty="0" err="1" smtClean="0"/>
                        <a:t>Run</a:t>
                      </a:r>
                      <a:r>
                        <a:rPr lang="es-CO" baseline="0" dirty="0" smtClean="0"/>
                        <a:t> </a:t>
                      </a:r>
                      <a:r>
                        <a:rPr lang="es-CO" baseline="0" dirty="0" err="1" smtClean="0"/>
                        <a:t>Classroom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O" dirty="0" smtClean="0"/>
                    </a:p>
                    <a:p>
                      <a:endParaRPr lang="es-CO" dirty="0" smtClean="0"/>
                    </a:p>
                    <a:p>
                      <a:endParaRPr lang="es-CO" dirty="0" smtClean="0"/>
                    </a:p>
                    <a:p>
                      <a:endParaRPr lang="es-CO" dirty="0" smtClean="0"/>
                    </a:p>
                    <a:p>
                      <a:endParaRPr lang="es-CO" dirty="0" smtClean="0"/>
                    </a:p>
                    <a:p>
                      <a:endParaRPr lang="es-CO" dirty="0" smtClean="0"/>
                    </a:p>
                    <a:p>
                      <a:endParaRPr lang="es-CO" dirty="0" smtClean="0"/>
                    </a:p>
                    <a:p>
                      <a:endParaRPr lang="es-CO" dirty="0" smtClean="0"/>
                    </a:p>
                    <a:p>
                      <a:endParaRPr lang="es-CO" dirty="0" smtClean="0"/>
                    </a:p>
                    <a:p>
                      <a:endParaRPr lang="es-CO" dirty="0" smtClean="0"/>
                    </a:p>
                    <a:p>
                      <a:endParaRPr lang="es-CO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2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Pre-video Vocabulary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dirty="0" smtClean="0"/>
              <a:t>Agenda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Classroom logistics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Classroom management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Consequences\Rewards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Consistency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Established Framework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Facilitate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Identifier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Labeling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Proactive vs. Reactive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Lesson Plan Template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Peer Reinforcement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85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Agenda</a:t>
            </a:r>
            <a:endParaRPr lang="es-ES" dirty="0"/>
          </a:p>
        </p:txBody>
      </p:sp>
      <p:pic>
        <p:nvPicPr>
          <p:cNvPr id="4" name="3 Marcador de contenido" descr="agen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05400" y="1143000"/>
            <a:ext cx="3264617" cy="3508375"/>
          </a:xfrm>
        </p:spPr>
      </p:pic>
      <p:pic>
        <p:nvPicPr>
          <p:cNvPr id="5" name="4 Imagen" descr="graphics-agenda-6033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2362200"/>
            <a:ext cx="2455575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Classroom</a:t>
            </a:r>
            <a:r>
              <a:rPr lang="es-CO" dirty="0" smtClean="0"/>
              <a:t> </a:t>
            </a:r>
            <a:r>
              <a:rPr lang="es-CO" dirty="0" err="1" smtClean="0"/>
              <a:t>Logistics</a:t>
            </a:r>
            <a:endParaRPr lang="es-ES" dirty="0"/>
          </a:p>
        </p:txBody>
      </p:sp>
      <p:pic>
        <p:nvPicPr>
          <p:cNvPr id="5" name="4 Imagen" descr="mexican_classroom_smp00118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21701">
            <a:off x="526982" y="3013120"/>
            <a:ext cx="3886200" cy="2709237"/>
          </a:xfrm>
          <a:prstGeom prst="rect">
            <a:avLst/>
          </a:prstGeom>
        </p:spPr>
      </p:pic>
      <p:pic>
        <p:nvPicPr>
          <p:cNvPr id="7" name="6 Marcador de contenido" descr="tablevie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842783">
            <a:off x="5421174" y="2785300"/>
            <a:ext cx="3149600" cy="236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Classroom</a:t>
            </a:r>
            <a:r>
              <a:rPr lang="es-CO" dirty="0" smtClean="0"/>
              <a:t> Management</a:t>
            </a:r>
            <a:endParaRPr lang="es-ES" dirty="0"/>
          </a:p>
        </p:txBody>
      </p:sp>
      <p:pic>
        <p:nvPicPr>
          <p:cNvPr id="4" name="3 Marcador de contenido" descr="clsrmmgmt_lg_w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5800" y="2362200"/>
            <a:ext cx="4112420" cy="2741613"/>
          </a:xfrm>
        </p:spPr>
      </p:pic>
      <p:pic>
        <p:nvPicPr>
          <p:cNvPr id="5" name="4 Imagen" descr="classroom-management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124200"/>
            <a:ext cx="2847975" cy="254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Consequences</a:t>
            </a:r>
            <a:r>
              <a:rPr lang="es-CO" dirty="0" smtClean="0"/>
              <a:t>\</a:t>
            </a:r>
            <a:r>
              <a:rPr lang="es-CO" dirty="0" err="1" smtClean="0"/>
              <a:t>Rewards</a:t>
            </a:r>
            <a:endParaRPr lang="es-ES" dirty="0"/>
          </a:p>
        </p:txBody>
      </p:sp>
      <p:pic>
        <p:nvPicPr>
          <p:cNvPr id="4" name="3 Marcador de contenido" descr="rewards_punishme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10200" y="2362200"/>
            <a:ext cx="2800350" cy="2771775"/>
          </a:xfrm>
        </p:spPr>
      </p:pic>
      <p:pic>
        <p:nvPicPr>
          <p:cNvPr id="5" name="4 Imagen" descr="Rewards and Consequen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2667000"/>
            <a:ext cx="2707767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Consistency</a:t>
            </a:r>
            <a:endParaRPr lang="es-ES" dirty="0"/>
          </a:p>
        </p:txBody>
      </p:sp>
      <p:pic>
        <p:nvPicPr>
          <p:cNvPr id="4" name="3 Marcador de contenido" descr="Consistenc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590800"/>
            <a:ext cx="4111377" cy="3508375"/>
          </a:xfrm>
        </p:spPr>
      </p:pic>
      <p:pic>
        <p:nvPicPr>
          <p:cNvPr id="5" name="4 Imagen" descr="imagesCAWCTTB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4191000"/>
            <a:ext cx="2114550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305</TotalTime>
  <Words>729</Words>
  <Application>Microsoft Office PowerPoint</Application>
  <PresentationFormat>On-screen Show (4:3)</PresentationFormat>
  <Paragraphs>116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Austin</vt:lpstr>
      <vt:lpstr>Effective Classroom Management in the English Language Classroom</vt:lpstr>
      <vt:lpstr>Objective</vt:lpstr>
      <vt:lpstr>DO NOW – Make a List</vt:lpstr>
      <vt:lpstr>Pre-video Vocabulary Discussion</vt:lpstr>
      <vt:lpstr>Agenda</vt:lpstr>
      <vt:lpstr>Classroom Logistics</vt:lpstr>
      <vt:lpstr>Classroom Management</vt:lpstr>
      <vt:lpstr>Consequences\Rewards</vt:lpstr>
      <vt:lpstr>Consistency</vt:lpstr>
      <vt:lpstr>Facilitate</vt:lpstr>
      <vt:lpstr>Labeling</vt:lpstr>
      <vt:lpstr>Proactive vs. Reactive</vt:lpstr>
      <vt:lpstr>Lesson Plan Template</vt:lpstr>
      <vt:lpstr>Peer Reinforcement</vt:lpstr>
      <vt:lpstr>Personal Reflection</vt:lpstr>
      <vt:lpstr>Examples</vt:lpstr>
      <vt:lpstr>Video Viewing:  “Managing Large Classes”</vt:lpstr>
      <vt:lpstr>Video Viewing:  “Managing Large Classes”</vt:lpstr>
      <vt:lpstr>Video Viewing:  “Managing Large Classes”</vt:lpstr>
      <vt:lpstr>Video Viewing:  “Managing Large Classes”</vt:lpstr>
      <vt:lpstr>Video Viewing:  “Managing Large Classes”</vt:lpstr>
      <vt:lpstr>Action Plan!</vt:lpstr>
      <vt:lpstr>Action Plan</vt:lpstr>
      <vt:lpstr>Source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Classroom Management in the English Language Classroom</dc:title>
  <dc:creator>Katie</dc:creator>
  <cp:lastModifiedBy>Katie</cp:lastModifiedBy>
  <cp:revision>37</cp:revision>
  <dcterms:created xsi:type="dcterms:W3CDTF">2012-09-11T20:11:29Z</dcterms:created>
  <dcterms:modified xsi:type="dcterms:W3CDTF">2013-09-25T20:21:20Z</dcterms:modified>
</cp:coreProperties>
</file>