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62" r:id="rId3"/>
    <p:sldId id="263" r:id="rId4"/>
    <p:sldId id="268" r:id="rId5"/>
    <p:sldId id="269" r:id="rId6"/>
    <p:sldId id="270" r:id="rId7"/>
    <p:sldId id="271" r:id="rId8"/>
    <p:sldId id="264" r:id="rId9"/>
    <p:sldId id="265" r:id="rId10"/>
    <p:sldId id="272" r:id="rId11"/>
    <p:sldId id="266" r:id="rId12"/>
    <p:sldId id="287" r:id="rId13"/>
    <p:sldId id="273" r:id="rId14"/>
    <p:sldId id="275" r:id="rId15"/>
    <p:sldId id="276" r:id="rId16"/>
    <p:sldId id="277" r:id="rId17"/>
    <p:sldId id="278" r:id="rId18"/>
    <p:sldId id="260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58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AA864-EF1E-48DC-9483-FE838C1BD0ED}" type="datetimeFigureOut">
              <a:rPr lang="es-CO" smtClean="0"/>
              <a:t>25/09/2013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2FF43-2E29-4F4D-BD14-68576CA5EB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50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2FF43-2E29-4F4D-BD14-68576CA5EB0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272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As </a:t>
            </a:r>
            <a:r>
              <a:rPr lang="es-CO" dirty="0" err="1" smtClean="0"/>
              <a:t>we</a:t>
            </a:r>
            <a:r>
              <a:rPr lang="es-CO" dirty="0" smtClean="0"/>
              <a:t> I</a:t>
            </a:r>
            <a:r>
              <a:rPr lang="es-CO" baseline="0" dirty="0" smtClean="0"/>
              <a:t> </a:t>
            </a:r>
            <a:r>
              <a:rPr lang="es-CO" baseline="0" dirty="0" err="1" smtClean="0"/>
              <a:t>explain</a:t>
            </a:r>
            <a:r>
              <a:rPr lang="es-CO" baseline="0" dirty="0" smtClean="0"/>
              <a:t> ideas and </a:t>
            </a:r>
            <a:r>
              <a:rPr lang="es-CO" baseline="0" dirty="0" err="1" smtClean="0"/>
              <a:t>activities</a:t>
            </a:r>
            <a:r>
              <a:rPr lang="es-CO" baseline="0" dirty="0" smtClean="0"/>
              <a:t>, </a:t>
            </a:r>
            <a:r>
              <a:rPr lang="es-CO" baseline="0" dirty="0" err="1" smtClean="0"/>
              <a:t>consider</a:t>
            </a:r>
            <a:r>
              <a:rPr lang="es-CO" baseline="0" dirty="0" smtClean="0"/>
              <a:t> </a:t>
            </a:r>
            <a:r>
              <a:rPr lang="es-CO" baseline="0" dirty="0" err="1" smtClean="0"/>
              <a:t>how</a:t>
            </a:r>
            <a:r>
              <a:rPr lang="es-CO" baseline="0" dirty="0" smtClean="0"/>
              <a:t> </a:t>
            </a:r>
            <a:r>
              <a:rPr lang="es-CO" baseline="0" dirty="0" err="1" smtClean="0"/>
              <a:t>they</a:t>
            </a:r>
            <a:r>
              <a:rPr lang="es-CO" baseline="0" dirty="0" smtClean="0"/>
              <a:t> </a:t>
            </a:r>
            <a:r>
              <a:rPr lang="es-CO" baseline="0" dirty="0" err="1" smtClean="0"/>
              <a:t>would</a:t>
            </a:r>
            <a:r>
              <a:rPr lang="es-CO" baseline="0" dirty="0" smtClean="0"/>
              <a:t> </a:t>
            </a:r>
            <a:r>
              <a:rPr lang="es-CO" baseline="0" dirty="0" err="1" smtClean="0"/>
              <a:t>be</a:t>
            </a:r>
            <a:r>
              <a:rPr lang="es-CO" baseline="0" dirty="0" smtClean="0"/>
              <a:t> </a:t>
            </a:r>
            <a:r>
              <a:rPr lang="es-CO" baseline="0" dirty="0" err="1" smtClean="0"/>
              <a:t>appropriate</a:t>
            </a:r>
            <a:r>
              <a:rPr lang="es-CO" baseline="0" dirty="0" smtClean="0"/>
              <a:t>  </a:t>
            </a:r>
            <a:r>
              <a:rPr lang="es-CO" baseline="0" dirty="0" err="1" smtClean="0"/>
              <a:t>for</a:t>
            </a:r>
            <a:r>
              <a:rPr lang="es-CO" baseline="0" dirty="0" smtClean="0"/>
              <a:t> Gen Y </a:t>
            </a:r>
            <a:r>
              <a:rPr lang="es-CO" baseline="0" dirty="0" err="1" smtClean="0"/>
              <a:t>or</a:t>
            </a:r>
            <a:r>
              <a:rPr lang="es-CO" baseline="0" dirty="0" smtClean="0"/>
              <a:t> </a:t>
            </a:r>
            <a:r>
              <a:rPr lang="es-CO" baseline="0" dirty="0" err="1" smtClean="0"/>
              <a:t>others</a:t>
            </a:r>
            <a:r>
              <a:rPr lang="es-CO" baseline="0" dirty="0" smtClean="0"/>
              <a:t> in </a:t>
            </a:r>
            <a:r>
              <a:rPr lang="es-CO" baseline="0" dirty="0" err="1" smtClean="0"/>
              <a:t>your</a:t>
            </a:r>
            <a:r>
              <a:rPr lang="es-CO" baseline="0" dirty="0" smtClean="0"/>
              <a:t> </a:t>
            </a:r>
            <a:r>
              <a:rPr lang="es-CO" baseline="0" dirty="0" err="1" smtClean="0"/>
              <a:t>classroom</a:t>
            </a:r>
            <a:r>
              <a:rPr lang="es-CO" baseline="0" dirty="0" smtClean="0"/>
              <a:t>.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2FF43-2E29-4F4D-BD14-68576CA5EB06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2FF43-2E29-4F4D-BD14-68576CA5EB06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1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E2BDE9-567A-4066-9190-0154C84B71AA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9AA1B-598F-4863-8806-2D3EFB927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hyperlink" Target="http://www.onthemedia.org/2013/may/17/future-history-newspaper-industry/?utm_source=local&amp;utm_media=treatment&amp;utm_campaign=daMost&amp;utm_content=damostlisten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hyperlink" Target="http://www.onthemedia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foxnews.com/v/2385171401001/bachmann-on-irs-targeting-tea-party/?intcmp=obnetwork" TargetMode="External"/><Relationship Id="rId2" Type="http://schemas.openxmlformats.org/officeDocument/2006/relationships/hyperlink" Target="http://edition.cnn.com/video/data/2.0/video/bestoftv/2013/05/17/exp-bash-irs-hearing.cn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msnbc.msn.com/weekends-with-alex-witt/51933996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v.msnbc.com/" TargetMode="External"/><Relationship Id="rId3" Type="http://schemas.openxmlformats.org/officeDocument/2006/relationships/hyperlink" Target="http://www.literacynet.org/cnnsf" TargetMode="External"/><Relationship Id="rId7" Type="http://schemas.openxmlformats.org/officeDocument/2006/relationships/hyperlink" Target="http://edition.cnn.com/" TargetMode="External"/><Relationship Id="rId2" Type="http://schemas.openxmlformats.org/officeDocument/2006/relationships/hyperlink" Target="http://www.esl-lab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pr.org/" TargetMode="External"/><Relationship Id="rId5" Type="http://schemas.openxmlformats.org/officeDocument/2006/relationships/hyperlink" Target="http://www.voanews.com/" TargetMode="External"/><Relationship Id="rId10" Type="http://schemas.openxmlformats.org/officeDocument/2006/relationships/hyperlink" Target="http://www.timeforkids.com/photos-video" TargetMode="External"/><Relationship Id="rId4" Type="http://schemas.openxmlformats.org/officeDocument/2006/relationships/hyperlink" Target="http://www.americanenglish.state.gov/" TargetMode="External"/><Relationship Id="rId9" Type="http://schemas.openxmlformats.org/officeDocument/2006/relationships/hyperlink" Target="http://video.nationalgeographic.com/video/kid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cafe.com/" TargetMode="External"/><Relationship Id="rId2" Type="http://schemas.openxmlformats.org/officeDocument/2006/relationships/hyperlink" Target="http://www.englishclub.com/esl-ch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player/v2/mediaPlayer.html?action=1&amp;t=1&amp;islist=false&amp;id=168142027&amp;m=1681861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V7hmCwn8Y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elfellowkbain.wordpress.com/" TargetMode="External"/><Relationship Id="rId7" Type="http://schemas.openxmlformats.org/officeDocument/2006/relationships/image" Target="../media/image27.jpeg"/><Relationship Id="rId2" Type="http://schemas.openxmlformats.org/officeDocument/2006/relationships/hyperlink" Target="mailto:ktbain53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americanenglish.state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0"/>
            <a:ext cx="4343400" cy="1524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Katie Bain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English Language Fellow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Barranquilla, Colombia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Improving Listening and Speaking with Free Online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10245363" flipV="1">
            <a:off x="540153" y="2588027"/>
            <a:ext cx="26764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1981-1999</a:t>
            </a:r>
            <a:endParaRPr lang="es-CO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7" name="6 Imagen" descr="144-digital_nativ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209800"/>
            <a:ext cx="2895600" cy="1618343"/>
          </a:xfrm>
          <a:prstGeom prst="rect">
            <a:avLst/>
          </a:prstGeom>
        </p:spPr>
      </p:pic>
      <p:pic>
        <p:nvPicPr>
          <p:cNvPr id="8" name="7 Imagen" descr="smarter-not-har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0409" y="1295400"/>
            <a:ext cx="3463591" cy="1600200"/>
          </a:xfrm>
          <a:prstGeom prst="rect">
            <a:avLst/>
          </a:prstGeom>
        </p:spPr>
      </p:pic>
      <p:pic>
        <p:nvPicPr>
          <p:cNvPr id="11" name="10 Imagen" descr="kinesthe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032" y="5181600"/>
            <a:ext cx="2161343" cy="1438275"/>
          </a:xfrm>
          <a:prstGeom prst="rect">
            <a:avLst/>
          </a:prstGeom>
        </p:spPr>
      </p:pic>
      <p:pic>
        <p:nvPicPr>
          <p:cNvPr id="12" name="11 Imagen" descr="feedb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733800"/>
            <a:ext cx="1721592" cy="1676400"/>
          </a:xfrm>
          <a:prstGeom prst="rect">
            <a:avLst/>
          </a:prstGeom>
        </p:spPr>
      </p:pic>
      <p:pic>
        <p:nvPicPr>
          <p:cNvPr id="14" name="13 Imagen" descr="connect without talk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4495800"/>
            <a:ext cx="3105150" cy="2021698"/>
          </a:xfrm>
          <a:prstGeom prst="rect">
            <a:avLst/>
          </a:prstGeom>
        </p:spPr>
      </p:pic>
      <p:pic>
        <p:nvPicPr>
          <p:cNvPr id="15" name="14 Imagen" descr="notnowimbus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3124200"/>
            <a:ext cx="1532976" cy="1647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15 Imagen" descr="gen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228600"/>
            <a:ext cx="4419600" cy="1942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Generation</a:t>
            </a:r>
            <a:r>
              <a:rPr lang="es-CO" dirty="0" smtClean="0"/>
              <a:t> Y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Gen </a:t>
            </a:r>
            <a:r>
              <a:rPr lang="es-CO" dirty="0" err="1" smtClean="0"/>
              <a:t>Yers</a:t>
            </a:r>
            <a:r>
              <a:rPr lang="es-CO" dirty="0" smtClean="0"/>
              <a:t> …</a:t>
            </a:r>
          </a:p>
          <a:p>
            <a:pPr lvl="1"/>
            <a:r>
              <a:rPr lang="es-CO" dirty="0" smtClean="0"/>
              <a:t>are Digital </a:t>
            </a:r>
            <a:r>
              <a:rPr lang="es-CO" dirty="0" err="1" smtClean="0"/>
              <a:t>Natives</a:t>
            </a:r>
            <a:endParaRPr lang="es-CO" dirty="0" smtClean="0"/>
          </a:p>
          <a:p>
            <a:pPr lvl="1"/>
            <a:r>
              <a:rPr lang="es-CO" dirty="0" err="1" smtClean="0"/>
              <a:t>want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work</a:t>
            </a:r>
            <a:r>
              <a:rPr lang="es-CO" dirty="0" smtClean="0"/>
              <a:t> </a:t>
            </a:r>
            <a:r>
              <a:rPr lang="es-CO" dirty="0" err="1" smtClean="0"/>
              <a:t>smarter</a:t>
            </a:r>
            <a:r>
              <a:rPr lang="es-CO" dirty="0" smtClean="0"/>
              <a:t>, </a:t>
            </a:r>
            <a:r>
              <a:rPr lang="es-CO" dirty="0" err="1" smtClean="0"/>
              <a:t>not</a:t>
            </a:r>
            <a:r>
              <a:rPr lang="es-CO" dirty="0" smtClean="0"/>
              <a:t> </a:t>
            </a:r>
            <a:r>
              <a:rPr lang="es-CO" dirty="0" err="1" smtClean="0"/>
              <a:t>harder</a:t>
            </a:r>
            <a:endParaRPr lang="es-CO" dirty="0" smtClean="0"/>
          </a:p>
          <a:p>
            <a:pPr lvl="1"/>
            <a:r>
              <a:rPr lang="es-CO" dirty="0" smtClean="0"/>
              <a:t>are </a:t>
            </a:r>
            <a:r>
              <a:rPr lang="es-CO" dirty="0" err="1" smtClean="0"/>
              <a:t>kinesthetic</a:t>
            </a:r>
            <a:r>
              <a:rPr lang="es-CO" dirty="0" smtClean="0"/>
              <a:t> and visual</a:t>
            </a:r>
          </a:p>
          <a:p>
            <a:pPr lvl="1"/>
            <a:r>
              <a:rPr lang="es-CO" dirty="0" smtClean="0"/>
              <a:t>are </a:t>
            </a:r>
            <a:r>
              <a:rPr lang="es-CO" dirty="0" err="1" smtClean="0"/>
              <a:t>feedback</a:t>
            </a:r>
            <a:r>
              <a:rPr lang="es-CO" dirty="0" smtClean="0"/>
              <a:t> </a:t>
            </a:r>
            <a:r>
              <a:rPr lang="es-CO" dirty="0" err="1" smtClean="0"/>
              <a:t>dependent</a:t>
            </a:r>
            <a:endParaRPr lang="es-CO" dirty="0" smtClean="0"/>
          </a:p>
          <a:p>
            <a:pPr lvl="1"/>
            <a:r>
              <a:rPr lang="es-CO" dirty="0" err="1" smtClean="0"/>
              <a:t>love</a:t>
            </a:r>
            <a:r>
              <a:rPr lang="es-CO" dirty="0" smtClean="0"/>
              <a:t> </a:t>
            </a:r>
            <a:r>
              <a:rPr lang="es-CO" dirty="0" err="1" smtClean="0"/>
              <a:t>entertainment</a:t>
            </a:r>
            <a:r>
              <a:rPr lang="es-CO" dirty="0" smtClean="0"/>
              <a:t> and </a:t>
            </a:r>
            <a:r>
              <a:rPr lang="es-CO" dirty="0" err="1" smtClean="0"/>
              <a:t>games</a:t>
            </a:r>
            <a:endParaRPr lang="es-CO" dirty="0" smtClean="0"/>
          </a:p>
          <a:p>
            <a:pPr lvl="1"/>
            <a:r>
              <a:rPr lang="es-CO" dirty="0" err="1" smtClean="0"/>
              <a:t>customize</a:t>
            </a:r>
            <a:r>
              <a:rPr lang="es-CO" dirty="0" smtClean="0"/>
              <a:t> </a:t>
            </a:r>
            <a:r>
              <a:rPr lang="es-CO" dirty="0" err="1" smtClean="0"/>
              <a:t>tasks</a:t>
            </a:r>
            <a:endParaRPr lang="es-CO" dirty="0" smtClean="0"/>
          </a:p>
          <a:p>
            <a:pPr lvl="1"/>
            <a:r>
              <a:rPr lang="es-CO" dirty="0" err="1" smtClean="0"/>
              <a:t>seek</a:t>
            </a:r>
            <a:r>
              <a:rPr lang="es-CO" dirty="0" smtClean="0"/>
              <a:t> a </a:t>
            </a:r>
            <a:r>
              <a:rPr lang="es-CO" dirty="0" err="1" smtClean="0"/>
              <a:t>purpose</a:t>
            </a:r>
            <a:r>
              <a:rPr lang="es-CO" dirty="0" smtClean="0"/>
              <a:t> and </a:t>
            </a:r>
            <a:r>
              <a:rPr lang="es-CO" dirty="0" err="1" smtClean="0"/>
              <a:t>passion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3 Imagen" descr="GEN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3452813" cy="1905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62000" y="6400800"/>
            <a:ext cx="693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(Reilly, Peter. "Understanding and teaching Generation Y." </a:t>
            </a:r>
            <a:r>
              <a:rPr lang="en-US" sz="900" i="1" dirty="0" smtClean="0"/>
              <a:t>English Teaching Forum</a:t>
            </a:r>
            <a:r>
              <a:rPr lang="en-US" sz="900" dirty="0" smtClean="0"/>
              <a:t>. 1 (2012): n. page. Web. 15 May. 2013.)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17" y="533400"/>
            <a:ext cx="5567363" cy="58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Online </a:t>
            </a:r>
            <a:r>
              <a:rPr lang="es-CO" dirty="0" err="1" smtClean="0"/>
              <a:t>Listening</a:t>
            </a:r>
            <a:r>
              <a:rPr lang="es-CO" dirty="0" smtClean="0"/>
              <a:t> and </a:t>
            </a:r>
            <a:r>
              <a:rPr lang="es-CO" dirty="0" err="1" smtClean="0"/>
              <a:t>Speaking</a:t>
            </a:r>
            <a:r>
              <a:rPr lang="es-CO" dirty="0" smtClean="0"/>
              <a:t> Tools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lvl="1" indent="-342900"/>
            <a:r>
              <a:rPr lang="es-CO" b="1" dirty="0" err="1" smtClean="0"/>
              <a:t>Receptive</a:t>
            </a:r>
            <a:endParaRPr lang="es-CO" b="1" dirty="0" smtClean="0"/>
          </a:p>
          <a:p>
            <a:pPr marL="914400" lvl="1" indent="-514350">
              <a:buNone/>
            </a:pPr>
            <a:r>
              <a:rPr lang="es-CO" dirty="0" smtClean="0"/>
              <a:t>	Done </a:t>
            </a:r>
            <a:r>
              <a:rPr lang="es-CO" dirty="0" err="1" smtClean="0"/>
              <a:t>by</a:t>
            </a:r>
            <a:r>
              <a:rPr lang="es-CO" dirty="0" smtClean="0"/>
              <a:t> single </a:t>
            </a:r>
            <a:r>
              <a:rPr lang="es-CO" dirty="0" err="1" smtClean="0"/>
              <a:t>or</a:t>
            </a:r>
            <a:r>
              <a:rPr lang="es-CO" dirty="0" smtClean="0"/>
              <a:t> single </a:t>
            </a:r>
            <a:r>
              <a:rPr lang="es-CO" dirty="0" err="1" smtClean="0"/>
              <a:t>group</a:t>
            </a:r>
            <a:r>
              <a:rPr lang="es-CO" dirty="0" smtClean="0"/>
              <a:t> of </a:t>
            </a:r>
            <a:r>
              <a:rPr lang="es-CO" dirty="0" err="1" smtClean="0"/>
              <a:t>users</a:t>
            </a:r>
            <a:r>
              <a:rPr lang="es-CO" dirty="0" smtClean="0"/>
              <a:t>.</a:t>
            </a:r>
          </a:p>
          <a:p>
            <a:pPr marL="914400" lvl="1" indent="-514350">
              <a:buNone/>
            </a:pPr>
            <a:r>
              <a:rPr lang="es-CO" dirty="0" smtClean="0"/>
              <a:t>	</a:t>
            </a:r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i="1" dirty="0" err="1" smtClean="0"/>
              <a:t>receive</a:t>
            </a:r>
            <a:r>
              <a:rPr lang="es-CO" dirty="0" smtClean="0"/>
              <a:t> </a:t>
            </a:r>
            <a:r>
              <a:rPr lang="es-CO" dirty="0" err="1" smtClean="0"/>
              <a:t>information</a:t>
            </a:r>
            <a:r>
              <a:rPr lang="es-CO" dirty="0" smtClean="0"/>
              <a:t> </a:t>
            </a:r>
            <a:r>
              <a:rPr lang="es-CO" dirty="0" err="1" smtClean="0"/>
              <a:t>from</a:t>
            </a:r>
            <a:r>
              <a:rPr lang="es-CO" dirty="0" smtClean="0"/>
              <a:t> </a:t>
            </a:r>
            <a:r>
              <a:rPr lang="es-CO" dirty="0" err="1" smtClean="0"/>
              <a:t>text</a:t>
            </a:r>
            <a:r>
              <a:rPr lang="es-CO" dirty="0" smtClean="0"/>
              <a:t>, </a:t>
            </a:r>
            <a:r>
              <a:rPr lang="es-CO" dirty="0" err="1" smtClean="0"/>
              <a:t>images</a:t>
            </a:r>
            <a:r>
              <a:rPr lang="es-CO" dirty="0" smtClean="0"/>
              <a:t>, audio </a:t>
            </a:r>
            <a:r>
              <a:rPr lang="es-CO" dirty="0" err="1" smtClean="0"/>
              <a:t>or</a:t>
            </a:r>
            <a:r>
              <a:rPr lang="es-CO" dirty="0" smtClean="0"/>
              <a:t> video.</a:t>
            </a:r>
          </a:p>
          <a:p>
            <a:pPr marL="914400" lvl="1" indent="-514350"/>
            <a:r>
              <a:rPr lang="es-CO" b="1" dirty="0" err="1" smtClean="0"/>
              <a:t>Interactive</a:t>
            </a:r>
            <a:endParaRPr lang="es-CO" b="1" dirty="0" smtClean="0"/>
          </a:p>
          <a:p>
            <a:pPr marL="914400" lvl="1" indent="-514350">
              <a:buNone/>
            </a:pPr>
            <a:r>
              <a:rPr lang="es-CO" b="1" dirty="0" smtClean="0"/>
              <a:t>	</a:t>
            </a:r>
            <a:r>
              <a:rPr lang="es-CO" dirty="0" err="1" smtClean="0"/>
              <a:t>Two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more </a:t>
            </a:r>
            <a:r>
              <a:rPr lang="es-CO" dirty="0" err="1" smtClean="0"/>
              <a:t>users</a:t>
            </a:r>
            <a:r>
              <a:rPr lang="es-CO" dirty="0" smtClean="0"/>
              <a:t> </a:t>
            </a:r>
            <a:r>
              <a:rPr lang="es-CO" dirty="0" err="1" smtClean="0"/>
              <a:t>interact</a:t>
            </a:r>
            <a:r>
              <a:rPr lang="es-CO" dirty="0" smtClean="0"/>
              <a:t> at the </a:t>
            </a:r>
            <a:r>
              <a:rPr lang="es-CO" dirty="0" err="1" smtClean="0"/>
              <a:t>same</a:t>
            </a:r>
            <a:r>
              <a:rPr lang="es-CO" dirty="0" smtClean="0"/>
              <a:t> time.</a:t>
            </a:r>
          </a:p>
          <a:p>
            <a:pPr marL="914400" lvl="1" indent="-514350">
              <a:buNone/>
            </a:pPr>
            <a:r>
              <a:rPr lang="es-CO" b="1" dirty="0" smtClean="0"/>
              <a:t>	</a:t>
            </a:r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speak</a:t>
            </a:r>
            <a:r>
              <a:rPr lang="es-CO" dirty="0" smtClean="0"/>
              <a:t> and </a:t>
            </a:r>
            <a:r>
              <a:rPr lang="es-CO" dirty="0" err="1" smtClean="0"/>
              <a:t>respond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others</a:t>
            </a:r>
            <a:r>
              <a:rPr lang="es-CO" dirty="0" smtClean="0"/>
              <a:t> in real time.</a:t>
            </a:r>
          </a:p>
          <a:p>
            <a:pPr marL="914400" lvl="1" indent="-514350">
              <a:buNone/>
            </a:pPr>
            <a:endParaRPr lang="es-CO" b="1" dirty="0"/>
          </a:p>
          <a:p>
            <a:pPr marL="914400" lvl="1" indent="-514350">
              <a:buNone/>
            </a:pPr>
            <a:endParaRPr lang="es-CO" b="1" dirty="0"/>
          </a:p>
        </p:txBody>
      </p:sp>
      <p:sp>
        <p:nvSpPr>
          <p:cNvPr id="6" name="5 Rectángulo"/>
          <p:cNvSpPr/>
          <p:nvPr/>
        </p:nvSpPr>
        <p:spPr>
          <a:xfrm>
            <a:off x="457200" y="6400800"/>
            <a:ext cx="8001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 err="1" smtClean="0"/>
              <a:t>Chinnery</a:t>
            </a:r>
            <a:r>
              <a:rPr lang="en-US" sz="900" dirty="0" smtClean="0"/>
              <a:t>, George M. . "Speaking and Listening Online: A Survey of Internet Resources." </a:t>
            </a:r>
            <a:r>
              <a:rPr lang="en-US" sz="900" i="1" dirty="0" smtClean="0"/>
              <a:t>English Teaching Forum</a:t>
            </a:r>
            <a:r>
              <a:rPr lang="en-US" sz="900" dirty="0" smtClean="0"/>
              <a:t>. 43.3 (2005): n. page. Web. 15 May. 2013.)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19600"/>
            <a:ext cx="4419600" cy="182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600" dirty="0" err="1" smtClean="0"/>
              <a:t>Activities</a:t>
            </a:r>
            <a:r>
              <a:rPr lang="es-CO" sz="3600" dirty="0" smtClean="0"/>
              <a:t> </a:t>
            </a:r>
            <a:r>
              <a:rPr lang="es-CO" sz="3600" dirty="0" err="1" smtClean="0"/>
              <a:t>for</a:t>
            </a:r>
            <a:r>
              <a:rPr lang="es-CO" sz="3600" dirty="0" smtClean="0"/>
              <a:t> a Gen-Y </a:t>
            </a:r>
            <a:r>
              <a:rPr lang="es-CO" sz="3600" dirty="0" err="1" smtClean="0"/>
              <a:t>Dominant</a:t>
            </a:r>
            <a:r>
              <a:rPr lang="es-CO" sz="3600" dirty="0" smtClean="0"/>
              <a:t> </a:t>
            </a:r>
            <a:r>
              <a:rPr lang="es-CO" sz="3600" dirty="0" err="1" smtClean="0"/>
              <a:t>Classroom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3600" dirty="0" err="1" smtClean="0"/>
              <a:t>Beginning</a:t>
            </a:r>
            <a:r>
              <a:rPr lang="es-CO" sz="3600" dirty="0" smtClean="0"/>
              <a:t> </a:t>
            </a:r>
            <a:r>
              <a:rPr lang="es-CO" sz="3600" dirty="0" err="1" smtClean="0"/>
              <a:t>Students</a:t>
            </a:r>
            <a:endParaRPr lang="es-CO" sz="3600" dirty="0" smtClean="0"/>
          </a:p>
          <a:p>
            <a:r>
              <a:rPr lang="es-CO" sz="3600" dirty="0" err="1" smtClean="0"/>
              <a:t>Intermediate</a:t>
            </a:r>
            <a:r>
              <a:rPr lang="es-CO" sz="3600" dirty="0" smtClean="0"/>
              <a:t> </a:t>
            </a:r>
            <a:r>
              <a:rPr lang="es-CO" sz="3600" dirty="0" err="1" smtClean="0"/>
              <a:t>Students</a:t>
            </a:r>
            <a:endParaRPr lang="es-CO" sz="3600" dirty="0" smtClean="0"/>
          </a:p>
          <a:p>
            <a:r>
              <a:rPr lang="es-CO" sz="3600" dirty="0" err="1" smtClean="0"/>
              <a:t>Advanced</a:t>
            </a:r>
            <a:r>
              <a:rPr lang="es-CO" sz="3600" dirty="0" smtClean="0"/>
              <a:t> </a:t>
            </a:r>
            <a:r>
              <a:rPr lang="es-CO" sz="3600" dirty="0" err="1" smtClean="0"/>
              <a:t>Students</a:t>
            </a:r>
            <a:endParaRPr lang="es-CO" sz="36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04800" y="6477000"/>
            <a:ext cx="838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 err="1" smtClean="0"/>
              <a:t>Chinnery</a:t>
            </a:r>
            <a:r>
              <a:rPr lang="en-US" sz="900" dirty="0" smtClean="0"/>
              <a:t>, George M. . "Speaking and Listening Online: A Survey of Internet Resources." </a:t>
            </a:r>
            <a:r>
              <a:rPr lang="en-US" sz="900" i="1" dirty="0" smtClean="0"/>
              <a:t>English Teaching Forum</a:t>
            </a:r>
            <a:r>
              <a:rPr lang="en-US" sz="900" dirty="0" smtClean="0"/>
              <a:t>. 43.3 (2005): n. page. Web. 15 May. 2013.) </a:t>
            </a:r>
          </a:p>
        </p:txBody>
      </p:sp>
      <p:pic>
        <p:nvPicPr>
          <p:cNvPr id="5" name="4 Imagen" descr="5838835-businessman-adding-a-red-bar-chart-to-increase-financial-growth-3d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0480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Beginning</a:t>
            </a:r>
            <a:r>
              <a:rPr lang="es-CO" dirty="0" smtClean="0"/>
              <a:t> </a:t>
            </a:r>
            <a:r>
              <a:rPr lang="es-CO" dirty="0" err="1" smtClean="0"/>
              <a:t>Level</a:t>
            </a:r>
            <a:r>
              <a:rPr lang="es-CO" dirty="0" smtClean="0"/>
              <a:t> </a:t>
            </a:r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Listen </a:t>
            </a:r>
            <a:r>
              <a:rPr lang="es-CO" dirty="0" err="1" smtClean="0"/>
              <a:t>to</a:t>
            </a:r>
            <a:r>
              <a:rPr lang="es-CO" dirty="0" smtClean="0"/>
              <a:t> an </a:t>
            </a:r>
            <a:r>
              <a:rPr lang="es-CO" dirty="0" err="1" smtClean="0"/>
              <a:t>audiofile</a:t>
            </a:r>
            <a:r>
              <a:rPr lang="es-CO" dirty="0" smtClean="0"/>
              <a:t> as a </a:t>
            </a:r>
            <a:r>
              <a:rPr lang="es-CO" dirty="0" err="1" smtClean="0"/>
              <a:t>class</a:t>
            </a:r>
            <a:endParaRPr lang="es-CO" dirty="0" smtClean="0"/>
          </a:p>
          <a:p>
            <a:r>
              <a:rPr lang="es-CO" dirty="0" smtClean="0"/>
              <a:t>Ask </a:t>
            </a:r>
            <a:r>
              <a:rPr lang="es-CO" dirty="0" err="1" smtClean="0"/>
              <a:t>students</a:t>
            </a:r>
            <a:r>
              <a:rPr lang="es-CO" dirty="0" smtClean="0"/>
              <a:t> a “</a:t>
            </a:r>
            <a:r>
              <a:rPr lang="es-CO" dirty="0" err="1" smtClean="0"/>
              <a:t>gist</a:t>
            </a:r>
            <a:r>
              <a:rPr lang="es-CO" dirty="0" smtClean="0"/>
              <a:t>” </a:t>
            </a:r>
            <a:r>
              <a:rPr lang="es-CO" dirty="0" err="1" smtClean="0"/>
              <a:t>question</a:t>
            </a:r>
            <a:r>
              <a:rPr lang="es-CO" dirty="0" smtClean="0"/>
              <a:t>:</a:t>
            </a:r>
          </a:p>
          <a:p>
            <a:pPr lvl="1">
              <a:buNone/>
            </a:pPr>
            <a:r>
              <a:rPr lang="es-CO" dirty="0" err="1" smtClean="0"/>
              <a:t>Example</a:t>
            </a:r>
            <a:r>
              <a:rPr lang="es-CO" dirty="0" smtClean="0"/>
              <a:t>:  </a:t>
            </a:r>
            <a:r>
              <a:rPr lang="es-CO" dirty="0" err="1" smtClean="0"/>
              <a:t>Was</a:t>
            </a:r>
            <a:r>
              <a:rPr lang="es-CO" dirty="0" smtClean="0"/>
              <a:t> the </a:t>
            </a:r>
            <a:r>
              <a:rPr lang="es-CO" dirty="0" err="1" smtClean="0"/>
              <a:t>story</a:t>
            </a:r>
            <a:r>
              <a:rPr lang="es-CO" dirty="0" smtClean="0"/>
              <a:t> </a:t>
            </a:r>
            <a:r>
              <a:rPr lang="es-CO" dirty="0" err="1" smtClean="0"/>
              <a:t>about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Internet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newspapers</a:t>
            </a:r>
            <a:r>
              <a:rPr lang="es-CO" dirty="0" smtClean="0"/>
              <a:t>?</a:t>
            </a:r>
          </a:p>
          <a:p>
            <a:r>
              <a:rPr lang="es-CO" dirty="0" smtClean="0"/>
              <a:t>Listen </a:t>
            </a:r>
            <a:r>
              <a:rPr lang="es-CO" dirty="0" err="1" smtClean="0"/>
              <a:t>again</a:t>
            </a:r>
            <a:r>
              <a:rPr lang="es-CO" dirty="0" smtClean="0"/>
              <a:t> and </a:t>
            </a:r>
            <a:r>
              <a:rPr lang="es-CO" dirty="0" err="1" smtClean="0"/>
              <a:t>again</a:t>
            </a:r>
            <a:r>
              <a:rPr lang="es-CO" dirty="0" smtClean="0"/>
              <a:t>,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readiness</a:t>
            </a:r>
            <a:r>
              <a:rPr lang="es-CO" dirty="0" smtClean="0"/>
              <a:t> </a:t>
            </a:r>
            <a:r>
              <a:rPr lang="es-CO" dirty="0" err="1" smtClean="0"/>
              <a:t>prompts</a:t>
            </a:r>
            <a:endParaRPr lang="es-CO" dirty="0" smtClean="0"/>
          </a:p>
          <a:p>
            <a:pPr lvl="1">
              <a:buNone/>
            </a:pPr>
            <a:r>
              <a:rPr lang="es-CO" dirty="0" err="1" smtClean="0"/>
              <a:t>Example</a:t>
            </a:r>
            <a:r>
              <a:rPr lang="es-CO" dirty="0" smtClean="0"/>
              <a:t>: Listen </a:t>
            </a:r>
            <a:r>
              <a:rPr lang="es-CO" dirty="0" err="1" smtClean="0"/>
              <a:t>for</a:t>
            </a:r>
            <a:r>
              <a:rPr lang="es-CO" dirty="0" smtClean="0"/>
              <a:t>…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prediction</a:t>
            </a:r>
            <a:r>
              <a:rPr lang="es-CO" dirty="0" smtClean="0"/>
              <a:t> of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future</a:t>
            </a:r>
            <a:r>
              <a:rPr lang="es-CO" dirty="0" smtClean="0"/>
              <a:t> of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newspaper</a:t>
            </a:r>
            <a:r>
              <a:rPr lang="es-CO" dirty="0" smtClean="0"/>
              <a:t>. </a:t>
            </a:r>
            <a:r>
              <a:rPr lang="es-CO" dirty="0" err="1" smtClean="0"/>
              <a:t>List</a:t>
            </a:r>
            <a:r>
              <a:rPr lang="es-CO" dirty="0" smtClean="0"/>
              <a:t> at </a:t>
            </a:r>
            <a:r>
              <a:rPr lang="es-CO" dirty="0" err="1" smtClean="0"/>
              <a:t>least</a:t>
            </a:r>
            <a:r>
              <a:rPr lang="es-CO" dirty="0" smtClean="0"/>
              <a:t> </a:t>
            </a:r>
            <a:r>
              <a:rPr lang="es-CO" dirty="0" err="1" smtClean="0"/>
              <a:t>one</a:t>
            </a:r>
            <a:r>
              <a:rPr lang="es-CO" dirty="0" smtClean="0"/>
              <a:t> </a:t>
            </a:r>
            <a:r>
              <a:rPr lang="es-CO" dirty="0" err="1" smtClean="0"/>
              <a:t>prediction</a:t>
            </a:r>
            <a:r>
              <a:rPr lang="es-CO" dirty="0" smtClean="0"/>
              <a:t>.</a:t>
            </a:r>
          </a:p>
          <a:p>
            <a:pPr lvl="1">
              <a:buNone/>
            </a:pPr>
            <a:endParaRPr lang="es-CO" dirty="0" smtClean="0"/>
          </a:p>
          <a:p>
            <a:pPr lvl="1">
              <a:buNone/>
            </a:pPr>
            <a:r>
              <a:rPr lang="es-CO" dirty="0" err="1" smtClean="0"/>
              <a:t>Example</a:t>
            </a:r>
            <a:r>
              <a:rPr lang="es-CO" dirty="0" smtClean="0"/>
              <a:t>: </a:t>
            </a:r>
            <a:r>
              <a:rPr lang="en-US" dirty="0" smtClean="0">
                <a:hlinkClick r:id="rId4"/>
              </a:rPr>
              <a:t>On the Media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04800" y="647700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Chinnery</a:t>
            </a:r>
            <a:r>
              <a:rPr lang="en-US" sz="1000" dirty="0" smtClean="0"/>
              <a:t>, George M. . "Speaking and Listening Online: A Survey of Internet Resources." </a:t>
            </a:r>
            <a:r>
              <a:rPr lang="en-US" sz="1000" i="1" dirty="0" smtClean="0"/>
              <a:t>English Teaching Forum</a:t>
            </a:r>
            <a:r>
              <a:rPr lang="en-US" sz="1000" dirty="0" smtClean="0"/>
              <a:t>. 43.3 (2005): n. page. Web. 15 May. 2013.) </a:t>
            </a:r>
          </a:p>
        </p:txBody>
      </p:sp>
      <p:pic>
        <p:nvPicPr>
          <p:cNvPr id="5" name="otm051713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9091" y="480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Intermediate</a:t>
            </a:r>
            <a:r>
              <a:rPr lang="es-CO" dirty="0" smtClean="0"/>
              <a:t> </a:t>
            </a:r>
            <a:r>
              <a:rPr lang="es-CO" dirty="0" err="1" smtClean="0"/>
              <a:t>Level</a:t>
            </a:r>
            <a:r>
              <a:rPr lang="es-CO" dirty="0" smtClean="0"/>
              <a:t> </a:t>
            </a:r>
            <a:r>
              <a:rPr lang="es-CO" dirty="0" err="1" smtClean="0"/>
              <a:t>Activities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err="1" smtClean="0"/>
              <a:t>Teachers</a:t>
            </a:r>
            <a:r>
              <a:rPr lang="es-CO" dirty="0" smtClean="0"/>
              <a:t> prepare T/F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multiple</a:t>
            </a:r>
            <a:r>
              <a:rPr lang="es-CO" dirty="0" smtClean="0"/>
              <a:t> </a:t>
            </a:r>
            <a:r>
              <a:rPr lang="es-CO" dirty="0" err="1" smtClean="0"/>
              <a:t>choice</a:t>
            </a:r>
            <a:r>
              <a:rPr lang="es-CO" dirty="0" smtClean="0"/>
              <a:t> </a:t>
            </a:r>
            <a:r>
              <a:rPr lang="es-CO" dirty="0" err="1" smtClean="0"/>
              <a:t>questions</a:t>
            </a:r>
            <a:r>
              <a:rPr lang="es-CO" dirty="0" smtClean="0"/>
              <a:t> </a:t>
            </a:r>
            <a:r>
              <a:rPr lang="es-CO" dirty="0" err="1" smtClean="0"/>
              <a:t>before</a:t>
            </a:r>
            <a:r>
              <a:rPr lang="es-CO" dirty="0" smtClean="0"/>
              <a:t> </a:t>
            </a:r>
            <a:r>
              <a:rPr lang="es-CO" dirty="0" err="1" smtClean="0"/>
              <a:t>listening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an </a:t>
            </a:r>
            <a:r>
              <a:rPr lang="es-CO" dirty="0" err="1" smtClean="0"/>
              <a:t>audiofile</a:t>
            </a:r>
            <a:endParaRPr lang="es-CO" dirty="0" smtClean="0"/>
          </a:p>
          <a:p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work</a:t>
            </a:r>
            <a:r>
              <a:rPr lang="es-CO" dirty="0" smtClean="0"/>
              <a:t> in </a:t>
            </a:r>
            <a:r>
              <a:rPr lang="es-CO" dirty="0" err="1" smtClean="0"/>
              <a:t>pairs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groups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create</a:t>
            </a:r>
            <a:r>
              <a:rPr lang="es-CO" dirty="0" smtClean="0"/>
              <a:t> a </a:t>
            </a:r>
            <a:r>
              <a:rPr lang="es-CO" dirty="0" err="1" smtClean="0"/>
              <a:t>headline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a </a:t>
            </a:r>
            <a:r>
              <a:rPr lang="es-CO" dirty="0" err="1" smtClean="0"/>
              <a:t>story</a:t>
            </a:r>
            <a:endParaRPr lang="es-CO" dirty="0" smtClean="0"/>
          </a:p>
          <a:p>
            <a:r>
              <a:rPr lang="es-CO" dirty="0" err="1" smtClean="0"/>
              <a:t>Students</a:t>
            </a:r>
            <a:r>
              <a:rPr lang="es-CO" dirty="0" smtClean="0"/>
              <a:t> script and record </a:t>
            </a:r>
            <a:r>
              <a:rPr lang="es-CO" dirty="0" err="1" smtClean="0"/>
              <a:t>their</a:t>
            </a:r>
            <a:r>
              <a:rPr lang="es-CO" dirty="0" smtClean="0"/>
              <a:t> </a:t>
            </a:r>
            <a:r>
              <a:rPr lang="es-CO" dirty="0" err="1" smtClean="0"/>
              <a:t>own</a:t>
            </a:r>
            <a:r>
              <a:rPr lang="es-CO" dirty="0" smtClean="0"/>
              <a:t> </a:t>
            </a:r>
            <a:r>
              <a:rPr lang="es-CO" dirty="0" err="1" smtClean="0"/>
              <a:t>narration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match a </a:t>
            </a:r>
            <a:r>
              <a:rPr lang="es-CO" dirty="0" err="1" smtClean="0"/>
              <a:t>topic</a:t>
            </a:r>
            <a:r>
              <a:rPr lang="es-CO" dirty="0" smtClean="0"/>
              <a:t>.</a:t>
            </a:r>
          </a:p>
          <a:p>
            <a:pPr marL="0" indent="0" algn="ctr">
              <a:buNone/>
            </a:pPr>
            <a:r>
              <a:rPr lang="es-CO" u="sng" dirty="0" err="1" smtClean="0"/>
              <a:t>Write</a:t>
            </a:r>
            <a:r>
              <a:rPr lang="es-CO" u="sng" dirty="0" smtClean="0"/>
              <a:t> a </a:t>
            </a:r>
            <a:r>
              <a:rPr lang="es-CO" u="sng" dirty="0" err="1" smtClean="0"/>
              <a:t>Headline</a:t>
            </a:r>
            <a:r>
              <a:rPr lang="es-CO" u="sng" dirty="0" smtClean="0"/>
              <a:t> </a:t>
            </a:r>
            <a:r>
              <a:rPr lang="es-CO" u="sng" dirty="0" err="1" smtClean="0"/>
              <a:t>for</a:t>
            </a:r>
            <a:r>
              <a:rPr lang="es-CO" u="sng" dirty="0" smtClean="0"/>
              <a:t> </a:t>
            </a:r>
            <a:r>
              <a:rPr lang="es-CO" u="sng" dirty="0" err="1" smtClean="0"/>
              <a:t>This</a:t>
            </a:r>
            <a:r>
              <a:rPr lang="es-CO" u="sng" dirty="0" smtClean="0"/>
              <a:t> </a:t>
            </a:r>
            <a:r>
              <a:rPr lang="es-CO" u="sng" dirty="0" err="1" smtClean="0"/>
              <a:t>Story</a:t>
            </a:r>
            <a:endParaRPr lang="es-CO" u="sng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04800" y="647700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Chinnery</a:t>
            </a:r>
            <a:r>
              <a:rPr lang="en-US" sz="1000" dirty="0" smtClean="0"/>
              <a:t>, George M. . "Speaking and Listening Online: A Survey of Internet Resources." </a:t>
            </a:r>
            <a:r>
              <a:rPr lang="en-US" sz="1000" i="1" dirty="0" smtClean="0"/>
              <a:t>English Teaching Forum</a:t>
            </a:r>
            <a:r>
              <a:rPr lang="en-US" sz="1000" dirty="0" smtClean="0"/>
              <a:t>. 43.3 (2005): n. page. Web. 15 May. 2013.)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43200" y="5029200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hlinkClick r:id="rId4"/>
              </a:rPr>
              <a:t>http://www.onthemedia.org/</a:t>
            </a:r>
            <a:endParaRPr lang="es-CO" dirty="0"/>
          </a:p>
        </p:txBody>
      </p:sp>
      <p:pic>
        <p:nvPicPr>
          <p:cNvPr id="6" name="otm051713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9960" y="53985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Advanced</a:t>
            </a:r>
            <a:r>
              <a:rPr lang="es-CO" dirty="0" smtClean="0"/>
              <a:t> </a:t>
            </a:r>
            <a:r>
              <a:rPr lang="es-CO" dirty="0" err="1" smtClean="0"/>
              <a:t>Level</a:t>
            </a:r>
            <a:r>
              <a:rPr lang="es-CO" dirty="0" smtClean="0"/>
              <a:t> </a:t>
            </a:r>
            <a:r>
              <a:rPr lang="es-CO" dirty="0" err="1" smtClean="0"/>
              <a:t>Activities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err="1" smtClean="0"/>
              <a:t>Students</a:t>
            </a:r>
            <a:r>
              <a:rPr lang="es-CO" dirty="0" smtClean="0"/>
              <a:t> re-</a:t>
            </a:r>
            <a:r>
              <a:rPr lang="es-CO" dirty="0" err="1" smtClean="0"/>
              <a:t>write</a:t>
            </a:r>
            <a:r>
              <a:rPr lang="es-CO" dirty="0" smtClean="0"/>
              <a:t> and record a more </a:t>
            </a:r>
            <a:r>
              <a:rPr lang="es-CO" dirty="0" err="1" smtClean="0"/>
              <a:t>simplified</a:t>
            </a:r>
            <a:r>
              <a:rPr lang="es-CO" dirty="0" smtClean="0"/>
              <a:t> </a:t>
            </a:r>
            <a:r>
              <a:rPr lang="es-CO" dirty="0" err="1" smtClean="0"/>
              <a:t>version</a:t>
            </a:r>
            <a:r>
              <a:rPr lang="es-CO" dirty="0" smtClean="0"/>
              <a:t> of an audio </a:t>
            </a:r>
            <a:r>
              <a:rPr lang="es-CO" dirty="0" err="1" smtClean="0"/>
              <a:t>segment</a:t>
            </a:r>
            <a:r>
              <a:rPr lang="es-CO" dirty="0" smtClean="0"/>
              <a:t>.</a:t>
            </a:r>
          </a:p>
          <a:p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discuss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compare and </a:t>
            </a:r>
            <a:r>
              <a:rPr lang="es-CO" dirty="0" err="1" smtClean="0"/>
              <a:t>contrast</a:t>
            </a:r>
            <a:r>
              <a:rPr lang="es-CO" dirty="0" smtClean="0"/>
              <a:t> </a:t>
            </a:r>
            <a:r>
              <a:rPr lang="es-CO" dirty="0" err="1" smtClean="0"/>
              <a:t>two</a:t>
            </a:r>
            <a:r>
              <a:rPr lang="es-CO" dirty="0" smtClean="0"/>
              <a:t> audio files </a:t>
            </a:r>
            <a:r>
              <a:rPr lang="es-CO" dirty="0" err="1" smtClean="0"/>
              <a:t>on</a:t>
            </a:r>
            <a:r>
              <a:rPr lang="es-CO" dirty="0" smtClean="0"/>
              <a:t> the </a:t>
            </a:r>
            <a:r>
              <a:rPr lang="es-CO" dirty="0" err="1" smtClean="0"/>
              <a:t>same</a:t>
            </a:r>
            <a:r>
              <a:rPr lang="es-CO" dirty="0" smtClean="0"/>
              <a:t> </a:t>
            </a:r>
            <a:r>
              <a:rPr lang="es-CO" dirty="0" err="1" smtClean="0"/>
              <a:t>subject</a:t>
            </a:r>
            <a:r>
              <a:rPr lang="es-CO" dirty="0" smtClean="0"/>
              <a:t>.</a:t>
            </a:r>
          </a:p>
          <a:p>
            <a:pPr lvl="1">
              <a:buNone/>
            </a:pPr>
            <a:r>
              <a:rPr lang="es-CO" dirty="0" err="1" smtClean="0"/>
              <a:t>Example</a:t>
            </a:r>
            <a:r>
              <a:rPr lang="es-CO" dirty="0" smtClean="0"/>
              <a:t>: Listen </a:t>
            </a:r>
            <a:r>
              <a:rPr lang="es-CO" dirty="0" err="1" smtClean="0"/>
              <a:t>to</a:t>
            </a:r>
            <a:r>
              <a:rPr lang="es-CO" dirty="0" smtClean="0"/>
              <a:t> a </a:t>
            </a:r>
            <a:r>
              <a:rPr lang="es-CO" dirty="0" err="1" smtClean="0"/>
              <a:t>story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the </a:t>
            </a:r>
            <a:r>
              <a:rPr lang="es-CO" dirty="0" err="1" smtClean="0"/>
              <a:t>same</a:t>
            </a:r>
            <a:r>
              <a:rPr lang="es-CO" dirty="0" smtClean="0"/>
              <a:t> </a:t>
            </a:r>
            <a:r>
              <a:rPr lang="es-CO" dirty="0" err="1" smtClean="0"/>
              <a:t>subject</a:t>
            </a:r>
            <a:r>
              <a:rPr lang="es-CO" dirty="0" smtClean="0"/>
              <a:t> </a:t>
            </a:r>
            <a:r>
              <a:rPr lang="es-CO" dirty="0" err="1" smtClean="0"/>
              <a:t>from</a:t>
            </a:r>
            <a:r>
              <a:rPr lang="es-CO" dirty="0" smtClean="0"/>
              <a:t> CNN, MSNBC, and Fox News. Compare and </a:t>
            </a:r>
            <a:r>
              <a:rPr lang="es-CO" dirty="0" err="1" smtClean="0"/>
              <a:t>contrast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differences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way</a:t>
            </a:r>
            <a:r>
              <a:rPr lang="es-CO" dirty="0" smtClean="0"/>
              <a:t> </a:t>
            </a:r>
            <a:r>
              <a:rPr lang="es-CO" dirty="0" err="1" smtClean="0"/>
              <a:t>news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presented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how</a:t>
            </a:r>
            <a:r>
              <a:rPr lang="es-CO" dirty="0" smtClean="0"/>
              <a:t> </a:t>
            </a:r>
            <a:r>
              <a:rPr lang="es-CO" dirty="0" err="1" smtClean="0"/>
              <a:t>different</a:t>
            </a:r>
            <a:r>
              <a:rPr lang="es-CO" dirty="0" smtClean="0"/>
              <a:t> </a:t>
            </a:r>
            <a:r>
              <a:rPr lang="es-CO" dirty="0" err="1" smtClean="0"/>
              <a:t>networks</a:t>
            </a:r>
            <a:r>
              <a:rPr lang="es-CO" dirty="0" smtClean="0"/>
              <a:t> </a:t>
            </a:r>
            <a:r>
              <a:rPr lang="es-CO" dirty="0" err="1" smtClean="0"/>
              <a:t>present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same</a:t>
            </a:r>
            <a:r>
              <a:rPr lang="es-CO" dirty="0" smtClean="0"/>
              <a:t> </a:t>
            </a:r>
            <a:r>
              <a:rPr lang="es-CO" dirty="0" err="1" smtClean="0"/>
              <a:t>topic</a:t>
            </a:r>
            <a:r>
              <a:rPr lang="es-CO" smtClean="0"/>
              <a:t>. </a:t>
            </a:r>
            <a:endParaRPr lang="es-CO" dirty="0" smtClean="0"/>
          </a:p>
          <a:p>
            <a:pPr lvl="1">
              <a:buNone/>
            </a:pPr>
            <a:r>
              <a:rPr lang="en-US" dirty="0" smtClean="0">
                <a:hlinkClick r:id="rId2"/>
              </a:rPr>
              <a:t>CNN IRS Scandal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3"/>
              </a:rPr>
              <a:t>Fox News IRS Scandal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4"/>
              </a:rPr>
              <a:t>MSNBC IRS Scandal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04800" y="647700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Chinnery</a:t>
            </a:r>
            <a:r>
              <a:rPr lang="en-US" sz="1000" dirty="0" smtClean="0"/>
              <a:t>, George M. . "Speaking and Listening Online: A Survey of Internet Resources." </a:t>
            </a:r>
            <a:r>
              <a:rPr lang="en-US" sz="1000" i="1" dirty="0" smtClean="0"/>
              <a:t>English Teaching Forum</a:t>
            </a:r>
            <a:r>
              <a:rPr lang="en-US" sz="1000" dirty="0" smtClean="0"/>
              <a:t>. 43.3 (2005): n. page. Web. 15 May. 2013.)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 smtClean="0"/>
              <a:t>Ready-to-Go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CO" dirty="0" err="1" smtClean="0"/>
              <a:t>Create-Your-Own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www.esl</a:t>
            </a:r>
            <a:r>
              <a:rPr lang="es-CO" sz="2000" dirty="0" smtClean="0">
                <a:hlinkClick r:id="rId2"/>
              </a:rPr>
              <a:t>-</a:t>
            </a:r>
            <a:r>
              <a:rPr lang="es-CO" sz="2000" dirty="0" err="1" smtClean="0">
                <a:hlinkClick r:id="rId2"/>
              </a:rPr>
              <a:t>lab.com</a:t>
            </a:r>
            <a:endParaRPr lang="es-CO" sz="2000" dirty="0" smtClean="0"/>
          </a:p>
          <a:p>
            <a:r>
              <a:rPr lang="es-CO" sz="2000" dirty="0" smtClean="0">
                <a:hlinkClick r:id="rId3"/>
              </a:rPr>
              <a:t>www.literacynet.org/cnnsf</a:t>
            </a:r>
            <a:endParaRPr lang="es-CO" sz="2000" dirty="0" smtClean="0"/>
          </a:p>
          <a:p>
            <a:r>
              <a:rPr lang="es-CO" sz="2000" dirty="0" smtClean="0">
                <a:hlinkClick r:id="rId4"/>
              </a:rPr>
              <a:t>www.americanenglish.state.gov</a:t>
            </a:r>
            <a:endParaRPr lang="es-CO" sz="2000" dirty="0" smtClean="0"/>
          </a:p>
          <a:p>
            <a:r>
              <a:rPr lang="es-CO" sz="2000" dirty="0" smtClean="0">
                <a:hlinkClick r:id="rId5"/>
              </a:rPr>
              <a:t>http://www.voanews.com/</a:t>
            </a:r>
            <a:endParaRPr lang="es-CO" sz="2000" dirty="0" smtClean="0"/>
          </a:p>
          <a:p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CO" sz="2400" dirty="0" smtClean="0">
                <a:hlinkClick r:id="rId6"/>
              </a:rPr>
              <a:t>http://www.npr.org/</a:t>
            </a:r>
            <a:endParaRPr lang="es-CO" sz="2400" dirty="0" smtClean="0"/>
          </a:p>
          <a:p>
            <a:r>
              <a:rPr lang="es-CO" sz="2400" dirty="0" smtClean="0">
                <a:hlinkClick r:id="rId7"/>
              </a:rPr>
              <a:t>http://edition.cnn.com/</a:t>
            </a:r>
            <a:endParaRPr lang="es-CO" sz="2400" dirty="0" smtClean="0"/>
          </a:p>
          <a:p>
            <a:r>
              <a:rPr lang="es-CO" sz="2400" dirty="0" smtClean="0">
                <a:hlinkClick r:id="rId8"/>
              </a:rPr>
              <a:t>http://tv.msnbc.com/</a:t>
            </a:r>
            <a:endParaRPr lang="es-CO" sz="2400" dirty="0" smtClean="0"/>
          </a:p>
          <a:p>
            <a:r>
              <a:rPr lang="es-CO" sz="2400" dirty="0" smtClean="0">
                <a:hlinkClick r:id="rId9"/>
              </a:rPr>
              <a:t>http://video.nationalgeographic.com/video/kids/</a:t>
            </a:r>
            <a:endParaRPr lang="es-CO" sz="2400" dirty="0" smtClean="0"/>
          </a:p>
          <a:p>
            <a:r>
              <a:rPr lang="es-CO" sz="2400" dirty="0" smtClean="0">
                <a:hlinkClick r:id="rId10"/>
              </a:rPr>
              <a:t>http://www.timeforkids.com/photos-video</a:t>
            </a:r>
            <a:endParaRPr lang="es-CO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for Activities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Interactive</a:t>
            </a:r>
            <a:r>
              <a:rPr lang="es-CO" dirty="0" smtClean="0"/>
              <a:t> </a:t>
            </a:r>
            <a:r>
              <a:rPr lang="es-CO" dirty="0" err="1" smtClean="0"/>
              <a:t>Listening</a:t>
            </a:r>
            <a:r>
              <a:rPr lang="es-CO" dirty="0" smtClean="0"/>
              <a:t>/</a:t>
            </a:r>
            <a:r>
              <a:rPr lang="es-CO" dirty="0" err="1" smtClean="0"/>
              <a:t>Chatting</a:t>
            </a:r>
            <a:r>
              <a:rPr lang="es-CO" dirty="0" smtClean="0"/>
              <a:t> </a:t>
            </a:r>
            <a:r>
              <a:rPr lang="es-CO" dirty="0" err="1" smtClean="0"/>
              <a:t>Options</a:t>
            </a:r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www.englishclub.com/esl-chat</a:t>
            </a:r>
            <a:endParaRPr lang="es-CO" dirty="0" smtClean="0"/>
          </a:p>
          <a:p>
            <a:r>
              <a:rPr lang="es-CO" dirty="0" smtClean="0">
                <a:hlinkClick r:id="rId3"/>
              </a:rPr>
              <a:t>www.eslcafe.com</a:t>
            </a:r>
            <a:endParaRPr lang="es-CO" dirty="0" smtClean="0"/>
          </a:p>
          <a:p>
            <a:r>
              <a:rPr lang="es-CO" dirty="0" err="1" smtClean="0"/>
              <a:t>Skype</a:t>
            </a:r>
            <a:endParaRPr lang="es-CO" dirty="0" smtClean="0"/>
          </a:p>
          <a:p>
            <a:r>
              <a:rPr lang="es-CO" dirty="0" smtClean="0"/>
              <a:t>Google </a:t>
            </a:r>
            <a:r>
              <a:rPr lang="es-CO" dirty="0" err="1" smtClean="0"/>
              <a:t>Hangout</a:t>
            </a:r>
            <a:endParaRPr lang="es-CO" dirty="0" smtClean="0"/>
          </a:p>
          <a:p>
            <a:r>
              <a:rPr lang="es-CO" dirty="0" smtClean="0"/>
              <a:t>Facebook Chat </a:t>
            </a:r>
            <a:r>
              <a:rPr lang="es-CO" dirty="0" err="1" smtClean="0"/>
              <a:t>or</a:t>
            </a:r>
            <a:r>
              <a:rPr lang="es-CO" dirty="0" smtClean="0"/>
              <a:t> Video Chat</a:t>
            </a:r>
          </a:p>
          <a:p>
            <a:r>
              <a:rPr lang="es-CO" dirty="0" smtClean="0"/>
              <a:t>Global </a:t>
            </a:r>
            <a:r>
              <a:rPr lang="es-CO" dirty="0" err="1" smtClean="0"/>
              <a:t>Schoolhouse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04800" y="647700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Chinnery</a:t>
            </a:r>
            <a:r>
              <a:rPr lang="en-US" sz="1000" dirty="0" smtClean="0"/>
              <a:t>, George M. . "Speaking and Listening Online: A Survey of Internet Resources." </a:t>
            </a:r>
            <a:r>
              <a:rPr lang="en-US" sz="1000" i="1" dirty="0" smtClean="0"/>
              <a:t>English Teaching Forum</a:t>
            </a:r>
            <a:r>
              <a:rPr lang="en-US" sz="1000" dirty="0" smtClean="0"/>
              <a:t>. 43.3 (2005): n. page. Web. 15 May. 2013.)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Principles</a:t>
            </a:r>
            <a:r>
              <a:rPr lang="es-CO" dirty="0" smtClean="0"/>
              <a:t> of </a:t>
            </a:r>
            <a:r>
              <a:rPr lang="es-CO" dirty="0" err="1" smtClean="0"/>
              <a:t>Listening</a:t>
            </a:r>
            <a:r>
              <a:rPr lang="es-CO" dirty="0" smtClean="0"/>
              <a:t> and </a:t>
            </a:r>
            <a:r>
              <a:rPr lang="es-CO" dirty="0" err="1" smtClean="0"/>
              <a:t>Speaking</a:t>
            </a:r>
            <a:r>
              <a:rPr lang="es-CO" dirty="0" smtClean="0"/>
              <a:t> </a:t>
            </a:r>
            <a:r>
              <a:rPr lang="es-CO" dirty="0" err="1" smtClean="0"/>
              <a:t>Instruction</a:t>
            </a:r>
            <a:endParaRPr lang="es-CO" dirty="0" smtClean="0"/>
          </a:p>
          <a:p>
            <a:r>
              <a:rPr lang="es-CO" dirty="0" smtClean="0"/>
              <a:t>“</a:t>
            </a:r>
            <a:r>
              <a:rPr lang="es-CO" dirty="0" err="1" smtClean="0"/>
              <a:t>Computer-Assisted</a:t>
            </a:r>
            <a:r>
              <a:rPr lang="es-CO" dirty="0" smtClean="0"/>
              <a:t> </a:t>
            </a:r>
            <a:r>
              <a:rPr lang="es-CO" dirty="0" err="1" smtClean="0"/>
              <a:t>Language</a:t>
            </a:r>
            <a:r>
              <a:rPr lang="es-CO" dirty="0" smtClean="0"/>
              <a:t> Learning” </a:t>
            </a:r>
          </a:p>
          <a:p>
            <a:pPr>
              <a:buNone/>
            </a:pPr>
            <a:r>
              <a:rPr lang="es-CO" sz="2000" dirty="0" smtClean="0"/>
              <a:t>		(CALL) and </a:t>
            </a:r>
            <a:r>
              <a:rPr lang="es-CO" sz="2000" dirty="0" err="1" smtClean="0"/>
              <a:t>Other</a:t>
            </a:r>
            <a:r>
              <a:rPr lang="es-CO" sz="2000" dirty="0" smtClean="0"/>
              <a:t> </a:t>
            </a:r>
            <a:r>
              <a:rPr lang="es-CO" sz="2000" dirty="0" err="1" smtClean="0"/>
              <a:t>Terms</a:t>
            </a:r>
            <a:r>
              <a:rPr lang="es-CO" sz="2000" dirty="0" smtClean="0"/>
              <a:t>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Know</a:t>
            </a:r>
            <a:endParaRPr lang="es-CO" sz="2000" dirty="0" smtClean="0"/>
          </a:p>
          <a:p>
            <a:pPr>
              <a:buNone/>
            </a:pPr>
            <a:endParaRPr lang="es-CO" dirty="0" smtClean="0"/>
          </a:p>
          <a:p>
            <a:r>
              <a:rPr lang="es-CO" dirty="0" err="1" smtClean="0"/>
              <a:t>Why</a:t>
            </a:r>
            <a:r>
              <a:rPr lang="es-CO" dirty="0" smtClean="0"/>
              <a:t> use </a:t>
            </a:r>
            <a:r>
              <a:rPr lang="es-CO" dirty="0" err="1" smtClean="0"/>
              <a:t>Interent-Based</a:t>
            </a:r>
            <a:r>
              <a:rPr lang="es-CO" dirty="0" smtClean="0"/>
              <a:t> </a:t>
            </a:r>
            <a:r>
              <a:rPr lang="es-CO" dirty="0" err="1" smtClean="0"/>
              <a:t>Resources</a:t>
            </a:r>
            <a:r>
              <a:rPr lang="es-CO" dirty="0" smtClean="0"/>
              <a:t>?</a:t>
            </a:r>
          </a:p>
          <a:p>
            <a:pPr lvl="1"/>
            <a:r>
              <a:rPr lang="es-CO" dirty="0" err="1" smtClean="0"/>
              <a:t>Learners</a:t>
            </a:r>
            <a:r>
              <a:rPr lang="es-CO" dirty="0" smtClean="0"/>
              <a:t> as </a:t>
            </a:r>
            <a:r>
              <a:rPr lang="es-CO" dirty="0" err="1" smtClean="0"/>
              <a:t>Generation</a:t>
            </a:r>
            <a:r>
              <a:rPr lang="es-CO" dirty="0" smtClean="0"/>
              <a:t> Y</a:t>
            </a:r>
          </a:p>
          <a:p>
            <a:pPr lvl="1"/>
            <a:r>
              <a:rPr lang="es-CO" dirty="0" err="1" smtClean="0"/>
              <a:t>Merging</a:t>
            </a:r>
            <a:r>
              <a:rPr lang="es-CO" dirty="0" smtClean="0"/>
              <a:t> </a:t>
            </a:r>
            <a:r>
              <a:rPr lang="es-CO" dirty="0" err="1" smtClean="0"/>
              <a:t>Principles</a:t>
            </a:r>
            <a:r>
              <a:rPr lang="es-CO" dirty="0" smtClean="0"/>
              <a:t> of </a:t>
            </a:r>
            <a:r>
              <a:rPr lang="es-CO" dirty="0" err="1" smtClean="0"/>
              <a:t>Instruction</a:t>
            </a:r>
            <a:r>
              <a:rPr lang="es-CO" dirty="0" smtClean="0"/>
              <a:t> and CALL</a:t>
            </a:r>
          </a:p>
          <a:p>
            <a:pPr lvl="1">
              <a:buNone/>
            </a:pPr>
            <a:endParaRPr lang="es-CO" dirty="0" smtClean="0"/>
          </a:p>
          <a:p>
            <a:r>
              <a:rPr lang="es-CO" dirty="0" err="1" smtClean="0"/>
              <a:t>Activities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a Gen-Y </a:t>
            </a:r>
            <a:r>
              <a:rPr lang="es-CO" dirty="0" err="1" smtClean="0"/>
              <a:t>Dominant</a:t>
            </a:r>
            <a:r>
              <a:rPr lang="es-CO" dirty="0" smtClean="0"/>
              <a:t> </a:t>
            </a:r>
            <a:r>
              <a:rPr lang="es-CO" dirty="0" err="1" smtClean="0"/>
              <a:t>Classroom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More </a:t>
            </a:r>
            <a:r>
              <a:rPr lang="es-CO" dirty="0" err="1" smtClean="0"/>
              <a:t>Activities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2200" dirty="0" err="1" smtClean="0"/>
              <a:t>Consider</a:t>
            </a:r>
            <a:r>
              <a:rPr lang="es-CO" sz="2200" dirty="0" smtClean="0"/>
              <a:t> the </a:t>
            </a:r>
            <a:r>
              <a:rPr lang="es-CO" sz="2200" dirty="0" err="1" smtClean="0"/>
              <a:t>level</a:t>
            </a:r>
            <a:r>
              <a:rPr lang="es-CO" sz="2200" dirty="0" smtClean="0"/>
              <a:t> of </a:t>
            </a:r>
            <a:r>
              <a:rPr lang="es-CO" sz="2200" dirty="0" err="1" smtClean="0"/>
              <a:t>each</a:t>
            </a:r>
            <a:r>
              <a:rPr lang="es-CO" sz="2200" dirty="0" smtClean="0"/>
              <a:t> and </a:t>
            </a:r>
            <a:r>
              <a:rPr lang="es-CO" sz="2200" dirty="0" err="1" smtClean="0"/>
              <a:t>how</a:t>
            </a:r>
            <a:r>
              <a:rPr lang="es-CO" sz="2200" dirty="0" smtClean="0"/>
              <a:t> </a:t>
            </a:r>
            <a:r>
              <a:rPr lang="es-CO" sz="2200" dirty="0" err="1" smtClean="0"/>
              <a:t>they</a:t>
            </a:r>
            <a:r>
              <a:rPr lang="es-CO" sz="2200" dirty="0" smtClean="0"/>
              <a:t> are </a:t>
            </a:r>
            <a:r>
              <a:rPr lang="es-CO" sz="2200" dirty="0" err="1" smtClean="0"/>
              <a:t>tailored</a:t>
            </a:r>
            <a:r>
              <a:rPr lang="es-CO" sz="2200" dirty="0" smtClean="0"/>
              <a:t> </a:t>
            </a:r>
            <a:r>
              <a:rPr lang="es-CO" sz="2200" dirty="0" err="1" smtClean="0"/>
              <a:t>for</a:t>
            </a:r>
            <a:r>
              <a:rPr lang="es-CO" sz="2200" dirty="0" smtClean="0"/>
              <a:t> </a:t>
            </a:r>
            <a:r>
              <a:rPr lang="es-CO" sz="2200" dirty="0" err="1" smtClean="0"/>
              <a:t>Generation</a:t>
            </a:r>
            <a:r>
              <a:rPr lang="es-CO" sz="2200" dirty="0" smtClean="0"/>
              <a:t> Y.</a:t>
            </a:r>
            <a:endParaRPr lang="es-CO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Cooperative</a:t>
            </a:r>
            <a:r>
              <a:rPr lang="es-CO" dirty="0" smtClean="0"/>
              <a:t> </a:t>
            </a:r>
            <a:r>
              <a:rPr lang="es-CO" dirty="0" err="1" smtClean="0"/>
              <a:t>Listening</a:t>
            </a:r>
            <a:endParaRPr lang="es-CO" dirty="0" smtClean="0"/>
          </a:p>
          <a:p>
            <a:pPr lvl="1"/>
            <a:r>
              <a:rPr lang="es-CO" dirty="0" err="1" smtClean="0"/>
              <a:t>Students</a:t>
            </a:r>
            <a:r>
              <a:rPr lang="es-CO" dirty="0" smtClean="0"/>
              <a:t> listen </a:t>
            </a:r>
            <a:r>
              <a:rPr lang="es-CO" dirty="0" err="1" smtClean="0"/>
              <a:t>to</a:t>
            </a:r>
            <a:r>
              <a:rPr lang="es-CO" dirty="0" smtClean="0"/>
              <a:t> a </a:t>
            </a:r>
            <a:r>
              <a:rPr lang="es-CO" dirty="0" err="1" smtClean="0"/>
              <a:t>news</a:t>
            </a:r>
            <a:r>
              <a:rPr lang="es-CO" dirty="0" smtClean="0"/>
              <a:t> </a:t>
            </a:r>
            <a:r>
              <a:rPr lang="es-CO" dirty="0" err="1" smtClean="0"/>
              <a:t>quip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story</a:t>
            </a:r>
            <a:r>
              <a:rPr lang="es-CO" dirty="0" smtClean="0"/>
              <a:t> </a:t>
            </a:r>
            <a:r>
              <a:rPr lang="es-CO" dirty="0" err="1" smtClean="0"/>
              <a:t>several</a:t>
            </a:r>
            <a:r>
              <a:rPr lang="es-CO" dirty="0" smtClean="0"/>
              <a:t> times.</a:t>
            </a:r>
          </a:p>
          <a:p>
            <a:pPr lvl="1"/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work</a:t>
            </a:r>
            <a:r>
              <a:rPr lang="es-CO" dirty="0" smtClean="0"/>
              <a:t> </a:t>
            </a:r>
            <a:r>
              <a:rPr lang="es-CO" dirty="0" err="1" smtClean="0"/>
              <a:t>together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answer</a:t>
            </a:r>
            <a:r>
              <a:rPr lang="es-CO" dirty="0" smtClean="0"/>
              <a:t> </a:t>
            </a:r>
            <a:r>
              <a:rPr lang="es-CO" dirty="0" err="1" smtClean="0"/>
              <a:t>questions</a:t>
            </a:r>
            <a:r>
              <a:rPr lang="es-CO" dirty="0" smtClean="0"/>
              <a:t> and </a:t>
            </a:r>
            <a:r>
              <a:rPr lang="es-CO" dirty="0" err="1" smtClean="0"/>
              <a:t>discuss</a:t>
            </a:r>
            <a:r>
              <a:rPr lang="es-CO" dirty="0" smtClean="0"/>
              <a:t> </a:t>
            </a:r>
            <a:r>
              <a:rPr lang="es-CO" dirty="0" err="1" smtClean="0"/>
              <a:t>listening</a:t>
            </a:r>
            <a:r>
              <a:rPr lang="es-CO" dirty="0" smtClean="0"/>
              <a:t> </a:t>
            </a:r>
            <a:r>
              <a:rPr lang="es-CO" dirty="0" err="1" smtClean="0"/>
              <a:t>strategies</a:t>
            </a:r>
            <a:r>
              <a:rPr lang="es-CO" dirty="0" smtClean="0"/>
              <a:t>.</a:t>
            </a:r>
          </a:p>
          <a:p>
            <a:pPr lvl="1"/>
            <a:endParaRPr lang="es-CO" dirty="0" smtClean="0"/>
          </a:p>
          <a:p>
            <a:r>
              <a:rPr lang="es-CO" dirty="0" err="1" smtClean="0"/>
              <a:t>Example</a:t>
            </a:r>
            <a:r>
              <a:rPr lang="es-CO" dirty="0" smtClean="0"/>
              <a:t>: http://</a:t>
            </a:r>
            <a:r>
              <a:rPr lang="es-CO" dirty="0" smtClean="0">
                <a:hlinkClick r:id="rId3"/>
              </a:rPr>
              <a:t>StoryCorp </a:t>
            </a:r>
            <a:r>
              <a:rPr lang="es-CO" dirty="0" err="1" smtClean="0">
                <a:hlinkClick r:id="rId3"/>
              </a:rPr>
              <a:t>Story</a:t>
            </a:r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762000" y="6400800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(Reilly, Peter. "Understanding and teaching Generation Y." </a:t>
            </a:r>
            <a:r>
              <a:rPr lang="en-US" sz="1000" i="1" dirty="0" smtClean="0"/>
              <a:t>English Teaching Forum</a:t>
            </a:r>
            <a:r>
              <a:rPr lang="en-US" sz="1000" dirty="0" smtClean="0"/>
              <a:t>. 1 (2012): n. page. Web. 15 May. 2013.)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Action-Packed</a:t>
            </a:r>
            <a:r>
              <a:rPr lang="es-CO" dirty="0" smtClean="0"/>
              <a:t> Video Clip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Show an </a:t>
            </a:r>
            <a:r>
              <a:rPr lang="es-CO" dirty="0" err="1" smtClean="0"/>
              <a:t>action-packed</a:t>
            </a:r>
            <a:r>
              <a:rPr lang="es-CO" dirty="0" smtClean="0"/>
              <a:t> video clip.</a:t>
            </a:r>
          </a:p>
          <a:p>
            <a:r>
              <a:rPr lang="es-CO" dirty="0" err="1" smtClean="0"/>
              <a:t>Have</a:t>
            </a:r>
            <a:r>
              <a:rPr lang="es-CO" dirty="0" smtClean="0"/>
              <a:t> </a:t>
            </a:r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write</a:t>
            </a:r>
            <a:r>
              <a:rPr lang="es-CO" dirty="0" smtClean="0"/>
              <a:t> and </a:t>
            </a:r>
            <a:r>
              <a:rPr lang="es-CO" dirty="0" err="1" smtClean="0"/>
              <a:t>then</a:t>
            </a:r>
            <a:r>
              <a:rPr lang="es-CO" dirty="0" smtClean="0"/>
              <a:t> share </a:t>
            </a:r>
            <a:r>
              <a:rPr lang="es-CO" dirty="0" err="1" smtClean="0"/>
              <a:t>sentences</a:t>
            </a:r>
            <a:r>
              <a:rPr lang="es-CO" dirty="0" smtClean="0"/>
              <a:t> </a:t>
            </a:r>
            <a:r>
              <a:rPr lang="es-CO" dirty="0" err="1" smtClean="0"/>
              <a:t>about</a:t>
            </a:r>
            <a:r>
              <a:rPr lang="es-CO" dirty="0" smtClean="0"/>
              <a:t> </a:t>
            </a:r>
            <a:r>
              <a:rPr lang="es-CO" dirty="0" err="1" smtClean="0"/>
              <a:t>them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partners</a:t>
            </a:r>
            <a:r>
              <a:rPr lang="es-CO" dirty="0" smtClean="0"/>
              <a:t> and </a:t>
            </a:r>
            <a:r>
              <a:rPr lang="es-CO" dirty="0" err="1" smtClean="0"/>
              <a:t>then</a:t>
            </a:r>
            <a:r>
              <a:rPr lang="es-CO" dirty="0" smtClean="0"/>
              <a:t> as a </a:t>
            </a:r>
            <a:r>
              <a:rPr lang="es-CO" dirty="0" err="1" smtClean="0"/>
              <a:t>class</a:t>
            </a:r>
            <a:r>
              <a:rPr lang="es-CO" dirty="0" smtClean="0"/>
              <a:t>. </a:t>
            </a:r>
          </a:p>
          <a:p>
            <a:endParaRPr lang="es-CO" dirty="0" smtClean="0"/>
          </a:p>
          <a:p>
            <a:r>
              <a:rPr lang="es-CO" dirty="0" err="1" smtClean="0"/>
              <a:t>Example</a:t>
            </a:r>
            <a:r>
              <a:rPr lang="es-CO" dirty="0" smtClean="0"/>
              <a:t>: </a:t>
            </a:r>
            <a:r>
              <a:rPr lang="es-CO" dirty="0" smtClean="0">
                <a:hlinkClick r:id="rId2"/>
              </a:rPr>
              <a:t>Indiana Jones Stunts</a:t>
            </a:r>
            <a:endParaRPr lang="es-CO" dirty="0" smtClean="0"/>
          </a:p>
          <a:p>
            <a:endParaRPr lang="es-CO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626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(Reilly, 2012)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Songs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bring</a:t>
            </a:r>
            <a:r>
              <a:rPr lang="es-CO" dirty="0" smtClean="0"/>
              <a:t> </a:t>
            </a:r>
            <a:r>
              <a:rPr lang="es-CO" dirty="0" err="1" smtClean="0"/>
              <a:t>songs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class</a:t>
            </a:r>
            <a:r>
              <a:rPr lang="es-CO" dirty="0" smtClean="0"/>
              <a:t> and </a:t>
            </a:r>
            <a:r>
              <a:rPr lang="es-CO" dirty="0" err="1" smtClean="0"/>
              <a:t>bring</a:t>
            </a:r>
            <a:r>
              <a:rPr lang="es-CO" dirty="0" smtClean="0"/>
              <a:t> </a:t>
            </a:r>
            <a:r>
              <a:rPr lang="es-CO" dirty="0" err="1" smtClean="0"/>
              <a:t>cloze</a:t>
            </a:r>
            <a:r>
              <a:rPr lang="es-CO" dirty="0" smtClean="0"/>
              <a:t> </a:t>
            </a:r>
            <a:r>
              <a:rPr lang="es-CO" dirty="0" err="1" smtClean="0"/>
              <a:t>activity</a:t>
            </a:r>
            <a:r>
              <a:rPr lang="es-CO" dirty="0" smtClean="0"/>
              <a:t> </a:t>
            </a:r>
            <a:r>
              <a:rPr lang="es-CO" dirty="0" err="1" smtClean="0"/>
              <a:t>handouts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them</a:t>
            </a:r>
            <a:r>
              <a:rPr lang="es-CO" dirty="0" smtClean="0"/>
              <a:t>. </a:t>
            </a:r>
            <a:endParaRPr lang="es-CO" dirty="0"/>
          </a:p>
        </p:txBody>
      </p:sp>
      <p:pic>
        <p:nvPicPr>
          <p:cNvPr id="4" name="3 Imagen" descr="students sin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19400"/>
            <a:ext cx="4891088" cy="3247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1605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(Reilly, 2012)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Digitally</a:t>
            </a:r>
            <a:r>
              <a:rPr lang="es-CO" dirty="0" smtClean="0"/>
              <a:t> </a:t>
            </a:r>
            <a:r>
              <a:rPr lang="es-CO" dirty="0" err="1" smtClean="0"/>
              <a:t>Recording</a:t>
            </a:r>
            <a:r>
              <a:rPr lang="es-CO" dirty="0" smtClean="0"/>
              <a:t> </a:t>
            </a:r>
            <a:r>
              <a:rPr lang="es-CO" dirty="0" err="1" smtClean="0"/>
              <a:t>Student</a:t>
            </a:r>
            <a:r>
              <a:rPr lang="es-CO" dirty="0" smtClean="0"/>
              <a:t> </a:t>
            </a:r>
            <a:r>
              <a:rPr lang="es-CO" dirty="0" err="1" smtClean="0"/>
              <a:t>Speech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sz="2800" dirty="0" err="1" smtClean="0"/>
              <a:t>Have</a:t>
            </a:r>
            <a:r>
              <a:rPr lang="es-CO" sz="2800" dirty="0" smtClean="0"/>
              <a:t> </a:t>
            </a:r>
            <a:r>
              <a:rPr lang="es-CO" sz="2800" dirty="0" err="1" smtClean="0"/>
              <a:t>students</a:t>
            </a:r>
            <a:r>
              <a:rPr lang="es-CO" sz="2800" dirty="0" smtClean="0"/>
              <a:t> record and </a:t>
            </a:r>
            <a:r>
              <a:rPr lang="es-CO" sz="2800" dirty="0" err="1" smtClean="0"/>
              <a:t>upload</a:t>
            </a:r>
            <a:r>
              <a:rPr lang="es-CO" sz="2800" dirty="0" smtClean="0"/>
              <a:t> </a:t>
            </a:r>
            <a:r>
              <a:rPr lang="es-CO" sz="2800" dirty="0" err="1" smtClean="0"/>
              <a:t>presentations</a:t>
            </a:r>
            <a:r>
              <a:rPr lang="es-CO" sz="2800" dirty="0" smtClean="0"/>
              <a:t> </a:t>
            </a:r>
            <a:r>
              <a:rPr lang="es-CO" sz="2800" dirty="0" err="1" smtClean="0"/>
              <a:t>on</a:t>
            </a:r>
            <a:r>
              <a:rPr lang="es-CO" sz="2800" dirty="0" smtClean="0"/>
              <a:t> Youtube. </a:t>
            </a:r>
          </a:p>
          <a:p>
            <a:r>
              <a:rPr lang="es-CO" sz="2800" dirty="0" smtClean="0"/>
              <a:t>Record short </a:t>
            </a:r>
            <a:r>
              <a:rPr lang="es-CO" sz="2800" dirty="0" err="1" smtClean="0"/>
              <a:t>utterances</a:t>
            </a:r>
            <a:r>
              <a:rPr lang="es-CO" sz="2800" dirty="0" smtClean="0"/>
              <a:t> in </a:t>
            </a:r>
            <a:r>
              <a:rPr lang="es-CO" sz="2800" dirty="0" err="1" smtClean="0"/>
              <a:t>class</a:t>
            </a:r>
            <a:r>
              <a:rPr lang="es-CO" sz="2800" dirty="0" smtClean="0"/>
              <a:t> and </a:t>
            </a:r>
            <a:r>
              <a:rPr lang="es-CO" sz="2800" dirty="0" err="1" smtClean="0"/>
              <a:t>have</a:t>
            </a:r>
            <a:r>
              <a:rPr lang="es-CO" sz="2800" dirty="0" smtClean="0"/>
              <a:t> </a:t>
            </a:r>
            <a:r>
              <a:rPr lang="es-CO" sz="2800" dirty="0" err="1" smtClean="0"/>
              <a:t>students</a:t>
            </a:r>
            <a:r>
              <a:rPr lang="es-CO" sz="2800" dirty="0" smtClean="0"/>
              <a:t> </a:t>
            </a:r>
            <a:r>
              <a:rPr lang="es-CO" sz="2800" dirty="0" err="1" smtClean="0"/>
              <a:t>send</a:t>
            </a:r>
            <a:r>
              <a:rPr lang="es-CO" sz="2800" dirty="0" smtClean="0"/>
              <a:t> the videos </a:t>
            </a:r>
            <a:r>
              <a:rPr lang="es-CO" sz="2800" dirty="0" err="1" smtClean="0"/>
              <a:t>to</a:t>
            </a:r>
            <a:r>
              <a:rPr lang="es-CO" sz="2800" dirty="0" smtClean="0"/>
              <a:t> </a:t>
            </a:r>
            <a:r>
              <a:rPr lang="es-CO" sz="2800" dirty="0" err="1" smtClean="0"/>
              <a:t>eachother</a:t>
            </a:r>
            <a:r>
              <a:rPr lang="es-CO" sz="2800" dirty="0" smtClean="0"/>
              <a:t> and prepare and record responses as </a:t>
            </a:r>
            <a:r>
              <a:rPr lang="es-CO" sz="2800" dirty="0" err="1" smtClean="0"/>
              <a:t>homework</a:t>
            </a:r>
            <a:r>
              <a:rPr lang="es-CO" sz="2800" dirty="0" smtClean="0"/>
              <a:t> </a:t>
            </a:r>
            <a:r>
              <a:rPr lang="es-CO" sz="2800" dirty="0" err="1" smtClean="0"/>
              <a:t>or</a:t>
            </a:r>
            <a:r>
              <a:rPr lang="es-CO" sz="2800" dirty="0" smtClean="0"/>
              <a:t> </a:t>
            </a:r>
            <a:r>
              <a:rPr lang="es-CO" sz="2800" dirty="0" err="1" smtClean="0"/>
              <a:t>classwork</a:t>
            </a:r>
            <a:r>
              <a:rPr lang="es-CO" sz="2800" dirty="0" smtClean="0"/>
              <a:t>. </a:t>
            </a:r>
          </a:p>
          <a:p>
            <a:endParaRPr lang="es-CO" dirty="0"/>
          </a:p>
        </p:txBody>
      </p:sp>
      <p:pic>
        <p:nvPicPr>
          <p:cNvPr id="4" name="3 Imagen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6927"/>
            <a:ext cx="3962400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0636" y="576349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(Reilly, 2012)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Community</a:t>
            </a:r>
            <a:r>
              <a:rPr lang="es-CO" dirty="0" smtClean="0"/>
              <a:t> </a:t>
            </a:r>
            <a:r>
              <a:rPr lang="es-CO" dirty="0" err="1" smtClean="0"/>
              <a:t>Member</a:t>
            </a:r>
            <a:r>
              <a:rPr lang="es-CO" dirty="0" smtClean="0"/>
              <a:t> </a:t>
            </a:r>
            <a:r>
              <a:rPr lang="es-CO" dirty="0" err="1" smtClean="0"/>
              <a:t>Talk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Invite a </a:t>
            </a:r>
            <a:r>
              <a:rPr lang="es-CO" dirty="0" err="1" smtClean="0"/>
              <a:t>friend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colleague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the </a:t>
            </a:r>
            <a:r>
              <a:rPr lang="es-CO" dirty="0" err="1" smtClean="0"/>
              <a:t>class</a:t>
            </a:r>
            <a:r>
              <a:rPr lang="es-CO" dirty="0" smtClean="0"/>
              <a:t> in </a:t>
            </a:r>
            <a:r>
              <a:rPr lang="es-CO" dirty="0" err="1" smtClean="0"/>
              <a:t>person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via</a:t>
            </a:r>
            <a:r>
              <a:rPr lang="es-CO" dirty="0" smtClean="0"/>
              <a:t> </a:t>
            </a:r>
            <a:r>
              <a:rPr lang="es-CO" dirty="0" err="1" smtClean="0"/>
              <a:t>skype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discuss</a:t>
            </a:r>
            <a:r>
              <a:rPr lang="es-CO" dirty="0" smtClean="0"/>
              <a:t> a </a:t>
            </a:r>
            <a:r>
              <a:rPr lang="es-CO" dirty="0" err="1" smtClean="0"/>
              <a:t>topic</a:t>
            </a:r>
            <a:r>
              <a:rPr lang="es-CO" dirty="0" smtClean="0"/>
              <a:t> </a:t>
            </a:r>
            <a:r>
              <a:rPr lang="es-CO" dirty="0" err="1" smtClean="0"/>
              <a:t>that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important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the </a:t>
            </a:r>
            <a:r>
              <a:rPr lang="es-CO" dirty="0" err="1" smtClean="0"/>
              <a:t>class</a:t>
            </a:r>
            <a:r>
              <a:rPr lang="es-CO" dirty="0" smtClean="0"/>
              <a:t> (the </a:t>
            </a:r>
            <a:r>
              <a:rPr lang="es-CO" dirty="0" err="1" smtClean="0"/>
              <a:t>environment</a:t>
            </a:r>
            <a:r>
              <a:rPr lang="es-CO" dirty="0" smtClean="0"/>
              <a:t>, </a:t>
            </a:r>
            <a:r>
              <a:rPr lang="es-CO" dirty="0" err="1" smtClean="0"/>
              <a:t>public</a:t>
            </a:r>
            <a:r>
              <a:rPr lang="es-CO" dirty="0" smtClean="0"/>
              <a:t> </a:t>
            </a:r>
            <a:r>
              <a:rPr lang="es-CO" dirty="0" err="1" smtClean="0"/>
              <a:t>health</a:t>
            </a:r>
            <a:r>
              <a:rPr lang="es-CO" dirty="0" smtClean="0"/>
              <a:t>, </a:t>
            </a:r>
            <a:r>
              <a:rPr lang="es-CO" dirty="0" err="1" smtClean="0"/>
              <a:t>education</a:t>
            </a:r>
            <a:r>
              <a:rPr lang="es-CO" dirty="0" smtClean="0"/>
              <a:t>, </a:t>
            </a:r>
            <a:r>
              <a:rPr lang="es-CO" dirty="0" err="1" smtClean="0"/>
              <a:t>crime</a:t>
            </a:r>
            <a:r>
              <a:rPr lang="es-CO" dirty="0" smtClean="0"/>
              <a:t>, etc.).</a:t>
            </a:r>
          </a:p>
          <a:p>
            <a:r>
              <a:rPr lang="es-CO" dirty="0" err="1" smtClean="0"/>
              <a:t>Broadcast</a:t>
            </a:r>
            <a:r>
              <a:rPr lang="es-CO" dirty="0" smtClean="0"/>
              <a:t> a Ted </a:t>
            </a:r>
            <a:r>
              <a:rPr lang="es-CO" dirty="0" err="1" smtClean="0"/>
              <a:t>Talk</a:t>
            </a:r>
            <a:r>
              <a:rPr lang="es-CO" dirty="0" smtClean="0"/>
              <a:t>. </a:t>
            </a:r>
          </a:p>
          <a:p>
            <a:r>
              <a:rPr lang="es-CO" dirty="0" smtClean="0"/>
              <a:t>Use the </a:t>
            </a:r>
            <a:r>
              <a:rPr lang="es-CO" dirty="0" err="1" smtClean="0"/>
              <a:t>talk</a:t>
            </a:r>
            <a:r>
              <a:rPr lang="es-CO" dirty="0" smtClean="0"/>
              <a:t> as a </a:t>
            </a:r>
            <a:r>
              <a:rPr lang="es-CO" dirty="0" err="1" smtClean="0"/>
              <a:t>springboard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discussion</a:t>
            </a:r>
            <a:r>
              <a:rPr lang="es-CO" dirty="0" smtClean="0"/>
              <a:t> and </a:t>
            </a:r>
            <a:r>
              <a:rPr lang="es-CO" dirty="0" err="1" smtClean="0"/>
              <a:t>research</a:t>
            </a:r>
            <a:r>
              <a:rPr lang="es-CO" dirty="0" smtClean="0"/>
              <a:t> in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 smtClean="0"/>
              <a:t>classroom</a:t>
            </a:r>
            <a:r>
              <a:rPr lang="es-CO" dirty="0" smtClean="0"/>
              <a:t>.</a:t>
            </a:r>
          </a:p>
          <a:p>
            <a:pPr algn="ctr">
              <a:buNone/>
            </a:pPr>
            <a:r>
              <a:rPr lang="es-CO" dirty="0" smtClean="0">
                <a:hlinkClick r:id="rId2"/>
              </a:rPr>
              <a:t>http://www.ted.com/</a:t>
            </a:r>
            <a:endParaRPr lang="es-CO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(Reilly, 2012)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What</a:t>
            </a:r>
            <a:r>
              <a:rPr lang="es-CO" dirty="0" smtClean="0"/>
              <a:t> </a:t>
            </a:r>
            <a:r>
              <a:rPr lang="es-CO" dirty="0" err="1" smtClean="0"/>
              <a:t>other</a:t>
            </a:r>
            <a:r>
              <a:rPr lang="es-CO" dirty="0" smtClean="0"/>
              <a:t> ideas do you </a:t>
            </a:r>
            <a:r>
              <a:rPr lang="es-CO" dirty="0" err="1" smtClean="0"/>
              <a:t>have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err="1" smtClean="0"/>
              <a:t>Work</a:t>
            </a:r>
            <a:r>
              <a:rPr lang="es-CO" dirty="0" smtClean="0"/>
              <a:t> in </a:t>
            </a:r>
            <a:r>
              <a:rPr lang="es-CO" dirty="0" err="1" smtClean="0"/>
              <a:t>partners</a:t>
            </a:r>
            <a:r>
              <a:rPr lang="es-CO" dirty="0" smtClean="0"/>
              <a:t>.</a:t>
            </a:r>
          </a:p>
          <a:p>
            <a:r>
              <a:rPr lang="es-CO" dirty="0" smtClean="0"/>
              <a:t>Use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 smtClean="0"/>
              <a:t>cell</a:t>
            </a:r>
            <a:r>
              <a:rPr lang="es-CO" dirty="0" smtClean="0"/>
              <a:t> </a:t>
            </a:r>
            <a:r>
              <a:rPr lang="es-CO" dirty="0" err="1" smtClean="0"/>
              <a:t>phones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record </a:t>
            </a:r>
            <a:r>
              <a:rPr lang="es-CO" dirty="0" err="1" smtClean="0"/>
              <a:t>other</a:t>
            </a:r>
            <a:r>
              <a:rPr lang="es-CO" dirty="0" smtClean="0"/>
              <a:t> ideas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using</a:t>
            </a:r>
            <a:r>
              <a:rPr lang="es-CO" dirty="0" smtClean="0"/>
              <a:t> the Internet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improve</a:t>
            </a:r>
            <a:r>
              <a:rPr lang="es-CO" dirty="0" smtClean="0"/>
              <a:t> </a:t>
            </a:r>
            <a:r>
              <a:rPr lang="es-CO" dirty="0" err="1" smtClean="0"/>
              <a:t>student</a:t>
            </a:r>
            <a:r>
              <a:rPr lang="es-CO" dirty="0" smtClean="0"/>
              <a:t> </a:t>
            </a:r>
            <a:r>
              <a:rPr lang="es-CO" dirty="0" err="1" smtClean="0"/>
              <a:t>Speaking</a:t>
            </a:r>
            <a:r>
              <a:rPr lang="es-CO" dirty="0" smtClean="0"/>
              <a:t> and </a:t>
            </a:r>
            <a:r>
              <a:rPr lang="es-CO" dirty="0" err="1" smtClean="0"/>
              <a:t>Listening</a:t>
            </a:r>
            <a:r>
              <a:rPr lang="es-CO" dirty="0" smtClean="0"/>
              <a:t> </a:t>
            </a:r>
            <a:r>
              <a:rPr lang="es-CO" dirty="0" err="1" smtClean="0"/>
              <a:t>using</a:t>
            </a:r>
            <a:r>
              <a:rPr lang="es-CO" dirty="0" smtClean="0"/>
              <a:t> Online Tools.</a:t>
            </a:r>
          </a:p>
          <a:p>
            <a:r>
              <a:rPr lang="es-CO" dirty="0" smtClean="0"/>
              <a:t>Email </a:t>
            </a:r>
            <a:r>
              <a:rPr lang="es-CO" dirty="0" err="1" smtClean="0"/>
              <a:t>them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ktbain53@gmail.com.</a:t>
            </a:r>
          </a:p>
          <a:p>
            <a:r>
              <a:rPr lang="es-CO" dirty="0" smtClean="0"/>
              <a:t>Videos </a:t>
            </a:r>
            <a:r>
              <a:rPr lang="es-CO" dirty="0" err="1" smtClean="0"/>
              <a:t>will</a:t>
            </a:r>
            <a:r>
              <a:rPr lang="es-CO" dirty="0" smtClean="0"/>
              <a:t> </a:t>
            </a:r>
            <a:r>
              <a:rPr lang="es-CO" dirty="0" err="1" smtClean="0"/>
              <a:t>be</a:t>
            </a:r>
            <a:r>
              <a:rPr lang="es-CO" dirty="0" smtClean="0"/>
              <a:t> </a:t>
            </a:r>
            <a:r>
              <a:rPr lang="es-CO" dirty="0" err="1" smtClean="0"/>
              <a:t>uploaded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my blog!  </a:t>
            </a:r>
          </a:p>
          <a:p>
            <a:pPr algn="ctr">
              <a:buNone/>
            </a:pPr>
            <a:r>
              <a:rPr lang="es-CO" sz="2800" dirty="0" smtClean="0"/>
              <a:t>(</a:t>
            </a:r>
            <a:r>
              <a:rPr lang="es-CO" sz="2800" dirty="0" err="1" smtClean="0"/>
              <a:t>Your</a:t>
            </a:r>
            <a:r>
              <a:rPr lang="es-CO" sz="2800" dirty="0" smtClean="0"/>
              <a:t> </a:t>
            </a:r>
            <a:r>
              <a:rPr lang="es-CO" sz="2800" dirty="0" err="1" smtClean="0"/>
              <a:t>consent</a:t>
            </a:r>
            <a:r>
              <a:rPr lang="es-CO" sz="2800" dirty="0" smtClean="0"/>
              <a:t> </a:t>
            </a:r>
            <a:r>
              <a:rPr lang="es-CO" sz="2800" dirty="0" err="1" smtClean="0"/>
              <a:t>is</a:t>
            </a:r>
            <a:r>
              <a:rPr lang="es-CO" sz="2800" dirty="0" smtClean="0"/>
              <a:t> </a:t>
            </a:r>
            <a:r>
              <a:rPr lang="es-CO" sz="2800" dirty="0" err="1" smtClean="0"/>
              <a:t>necessary</a:t>
            </a:r>
            <a:r>
              <a:rPr lang="es-CO" sz="2800" dirty="0" smtClean="0"/>
              <a:t> </a:t>
            </a:r>
            <a:r>
              <a:rPr lang="es-CO" sz="2800" dirty="0" err="1" smtClean="0"/>
              <a:t>before</a:t>
            </a:r>
            <a:r>
              <a:rPr lang="es-CO" sz="2800" dirty="0" smtClean="0"/>
              <a:t> </a:t>
            </a:r>
            <a:r>
              <a:rPr lang="es-CO" sz="2800" dirty="0" err="1" smtClean="0"/>
              <a:t>doing</a:t>
            </a:r>
            <a:r>
              <a:rPr lang="es-CO" sz="2800" dirty="0" smtClean="0"/>
              <a:t> so! </a:t>
            </a:r>
            <a:r>
              <a:rPr lang="es-CO" sz="2800" dirty="0" smtClean="0">
                <a:sym typeface="Wingdings" pitchFamily="2" charset="2"/>
              </a:rPr>
              <a:t>)</a:t>
            </a:r>
            <a:endParaRPr lang="es-CO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Chinnery</a:t>
            </a:r>
            <a:r>
              <a:rPr lang="en-US" dirty="0" smtClean="0"/>
              <a:t>, George M. . "Speaking and Listening Online: A Survey of Internet Resources." </a:t>
            </a:r>
            <a:r>
              <a:rPr lang="en-US" i="1" dirty="0" smtClean="0"/>
              <a:t>English Teaching Forum</a:t>
            </a:r>
            <a:r>
              <a:rPr lang="en-US" dirty="0" smtClean="0"/>
              <a:t>. 43.3 (2005): n. page. Web. 15 May. 2013. </a:t>
            </a:r>
          </a:p>
          <a:p>
            <a:r>
              <a:rPr lang="en-US" dirty="0" err="1"/>
              <a:t>Lowrey</a:t>
            </a:r>
            <a:r>
              <a:rPr lang="en-US" dirty="0"/>
              <a:t>, Annie. "Do </a:t>
            </a:r>
            <a:r>
              <a:rPr lang="en-US" dirty="0" err="1"/>
              <a:t>millenials</a:t>
            </a:r>
            <a:r>
              <a:rPr lang="en-US" dirty="0"/>
              <a:t> stand a chance in the real world?." </a:t>
            </a:r>
            <a:r>
              <a:rPr lang="en-US" i="1" dirty="0"/>
              <a:t>New York Times</a:t>
            </a:r>
            <a:r>
              <a:rPr lang="en-US" dirty="0"/>
              <a:t> 31 March 2013, Sunday MM12. Web. 19 May. 2013. </a:t>
            </a:r>
            <a:endParaRPr lang="en-US" dirty="0" smtClean="0"/>
          </a:p>
          <a:p>
            <a:r>
              <a:rPr lang="en-US" dirty="0" smtClean="0"/>
              <a:t>Luzon Marco, Maria Jose. "Internet Content-Based Activities for English for Specific Purposes." </a:t>
            </a:r>
            <a:r>
              <a:rPr lang="en-US" i="1" dirty="0" smtClean="0"/>
              <a:t>English Teaching Forum</a:t>
            </a:r>
            <a:r>
              <a:rPr lang="en-US" dirty="0" smtClean="0"/>
              <a:t>. 1.1 (2002): n. page. Web. 15 May. 2013.</a:t>
            </a:r>
          </a:p>
          <a:p>
            <a:r>
              <a:rPr lang="es-CO" dirty="0" err="1" smtClean="0"/>
              <a:t>Nation</a:t>
            </a:r>
            <a:r>
              <a:rPr lang="es-CO" dirty="0" smtClean="0"/>
              <a:t>, I.S.P., Newton, J. (2009). </a:t>
            </a:r>
            <a:r>
              <a:rPr lang="en-US" dirty="0" smtClean="0"/>
              <a:t>Teaching ESL/EFL listening and speaking. </a:t>
            </a:r>
            <a:r>
              <a:rPr lang="en-US" dirty="0" err="1" smtClean="0"/>
              <a:t>Routledge</a:t>
            </a:r>
            <a:r>
              <a:rPr lang="en-US" dirty="0" smtClean="0"/>
              <a:t>, New York.  </a:t>
            </a:r>
          </a:p>
          <a:p>
            <a:r>
              <a:rPr lang="en-US" dirty="0" smtClean="0"/>
              <a:t>Reilly, Peter. "Understanding and teaching Generation Y." </a:t>
            </a:r>
            <a:r>
              <a:rPr lang="en-US" i="1" dirty="0" smtClean="0"/>
              <a:t>English Teaching Forum</a:t>
            </a:r>
            <a:r>
              <a:rPr lang="en-US" dirty="0" smtClean="0"/>
              <a:t>. 1 (2012): n. page. Web. 15 May. 2013.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4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/>
          <a:lstStyle/>
          <a:p>
            <a:pPr marL="137160" indent="0" algn="ctr">
              <a:buNone/>
            </a:pPr>
            <a:endParaRPr lang="es-ES" dirty="0" smtClean="0"/>
          </a:p>
          <a:p>
            <a:pPr marL="137160" indent="0" algn="ctr">
              <a:buNone/>
            </a:pPr>
            <a:r>
              <a:rPr lang="en-US" dirty="0" smtClean="0"/>
              <a:t>Katie Bain</a:t>
            </a:r>
          </a:p>
          <a:p>
            <a:pPr marL="137160" indent="0" algn="ctr">
              <a:buNone/>
            </a:pPr>
            <a:r>
              <a:rPr lang="en-US" dirty="0" smtClean="0">
                <a:hlinkClick r:id="rId2"/>
              </a:rPr>
              <a:t>ktbain53@gmail.com</a:t>
            </a:r>
            <a:endParaRPr lang="en-US" dirty="0" smtClean="0"/>
          </a:p>
          <a:p>
            <a:pPr marL="137160" indent="0" algn="ctr">
              <a:buNone/>
            </a:pPr>
            <a:r>
              <a:rPr lang="en-US" dirty="0" smtClean="0">
                <a:hlinkClick r:id="rId3"/>
              </a:rPr>
              <a:t>www.elfellowkbain.wordpress.com</a:t>
            </a:r>
            <a:endParaRPr lang="en-US" dirty="0" smtClean="0"/>
          </a:p>
          <a:p>
            <a:pPr marL="137160" indent="0" algn="ctr">
              <a:buNone/>
            </a:pPr>
            <a:r>
              <a:rPr lang="en-US" smtClean="0">
                <a:hlinkClick r:id="rId4"/>
              </a:rPr>
              <a:t>www.americanenglish.state.gov</a:t>
            </a:r>
            <a:endParaRPr lang="en-US" smtClean="0"/>
          </a:p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715">
            <a:off x="637746" y="718505"/>
            <a:ext cx="2199438" cy="166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10" y="3962400"/>
            <a:ext cx="1558239" cy="2343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2886075" cy="1937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62" y="685801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CO" dirty="0" err="1" smtClean="0"/>
              <a:t>Components</a:t>
            </a:r>
            <a:r>
              <a:rPr lang="es-CO" dirty="0" smtClean="0"/>
              <a:t> of </a:t>
            </a:r>
            <a:r>
              <a:rPr lang="es-CO" dirty="0" err="1" smtClean="0"/>
              <a:t>Listening</a:t>
            </a:r>
            <a:r>
              <a:rPr lang="es-CO" dirty="0" smtClean="0"/>
              <a:t> and </a:t>
            </a:r>
            <a:r>
              <a:rPr lang="es-CO" dirty="0" err="1" smtClean="0"/>
              <a:t>Speaking</a:t>
            </a:r>
            <a:r>
              <a:rPr lang="es-CO" dirty="0" smtClean="0"/>
              <a:t> </a:t>
            </a:r>
            <a:r>
              <a:rPr lang="es-CO" dirty="0" err="1" smtClean="0"/>
              <a:t>Instruction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51054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s-ES" sz="4700" dirty="0" err="1" smtClean="0"/>
              <a:t>Meaning-focused</a:t>
            </a:r>
            <a:r>
              <a:rPr lang="es-ES" sz="4700" dirty="0" smtClean="0"/>
              <a:t> input</a:t>
            </a:r>
          </a:p>
          <a:p>
            <a:pPr marL="914400" indent="-914400">
              <a:buFont typeface="+mj-lt"/>
              <a:buAutoNum type="arabicPeriod"/>
            </a:pPr>
            <a:r>
              <a:rPr lang="es-ES" sz="4700" dirty="0" err="1" smtClean="0"/>
              <a:t>Meaning-focused</a:t>
            </a:r>
            <a:r>
              <a:rPr lang="es-ES" sz="4700" dirty="0" smtClean="0"/>
              <a:t> output</a:t>
            </a:r>
          </a:p>
          <a:p>
            <a:pPr marL="914400" indent="-914400">
              <a:buFont typeface="+mj-lt"/>
              <a:buAutoNum type="arabicPeriod"/>
            </a:pPr>
            <a:r>
              <a:rPr lang="es-ES" sz="4700" dirty="0" err="1" smtClean="0"/>
              <a:t>Language-focused</a:t>
            </a:r>
            <a:r>
              <a:rPr lang="es-ES" sz="4700" dirty="0" smtClean="0"/>
              <a:t> learning</a:t>
            </a:r>
          </a:p>
          <a:p>
            <a:pPr marL="914400" indent="-914400">
              <a:buFont typeface="+mj-lt"/>
              <a:buAutoNum type="arabicPeriod"/>
            </a:pPr>
            <a:r>
              <a:rPr lang="es-ES" sz="4700" dirty="0" err="1" smtClean="0"/>
              <a:t>Fluency</a:t>
            </a:r>
            <a:r>
              <a:rPr lang="es-ES" sz="4700" dirty="0" smtClean="0"/>
              <a:t> </a:t>
            </a:r>
            <a:r>
              <a:rPr lang="es-ES" sz="4700" dirty="0" err="1" smtClean="0"/>
              <a:t>development</a:t>
            </a:r>
            <a:endParaRPr lang="es-ES" sz="4700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28600" y="63246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sz="1100" dirty="0" smtClean="0"/>
              <a:t>(</a:t>
            </a:r>
            <a:r>
              <a:rPr lang="es-CO" sz="1100" dirty="0" err="1" smtClean="0"/>
              <a:t>Nation</a:t>
            </a:r>
            <a:r>
              <a:rPr lang="es-CO" sz="1100" dirty="0" smtClean="0"/>
              <a:t>, I.S.P., Newton, J. (2009). </a:t>
            </a:r>
            <a:r>
              <a:rPr lang="en-US" sz="1100" dirty="0" smtClean="0"/>
              <a:t>Teaching ESL/EFL listening and speaking. </a:t>
            </a:r>
            <a:r>
              <a:rPr lang="en-US" sz="1100" dirty="0" err="1" smtClean="0"/>
              <a:t>Routledge</a:t>
            </a:r>
            <a:r>
              <a:rPr lang="en-US" sz="1100" dirty="0" smtClean="0"/>
              <a:t>, New York. )</a:t>
            </a:r>
            <a:endParaRPr lang="es-E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Meaning-focused</a:t>
            </a:r>
            <a:r>
              <a:rPr lang="es-ES" dirty="0" smtClean="0"/>
              <a:t> </a:t>
            </a:r>
            <a:r>
              <a:rPr lang="es-ES" sz="5400" b="1" u="sng" dirty="0" smtClean="0"/>
              <a:t>Input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b="1" u="sng" dirty="0" err="1" smtClean="0"/>
              <a:t>Receptive</a:t>
            </a:r>
            <a:r>
              <a:rPr lang="es-CO" b="1" u="sng" dirty="0" smtClean="0"/>
              <a:t> </a:t>
            </a:r>
            <a:r>
              <a:rPr lang="es-CO" b="1" u="sng" dirty="0" err="1" smtClean="0"/>
              <a:t>Skills</a:t>
            </a:r>
            <a:endParaRPr lang="es-CO" b="1" u="sng" dirty="0" smtClean="0"/>
          </a:p>
          <a:p>
            <a:r>
              <a:rPr lang="es-CO" dirty="0" err="1" smtClean="0"/>
              <a:t>Students</a:t>
            </a:r>
            <a:r>
              <a:rPr lang="es-CO" dirty="0" smtClean="0"/>
              <a:t>’ </a:t>
            </a:r>
            <a:r>
              <a:rPr lang="es-CO" dirty="0" err="1" smtClean="0"/>
              <a:t>main</a:t>
            </a:r>
            <a:r>
              <a:rPr lang="es-CO" dirty="0" smtClean="0"/>
              <a:t> </a:t>
            </a:r>
            <a:r>
              <a:rPr lang="es-CO" dirty="0" err="1" smtClean="0"/>
              <a:t>focus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making</a:t>
            </a:r>
            <a:r>
              <a:rPr lang="es-CO" dirty="0" smtClean="0"/>
              <a:t> </a:t>
            </a:r>
            <a:r>
              <a:rPr lang="es-CO" dirty="0" err="1" smtClean="0"/>
              <a:t>meaning</a:t>
            </a:r>
            <a:r>
              <a:rPr lang="es-CO" dirty="0" smtClean="0"/>
              <a:t>, </a:t>
            </a:r>
            <a:r>
              <a:rPr lang="es-CO" dirty="0" err="1" smtClean="0"/>
              <a:t>understanding</a:t>
            </a:r>
            <a:r>
              <a:rPr lang="es-CO" dirty="0" smtClean="0"/>
              <a:t>, and </a:t>
            </a:r>
            <a:r>
              <a:rPr lang="es-CO" dirty="0" err="1" smtClean="0"/>
              <a:t>comprehending</a:t>
            </a:r>
            <a:r>
              <a:rPr lang="es-CO" dirty="0" smtClean="0"/>
              <a:t> the input </a:t>
            </a:r>
            <a:r>
              <a:rPr lang="es-CO" dirty="0" err="1" smtClean="0"/>
              <a:t>they</a:t>
            </a:r>
            <a:r>
              <a:rPr lang="es-CO" dirty="0" smtClean="0"/>
              <a:t> are </a:t>
            </a:r>
            <a:r>
              <a:rPr lang="es-CO" dirty="0" err="1" smtClean="0"/>
              <a:t>receiving</a:t>
            </a:r>
            <a:r>
              <a:rPr lang="es-CO" dirty="0" smtClean="0"/>
              <a:t>. </a:t>
            </a:r>
          </a:p>
          <a:p>
            <a:pPr algn="ctr">
              <a:buNone/>
            </a:pPr>
            <a:r>
              <a:rPr lang="es-CO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+ </a:t>
            </a: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buNone/>
            </a:pPr>
            <a:endParaRPr lang="es-CO" i="1" dirty="0"/>
          </a:p>
          <a:p>
            <a:pPr algn="ctr">
              <a:buNone/>
            </a:pPr>
            <a:endParaRPr lang="es-CO" i="1" dirty="0"/>
          </a:p>
        </p:txBody>
      </p:sp>
      <p:sp>
        <p:nvSpPr>
          <p:cNvPr id="5" name="4 Rectángulo"/>
          <p:cNvSpPr/>
          <p:nvPr/>
        </p:nvSpPr>
        <p:spPr>
          <a:xfrm>
            <a:off x="228600" y="63246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sz="1100" dirty="0" smtClean="0"/>
              <a:t>(</a:t>
            </a:r>
            <a:r>
              <a:rPr lang="es-CO" sz="1100" dirty="0" err="1" smtClean="0"/>
              <a:t>Nation</a:t>
            </a:r>
            <a:r>
              <a:rPr lang="es-CO" sz="1100" dirty="0" smtClean="0"/>
              <a:t>, I.S.P., Newton, J. (2009). </a:t>
            </a:r>
            <a:r>
              <a:rPr lang="en-US" sz="1100" dirty="0" smtClean="0"/>
              <a:t>Teaching ESL/EFL listening and speaking. </a:t>
            </a:r>
            <a:r>
              <a:rPr lang="en-US" sz="1100" dirty="0" err="1" smtClean="0"/>
              <a:t>Routledge</a:t>
            </a:r>
            <a:r>
              <a:rPr lang="en-US" sz="1100" dirty="0" smtClean="0"/>
              <a:t>, New York. )</a:t>
            </a:r>
            <a:endParaRPr lang="es-ES" sz="1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82" y="4451350"/>
            <a:ext cx="1714500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Meaning-focused</a:t>
            </a:r>
            <a:r>
              <a:rPr lang="es-ES" dirty="0" smtClean="0"/>
              <a:t> </a:t>
            </a:r>
            <a:r>
              <a:rPr lang="es-ES" b="1" u="sng" dirty="0" smtClean="0"/>
              <a:t>Output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b="1" u="sng" dirty="0" err="1" smtClean="0"/>
              <a:t>Productive</a:t>
            </a:r>
            <a:r>
              <a:rPr lang="es-CO" b="1" u="sng" dirty="0" smtClean="0"/>
              <a:t> </a:t>
            </a:r>
            <a:r>
              <a:rPr lang="es-CO" b="1" u="sng" dirty="0" err="1" smtClean="0"/>
              <a:t>Skills</a:t>
            </a:r>
            <a:endParaRPr lang="es-CO" b="1" u="sng" dirty="0" smtClean="0"/>
          </a:p>
          <a:p>
            <a:r>
              <a:rPr lang="es-CO" dirty="0" err="1" smtClean="0"/>
              <a:t>This</a:t>
            </a:r>
            <a:r>
              <a:rPr lang="es-CO" dirty="0" smtClean="0"/>
              <a:t> </a:t>
            </a:r>
            <a:r>
              <a:rPr lang="es-CO" dirty="0" err="1" smtClean="0"/>
              <a:t>strand</a:t>
            </a:r>
            <a:r>
              <a:rPr lang="es-CO" dirty="0" smtClean="0"/>
              <a:t> </a:t>
            </a:r>
            <a:r>
              <a:rPr lang="es-CO" dirty="0" err="1" smtClean="0"/>
              <a:t>focuses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producing</a:t>
            </a:r>
            <a:r>
              <a:rPr lang="es-CO" dirty="0" smtClean="0"/>
              <a:t> </a:t>
            </a:r>
            <a:r>
              <a:rPr lang="es-CO" dirty="0" err="1" smtClean="0"/>
              <a:t>meaningful</a:t>
            </a:r>
            <a:r>
              <a:rPr lang="es-CO" dirty="0" smtClean="0"/>
              <a:t> </a:t>
            </a:r>
            <a:r>
              <a:rPr lang="es-CO" dirty="0" err="1" smtClean="0"/>
              <a:t>meaningful</a:t>
            </a:r>
            <a:r>
              <a:rPr lang="es-CO" dirty="0" smtClean="0"/>
              <a:t> </a:t>
            </a:r>
            <a:r>
              <a:rPr lang="es-CO" dirty="0" err="1" smtClean="0"/>
              <a:t>speech</a:t>
            </a:r>
            <a:r>
              <a:rPr lang="es-CO" dirty="0" smtClean="0"/>
              <a:t> </a:t>
            </a:r>
            <a:r>
              <a:rPr lang="es-CO" dirty="0" err="1" smtClean="0"/>
              <a:t>that</a:t>
            </a:r>
            <a:r>
              <a:rPr lang="es-CO" dirty="0" smtClean="0"/>
              <a:t> </a:t>
            </a:r>
            <a:r>
              <a:rPr lang="es-CO" dirty="0" err="1" smtClean="0"/>
              <a:t>they</a:t>
            </a:r>
            <a:r>
              <a:rPr lang="es-CO" dirty="0" smtClean="0"/>
              <a:t> can use in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i="1" dirty="0" smtClean="0"/>
              <a:t>real </a:t>
            </a:r>
            <a:r>
              <a:rPr lang="es-CO" i="1" dirty="0" err="1" smtClean="0"/>
              <a:t>world</a:t>
            </a:r>
            <a:r>
              <a:rPr lang="es-CO" dirty="0" smtClean="0"/>
              <a:t>. </a:t>
            </a:r>
            <a:endParaRPr lang="es-CO" dirty="0"/>
          </a:p>
          <a:p>
            <a:pPr marL="0" indent="0">
              <a:buNone/>
            </a:pPr>
            <a:endParaRPr lang="es-CO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28600" y="64008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sz="1100" dirty="0" smtClean="0"/>
              <a:t>(</a:t>
            </a:r>
            <a:r>
              <a:rPr lang="es-CO" sz="1100" dirty="0" err="1" smtClean="0"/>
              <a:t>Nation</a:t>
            </a:r>
            <a:r>
              <a:rPr lang="es-CO" sz="1100" dirty="0" smtClean="0"/>
              <a:t>, I.S.P., Newton, J. (2009). </a:t>
            </a:r>
            <a:r>
              <a:rPr lang="en-US" sz="1100" dirty="0" smtClean="0"/>
              <a:t>Teaching ESL/EFL listening and speaking. </a:t>
            </a:r>
            <a:r>
              <a:rPr lang="en-US" sz="1100" dirty="0" err="1" smtClean="0"/>
              <a:t>Routledge</a:t>
            </a:r>
            <a:r>
              <a:rPr lang="en-US" sz="1100" dirty="0" smtClean="0"/>
              <a:t>, New York. )</a:t>
            </a:r>
            <a:endParaRPr lang="es-ES" sz="1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00400"/>
            <a:ext cx="3149600" cy="298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Language-focused</a:t>
            </a:r>
            <a:r>
              <a:rPr lang="es-ES" dirty="0" smtClean="0"/>
              <a:t> Learning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CO" b="1" u="sng" dirty="0" err="1" smtClean="0"/>
              <a:t>Accuracy</a:t>
            </a:r>
            <a:endParaRPr lang="es-CO" b="1" u="sng" dirty="0" smtClean="0"/>
          </a:p>
          <a:p>
            <a:r>
              <a:rPr lang="es-CO" dirty="0" err="1" smtClean="0"/>
              <a:t>Grammar</a:t>
            </a:r>
            <a:endParaRPr lang="es-CO" dirty="0" smtClean="0"/>
          </a:p>
          <a:p>
            <a:r>
              <a:rPr lang="es-CO" dirty="0" err="1" smtClean="0"/>
              <a:t>Pronuciation</a:t>
            </a:r>
            <a:endParaRPr lang="es-CO" dirty="0" smtClean="0"/>
          </a:p>
          <a:p>
            <a:r>
              <a:rPr lang="es-CO" dirty="0" err="1" smtClean="0"/>
              <a:t>Vocabulary</a:t>
            </a:r>
            <a:endParaRPr lang="es-CO" dirty="0" smtClean="0"/>
          </a:p>
          <a:p>
            <a:r>
              <a:rPr lang="es-CO" dirty="0" err="1" smtClean="0"/>
              <a:t>Punctuation</a:t>
            </a:r>
            <a:endParaRPr lang="es-CO" dirty="0" smtClean="0"/>
          </a:p>
          <a:p>
            <a:r>
              <a:rPr lang="es-CO" dirty="0" err="1" smtClean="0"/>
              <a:t>Spelling</a:t>
            </a:r>
            <a:endParaRPr lang="es-CO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228600" y="63246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sz="1100" dirty="0" smtClean="0"/>
              <a:t>(</a:t>
            </a:r>
            <a:r>
              <a:rPr lang="es-CO" sz="1100" dirty="0" err="1" smtClean="0"/>
              <a:t>Nation</a:t>
            </a:r>
            <a:r>
              <a:rPr lang="es-CO" sz="1100" dirty="0" smtClean="0"/>
              <a:t>, I.S.P., Newton, J. (2009). </a:t>
            </a:r>
            <a:r>
              <a:rPr lang="en-US" sz="1100" dirty="0" smtClean="0"/>
              <a:t>Teaching ESL/EFL listening and speaking. </a:t>
            </a:r>
            <a:r>
              <a:rPr lang="en-US" sz="1100" dirty="0" err="1" smtClean="0"/>
              <a:t>Routledge</a:t>
            </a:r>
            <a:r>
              <a:rPr lang="en-US" sz="1100" dirty="0" smtClean="0"/>
              <a:t>, New York. )</a:t>
            </a:r>
            <a:endParaRPr lang="es-ES" sz="1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510643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Getting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Fluency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CO" dirty="0" smtClean="0"/>
          </a:p>
          <a:p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make</a:t>
            </a:r>
            <a:r>
              <a:rPr lang="es-CO" dirty="0" smtClean="0"/>
              <a:t> the </a:t>
            </a:r>
            <a:r>
              <a:rPr lang="es-CO" dirty="0" err="1" smtClean="0"/>
              <a:t>best</a:t>
            </a:r>
            <a:r>
              <a:rPr lang="es-CO" dirty="0" smtClean="0"/>
              <a:t> </a:t>
            </a:r>
            <a:r>
              <a:rPr lang="es-CO" dirty="0" err="1" smtClean="0"/>
              <a:t>possible</a:t>
            </a:r>
            <a:r>
              <a:rPr lang="es-CO" dirty="0" smtClean="0"/>
              <a:t> use of </a:t>
            </a:r>
            <a:r>
              <a:rPr lang="es-CO" dirty="0" err="1" smtClean="0"/>
              <a:t>what</a:t>
            </a:r>
            <a:r>
              <a:rPr lang="es-CO" dirty="0" smtClean="0"/>
              <a:t> </a:t>
            </a:r>
            <a:r>
              <a:rPr lang="es-CO" dirty="0" err="1" smtClean="0"/>
              <a:t>they</a:t>
            </a:r>
            <a:r>
              <a:rPr lang="es-CO" dirty="0" smtClean="0"/>
              <a:t> </a:t>
            </a:r>
            <a:r>
              <a:rPr lang="es-CO" dirty="0" err="1" smtClean="0"/>
              <a:t>already</a:t>
            </a:r>
            <a:r>
              <a:rPr lang="es-CO" dirty="0" smtClean="0"/>
              <a:t> </a:t>
            </a:r>
            <a:r>
              <a:rPr lang="es-CO" dirty="0" err="1" smtClean="0"/>
              <a:t>know</a:t>
            </a:r>
            <a:r>
              <a:rPr lang="es-CO" dirty="0" smtClean="0"/>
              <a:t>. </a:t>
            </a:r>
          </a:p>
          <a:p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students</a:t>
            </a:r>
            <a:r>
              <a:rPr lang="es-CO" dirty="0" smtClean="0"/>
              <a:t>’ </a:t>
            </a:r>
            <a:r>
              <a:rPr lang="es-CO" dirty="0" err="1" smtClean="0"/>
              <a:t>focus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conveying</a:t>
            </a:r>
            <a:r>
              <a:rPr lang="es-CO" dirty="0" smtClean="0"/>
              <a:t> and </a:t>
            </a:r>
            <a:r>
              <a:rPr lang="es-CO" dirty="0" err="1" smtClean="0"/>
              <a:t>understanding</a:t>
            </a:r>
            <a:r>
              <a:rPr lang="es-CO" dirty="0" smtClean="0"/>
              <a:t> </a:t>
            </a:r>
            <a:r>
              <a:rPr lang="es-CO" b="1" u="sng" dirty="0" err="1" smtClean="0"/>
              <a:t>meaning</a:t>
            </a:r>
            <a:r>
              <a:rPr lang="es-CO" dirty="0" smtClean="0"/>
              <a:t>.</a:t>
            </a:r>
          </a:p>
          <a:p>
            <a:pPr>
              <a:buNone/>
            </a:pP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228600" y="63246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sz="1100" dirty="0" smtClean="0"/>
              <a:t>(</a:t>
            </a:r>
            <a:r>
              <a:rPr lang="es-CO" sz="1100" dirty="0" err="1" smtClean="0"/>
              <a:t>Nation</a:t>
            </a:r>
            <a:r>
              <a:rPr lang="es-CO" sz="1100" dirty="0" smtClean="0"/>
              <a:t>, I.S.P., Newton, J. (2009). </a:t>
            </a:r>
            <a:r>
              <a:rPr lang="en-US" sz="1100" dirty="0" smtClean="0"/>
              <a:t>Teaching ESL/EFL listening and speaking. </a:t>
            </a:r>
            <a:r>
              <a:rPr lang="en-US" sz="1100" dirty="0" err="1" smtClean="0"/>
              <a:t>Routledge</a:t>
            </a:r>
            <a:r>
              <a:rPr lang="en-US" sz="1100" dirty="0" smtClean="0"/>
              <a:t>, New York. )</a:t>
            </a:r>
            <a:endParaRPr lang="es-ES" sz="1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48125"/>
            <a:ext cx="38100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20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err="1" smtClean="0"/>
              <a:t>Computer-Assisted</a:t>
            </a:r>
            <a:r>
              <a:rPr lang="es-CO" b="1" dirty="0" smtClean="0"/>
              <a:t> </a:t>
            </a:r>
            <a:r>
              <a:rPr lang="es-CO" b="1" dirty="0" err="1" smtClean="0"/>
              <a:t>Language</a:t>
            </a:r>
            <a:r>
              <a:rPr lang="es-CO" b="1" dirty="0" smtClean="0"/>
              <a:t> Learning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Computer</a:t>
            </a:r>
            <a:r>
              <a:rPr lang="es-CO" dirty="0" smtClean="0"/>
              <a:t> </a:t>
            </a:r>
            <a:r>
              <a:rPr lang="es-CO" dirty="0" err="1" smtClean="0"/>
              <a:t>Aided</a:t>
            </a:r>
            <a:r>
              <a:rPr lang="es-CO" dirty="0" smtClean="0"/>
              <a:t> </a:t>
            </a:r>
            <a:r>
              <a:rPr lang="es-CO" dirty="0" err="1" smtClean="0"/>
              <a:t>Instruction</a:t>
            </a:r>
            <a:r>
              <a:rPr lang="es-CO" dirty="0" smtClean="0"/>
              <a:t> (CAI)</a:t>
            </a:r>
          </a:p>
          <a:p>
            <a:pPr lvl="1"/>
            <a:r>
              <a:rPr lang="es-CO" dirty="0" smtClean="0"/>
              <a:t>The use of </a:t>
            </a:r>
            <a:r>
              <a:rPr lang="es-CO" dirty="0" err="1" smtClean="0"/>
              <a:t>computer</a:t>
            </a:r>
            <a:r>
              <a:rPr lang="es-CO" dirty="0" smtClean="0"/>
              <a:t> </a:t>
            </a:r>
            <a:r>
              <a:rPr lang="es-CO" dirty="0" err="1" smtClean="0"/>
              <a:t>technology</a:t>
            </a:r>
            <a:r>
              <a:rPr lang="es-CO" dirty="0" smtClean="0"/>
              <a:t> in the </a:t>
            </a:r>
            <a:r>
              <a:rPr lang="es-CO" dirty="0" err="1" smtClean="0"/>
              <a:t>classroom</a:t>
            </a:r>
            <a:endParaRPr lang="es-CO" dirty="0" smtClean="0"/>
          </a:p>
          <a:p>
            <a:r>
              <a:rPr lang="es-CO" dirty="0" err="1" smtClean="0"/>
              <a:t>Computer</a:t>
            </a:r>
            <a:r>
              <a:rPr lang="es-CO" dirty="0" smtClean="0"/>
              <a:t> </a:t>
            </a:r>
            <a:r>
              <a:rPr lang="es-CO" dirty="0" err="1" smtClean="0"/>
              <a:t>Assisted</a:t>
            </a:r>
            <a:r>
              <a:rPr lang="es-CO" dirty="0" smtClean="0"/>
              <a:t> </a:t>
            </a:r>
            <a:r>
              <a:rPr lang="es-CO" dirty="0" err="1" smtClean="0"/>
              <a:t>Language</a:t>
            </a:r>
            <a:r>
              <a:rPr lang="es-CO" dirty="0" smtClean="0"/>
              <a:t> Learning (CALL)</a:t>
            </a:r>
          </a:p>
          <a:p>
            <a:pPr lvl="1"/>
            <a:r>
              <a:rPr lang="es-CO" dirty="0" err="1" smtClean="0"/>
              <a:t>Computer</a:t>
            </a:r>
            <a:r>
              <a:rPr lang="es-CO" dirty="0" smtClean="0"/>
              <a:t> </a:t>
            </a:r>
            <a:r>
              <a:rPr lang="es-CO" dirty="0" err="1" smtClean="0"/>
              <a:t>technology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language</a:t>
            </a:r>
            <a:r>
              <a:rPr lang="es-CO" dirty="0" smtClean="0"/>
              <a:t> learning</a:t>
            </a:r>
          </a:p>
          <a:p>
            <a:r>
              <a:rPr lang="es-CO" dirty="0" err="1" smtClean="0"/>
              <a:t>Computer-Mediated</a:t>
            </a:r>
            <a:r>
              <a:rPr lang="es-CO" dirty="0" smtClean="0"/>
              <a:t> Communication (CMC)</a:t>
            </a:r>
          </a:p>
          <a:p>
            <a:pPr lvl="1"/>
            <a:r>
              <a:rPr lang="es-CO" dirty="0" smtClean="0"/>
              <a:t>The use of the </a:t>
            </a:r>
            <a:r>
              <a:rPr lang="es-CO" dirty="0" err="1" smtClean="0"/>
              <a:t>computer</a:t>
            </a:r>
            <a:r>
              <a:rPr lang="es-CO" dirty="0" smtClean="0"/>
              <a:t> </a:t>
            </a:r>
            <a:r>
              <a:rPr lang="es-CO" dirty="0" err="1" smtClean="0"/>
              <a:t>technology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enhance</a:t>
            </a:r>
            <a:r>
              <a:rPr lang="es-CO" dirty="0" smtClean="0"/>
              <a:t> </a:t>
            </a:r>
            <a:r>
              <a:rPr lang="es-CO" dirty="0" err="1" smtClean="0"/>
              <a:t>speaking</a:t>
            </a:r>
            <a:r>
              <a:rPr lang="es-CO" dirty="0" smtClean="0"/>
              <a:t>, </a:t>
            </a:r>
            <a:r>
              <a:rPr lang="es-CO" dirty="0" err="1" smtClean="0"/>
              <a:t>listening</a:t>
            </a:r>
            <a:r>
              <a:rPr lang="es-CO" dirty="0" smtClean="0"/>
              <a:t>, and </a:t>
            </a:r>
            <a:r>
              <a:rPr lang="es-CO" dirty="0" err="1" smtClean="0"/>
              <a:t>pronunciation</a:t>
            </a:r>
            <a:r>
              <a:rPr lang="es-CO" dirty="0" smtClean="0"/>
              <a:t> </a:t>
            </a:r>
            <a:r>
              <a:rPr lang="es-CO" dirty="0" err="1" smtClean="0"/>
              <a:t>skills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language</a:t>
            </a:r>
            <a:r>
              <a:rPr lang="es-CO" dirty="0" smtClean="0"/>
              <a:t> learning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457200" y="6400800"/>
            <a:ext cx="8001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 err="1" smtClean="0"/>
              <a:t>Chinnery</a:t>
            </a:r>
            <a:r>
              <a:rPr lang="en-US" sz="900" dirty="0" smtClean="0"/>
              <a:t>, George M. . "Speaking and Listening Online: A Survey of Internet Resources." </a:t>
            </a:r>
            <a:r>
              <a:rPr lang="en-US" sz="900" i="1" dirty="0" smtClean="0"/>
              <a:t>English Teaching Forum</a:t>
            </a:r>
            <a:r>
              <a:rPr lang="en-US" sz="900" dirty="0" smtClean="0"/>
              <a:t>. 43.3 (2005): n. page. Web. 15 May. 2013.)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600" dirty="0" err="1" smtClean="0"/>
              <a:t>Merging</a:t>
            </a:r>
            <a:r>
              <a:rPr lang="es-CO" sz="3600" dirty="0" smtClean="0"/>
              <a:t> </a:t>
            </a:r>
            <a:r>
              <a:rPr lang="es-CO" sz="3600" dirty="0" err="1" smtClean="0"/>
              <a:t>Instructional</a:t>
            </a:r>
            <a:r>
              <a:rPr lang="es-CO" sz="3600" dirty="0" smtClean="0"/>
              <a:t> </a:t>
            </a:r>
            <a:r>
              <a:rPr lang="es-CO" sz="3600" dirty="0" err="1" smtClean="0"/>
              <a:t>Principles</a:t>
            </a:r>
            <a:r>
              <a:rPr lang="es-CO" sz="3600" dirty="0" smtClean="0"/>
              <a:t> and CALL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endParaRPr lang="es-CO" dirty="0"/>
          </a:p>
        </p:txBody>
      </p:sp>
      <p:pic>
        <p:nvPicPr>
          <p:cNvPr id="6" name="5 Imagen" descr="geny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09800"/>
            <a:ext cx="739366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1256</Words>
  <Application>Microsoft Office PowerPoint</Application>
  <PresentationFormat>On-screen Show (4:3)</PresentationFormat>
  <Paragraphs>174</Paragraphs>
  <Slides>27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Civil</vt:lpstr>
      <vt:lpstr>Improving Listening and Speaking with Free Online Tools</vt:lpstr>
      <vt:lpstr>Agenda</vt:lpstr>
      <vt:lpstr>Components of Listening and Speaking Instruction</vt:lpstr>
      <vt:lpstr>Meaning-focused Input</vt:lpstr>
      <vt:lpstr>Meaning-focused Output</vt:lpstr>
      <vt:lpstr>Language-focused Learning</vt:lpstr>
      <vt:lpstr>Getting to Fluency</vt:lpstr>
      <vt:lpstr>Computer-Assisted Language Learning</vt:lpstr>
      <vt:lpstr>Merging Instructional Principles and CALL</vt:lpstr>
      <vt:lpstr>PowerPoint Presentation</vt:lpstr>
      <vt:lpstr>Generation Y</vt:lpstr>
      <vt:lpstr>PowerPoint Presentation</vt:lpstr>
      <vt:lpstr>Online Listening and Speaking Tools</vt:lpstr>
      <vt:lpstr>Activities for a Gen-Y Dominant Classroom</vt:lpstr>
      <vt:lpstr>Beginning Level Activity</vt:lpstr>
      <vt:lpstr>Intermediate Level Activities</vt:lpstr>
      <vt:lpstr>Advanced Level Activities</vt:lpstr>
      <vt:lpstr>Websites for Activities</vt:lpstr>
      <vt:lpstr>Interactive Listening/Chatting Options</vt:lpstr>
      <vt:lpstr>More Activities Consider the level of each and how they are tailored for Generation Y.</vt:lpstr>
      <vt:lpstr>Action-Packed Video Clip</vt:lpstr>
      <vt:lpstr>Songs</vt:lpstr>
      <vt:lpstr>Digitally Recording Student Speech</vt:lpstr>
      <vt:lpstr>Community Member Talk</vt:lpstr>
      <vt:lpstr>What other ideas do you have?</vt:lpstr>
      <vt:lpstr>Sources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Listening and Speaking with Free Online Tools</dc:title>
  <dc:creator>Katie</dc:creator>
  <cp:lastModifiedBy>Katie</cp:lastModifiedBy>
  <cp:revision>42</cp:revision>
  <dcterms:created xsi:type="dcterms:W3CDTF">2013-05-15T12:00:16Z</dcterms:created>
  <dcterms:modified xsi:type="dcterms:W3CDTF">2013-09-25T20:17:22Z</dcterms:modified>
</cp:coreProperties>
</file>