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62" r:id="rId2"/>
    <p:sldId id="383" r:id="rId3"/>
    <p:sldId id="281" r:id="rId4"/>
    <p:sldId id="299" r:id="rId5"/>
    <p:sldId id="300" r:id="rId6"/>
    <p:sldId id="378" r:id="rId7"/>
    <p:sldId id="381" r:id="rId8"/>
    <p:sldId id="382" r:id="rId9"/>
    <p:sldId id="366" r:id="rId10"/>
    <p:sldId id="367" r:id="rId11"/>
    <p:sldId id="368" r:id="rId12"/>
    <p:sldId id="311" r:id="rId13"/>
    <p:sldId id="379" r:id="rId14"/>
    <p:sldId id="380" r:id="rId15"/>
    <p:sldId id="310" r:id="rId16"/>
    <p:sldId id="358" r:id="rId17"/>
    <p:sldId id="357" r:id="rId18"/>
    <p:sldId id="337" r:id="rId19"/>
    <p:sldId id="348" r:id="rId20"/>
    <p:sldId id="338" r:id="rId21"/>
    <p:sldId id="339" r:id="rId22"/>
    <p:sldId id="340" r:id="rId23"/>
    <p:sldId id="341" r:id="rId24"/>
    <p:sldId id="355" r:id="rId25"/>
    <p:sldId id="356" r:id="rId26"/>
    <p:sldId id="369" r:id="rId27"/>
    <p:sldId id="301" r:id="rId28"/>
    <p:sldId id="302" r:id="rId29"/>
    <p:sldId id="303" r:id="rId30"/>
    <p:sldId id="359" r:id="rId31"/>
    <p:sldId id="304" r:id="rId32"/>
    <p:sldId id="360" r:id="rId33"/>
    <p:sldId id="361" r:id="rId34"/>
    <p:sldId id="362" r:id="rId35"/>
    <p:sldId id="363" r:id="rId36"/>
    <p:sldId id="364" r:id="rId37"/>
    <p:sldId id="350" r:id="rId38"/>
    <p:sldId id="351" r:id="rId39"/>
    <p:sldId id="352" r:id="rId40"/>
    <p:sldId id="353" r:id="rId41"/>
    <p:sldId id="354" r:id="rId42"/>
    <p:sldId id="305" r:id="rId43"/>
    <p:sldId id="306" r:id="rId44"/>
    <p:sldId id="365" r:id="rId45"/>
    <p:sldId id="307" r:id="rId46"/>
    <p:sldId id="308" r:id="rId47"/>
    <p:sldId id="370" r:id="rId48"/>
    <p:sldId id="371" r:id="rId49"/>
    <p:sldId id="377" r:id="rId50"/>
    <p:sldId id="372" r:id="rId51"/>
    <p:sldId id="374" r:id="rId52"/>
    <p:sldId id="375" r:id="rId53"/>
    <p:sldId id="376" r:id="rId54"/>
    <p:sldId id="37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470" autoAdjust="0"/>
  </p:normalViewPr>
  <p:slideViewPr>
    <p:cSldViewPr>
      <p:cViewPr>
        <p:scale>
          <a:sx n="60" d="100"/>
          <a:sy n="60" d="100"/>
        </p:scale>
        <p:origin x="-163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FFAF-6F36-4DEC-963E-F01772DF93B6}" type="datetimeFigureOut">
              <a:rPr lang="es-ES" smtClean="0"/>
              <a:t>27/01/2014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1C9E-BA66-49B5-8F94-7A012E8CE4A9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55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7000">
              <a:srgbClr val="0819FB"/>
            </a:gs>
            <a:gs pos="24580">
              <a:srgbClr val="104BAE"/>
            </a:gs>
            <a:gs pos="37000">
              <a:srgbClr val="1A8D48"/>
            </a:gs>
            <a:gs pos="46000">
              <a:srgbClr val="FFFF00"/>
            </a:gs>
            <a:gs pos="55000">
              <a:srgbClr val="EE3F17"/>
            </a:gs>
            <a:gs pos="70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85B415-14F6-4A1A-9C9F-3078B5919F55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2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3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4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5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6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7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8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9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0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Word_97_-_2003_Document11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12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13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leap.c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hyperlink" Target="mailto:utopia747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y Lingenfelter\Documents\AMY'S FILES\Work Files- Lenovo Only\Images for Presentations\Ecuador Ama La Vida 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172200" cy="48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y Lingenfelter\Desktop\Sin_foto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52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3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7" y="1223427"/>
            <a:ext cx="8735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naturally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45" y="2362200"/>
            <a:ext cx="5970555" cy="447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98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7" y="1294686"/>
            <a:ext cx="87358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imitates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real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individual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accompanies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can be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activates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spiritual, “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34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775" y="1202115"/>
            <a:ext cx="87358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Express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freely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fantasy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5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290697"/>
            <a:ext cx="87358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sketch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reminds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381542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32436"/>
              </p:ext>
            </p:extLst>
          </p:nvPr>
        </p:nvGraphicFramePr>
        <p:xfrm>
          <a:off x="1295400" y="76200"/>
          <a:ext cx="654111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4" imgW="6628558" imgH="8533089" progId="Word.Document.8">
                  <p:embed/>
                </p:oleObj>
              </mc:Choice>
              <mc:Fallback>
                <p:oleObj name="Document" r:id="rId4" imgW="6628558" imgH="85330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"/>
                        <a:ext cx="654111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430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84872"/>
            <a:ext cx="873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“Every picture tells a   thousand words”</a:t>
            </a:r>
            <a:endParaRPr lang="es-ES" sz="45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3865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69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00" y="884872"/>
            <a:ext cx="873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“Every picture tells a   thousand words”</a:t>
            </a:r>
            <a:endParaRPr lang="es-ES" sz="45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30995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94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Visual Arts: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5" y="821115"/>
            <a:ext cx="87358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artistic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art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English.  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classmates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use any medium: murals, oil/acrylic paint, watercolors, pottery, drawings/ sketches, photography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Images contextualize English concept that is being taught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83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838200"/>
            <a:ext cx="88120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Artwork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kinds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artwork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kinds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/are”)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Visual Arts: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80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39" y="1011290"/>
            <a:ext cx="8735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artwork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real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Artwork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English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telling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series of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accompanied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English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Summative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endless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Visual Arts: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14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32">
            <a:off x="7422423" y="5315280"/>
            <a:ext cx="1512176" cy="1371600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5265533" cy="4648200"/>
          </a:xfrm>
        </p:spPr>
        <p:txBody>
          <a:bodyPr/>
          <a:lstStyle/>
          <a:p>
            <a:pPr algn="ctr"/>
            <a:r>
              <a:rPr lang="en-US" sz="4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Language through the Arts: Visual Arts, Music, and Drama</a:t>
            </a:r>
            <a:endParaRPr lang="en-US" sz="4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257800"/>
            <a:ext cx="5105400" cy="12427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By: Amy E. Lingenfelter</a:t>
            </a:r>
          </a:p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English Language Fellow 2013-14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629">
            <a:off x="499845" y="330947"/>
            <a:ext cx="1905000" cy="1913504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280">
            <a:off x="6560499" y="286450"/>
            <a:ext cx="2392770" cy="1792268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3" y="2829708"/>
            <a:ext cx="2141052" cy="1569015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71">
            <a:off x="362958" y="4724400"/>
            <a:ext cx="1710559" cy="1828800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63" y="2903013"/>
            <a:ext cx="1904937" cy="1821387"/>
          </a:xfrm>
          <a:prstGeom prst="rect">
            <a:avLst/>
          </a:prstGeom>
          <a:noFill/>
          <a:effectLst>
            <a:outerShdw blurRad="50800" dist="127000" dir="2520000" algn="ctr" rotWithShape="0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038879"/>
              </p:ext>
            </p:extLst>
          </p:nvPr>
        </p:nvGraphicFramePr>
        <p:xfrm>
          <a:off x="1371600" y="76831"/>
          <a:ext cx="6324600" cy="678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4" imgW="6034274" imgH="8028937" progId="Word.Document.12">
                  <p:embed/>
                </p:oleObj>
              </mc:Choice>
              <mc:Fallback>
                <p:oleObj name="Document" r:id="rId4" imgW="6034274" imgH="8028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76831"/>
                        <a:ext cx="6324600" cy="6781168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537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05729"/>
              </p:ext>
            </p:extLst>
          </p:nvPr>
        </p:nvGraphicFramePr>
        <p:xfrm>
          <a:off x="1371600" y="56382"/>
          <a:ext cx="6324600" cy="680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Document" r:id="rId4" imgW="6034274" imgH="7629004" progId="Word.Document.12">
                  <p:embed/>
                </p:oleObj>
              </mc:Choice>
              <mc:Fallback>
                <p:oleObj name="Document" r:id="rId4" imgW="6034274" imgH="76290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56382"/>
                        <a:ext cx="6324600" cy="6801618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53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78846"/>
              </p:ext>
            </p:extLst>
          </p:nvPr>
        </p:nvGraphicFramePr>
        <p:xfrm>
          <a:off x="1371600" y="152400"/>
          <a:ext cx="644782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" r:id="rId4" imgW="6034274" imgH="3565852" progId="Word.Document.12">
                  <p:embed/>
                </p:oleObj>
              </mc:Choice>
              <mc:Fallback>
                <p:oleObj name="Document" r:id="rId4" imgW="6034274" imgH="3565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152400"/>
                        <a:ext cx="6447822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92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9" y="1574042"/>
            <a:ext cx="4648200" cy="326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904">
            <a:off x="6649429" y="10668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807">
            <a:off x="6028346" y="4528707"/>
            <a:ext cx="295026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687">
            <a:off x="254813" y="4646494"/>
            <a:ext cx="3759425" cy="19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322">
            <a:off x="284384" y="1022071"/>
            <a:ext cx="2180230" cy="2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6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06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Explore the Ways That a Student Could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Work of Art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Learn and Practice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English!</a:t>
            </a:r>
            <a:endParaRPr lang="en-US" sz="2500" dirty="0"/>
          </a:p>
        </p:txBody>
      </p:sp>
      <p:pic>
        <p:nvPicPr>
          <p:cNvPr id="9218" name="Picture 2" descr="C:\Users\Amy Lingenfelter\Documents\AMY'S FILES\Photos-Videos\Artwork\IMG_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3774"/>
            <a:ext cx="6983247" cy="52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5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06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Explore the Ways That a Student Could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Works of Art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Learn and Practice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English!</a:t>
            </a:r>
            <a:endParaRPr lang="en-US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51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Amy Lingenfelter\Desktop\Amy and Ho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69" y="1676400"/>
            <a:ext cx="397736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1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Visual Arts to Teach English: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06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Explore the Ways That a Student Could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Works of Art 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Learn and Practice </a:t>
            </a:r>
            <a:r>
              <a:rPr lang="en-US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English!</a:t>
            </a:r>
            <a:endParaRPr lang="en-US" sz="25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" y="2225812"/>
            <a:ext cx="4655740" cy="32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057647"/>
            <a:ext cx="4471987" cy="35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 Research: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8" y="1294686"/>
            <a:ext cx="87358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“Developments in brain-based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note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central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featuers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housed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“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musical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                                                         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4156412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 Research: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8" y="1294686"/>
            <a:ext cx="87358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pop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repetitive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open-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myriad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idioms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                      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Murphey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1992.</a:t>
            </a:r>
          </a:p>
        </p:txBody>
      </p:sp>
    </p:spTree>
    <p:extLst>
      <p:ext uri="{BB962C8B-B14F-4D97-AF65-F5344CB8AC3E}">
        <p14:creationId xmlns:p14="http://schemas.microsoft.com/office/powerpoint/2010/main" val="3765908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898" y="1066800"/>
            <a:ext cx="87358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rythym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Repetitive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Cloze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/“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movements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gestures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accompany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clapping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jumping)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Music: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Quotes about the Arts: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38" y="990598"/>
            <a:ext cx="888826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“Whoever neglects the arts when he is young has lost the past and is dead to the future</a:t>
            </a:r>
            <a:r>
              <a:rPr lang="en-US" sz="3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Sophocles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“All religions, arts, and sciences are branches of the same tree” – Albert Einstein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“Art is not the imitation of life, it’s the manifestation and advancement of the human soul.” –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great teacher is a great artist and </a:t>
            </a:r>
            <a:r>
              <a:rPr lang="en-US" sz="3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eaching is the greatest of the arts since the medium is the human mind and spirit rather than the brush.” – John Steinbeck</a:t>
            </a:r>
          </a:p>
        </p:txBody>
      </p:sp>
    </p:spTree>
    <p:extLst>
      <p:ext uri="{BB962C8B-B14F-4D97-AF65-F5344CB8AC3E}">
        <p14:creationId xmlns:p14="http://schemas.microsoft.com/office/powerpoint/2010/main" val="124594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898" y="1066800"/>
            <a:ext cx="87358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puppets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accompany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songbooks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poem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lyrics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ryhming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stanza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refrain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rythm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imagery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melody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meter,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CO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Music: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6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Sources for Songs: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8" y="1290180"/>
            <a:ext cx="87358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www.americanenglish.state.gov</a:t>
            </a:r>
            <a:endParaRPr lang="es-CO" sz="3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www.bussongs.com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www.songsforteaching.com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www.tefltunes.com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www.eslcafe.com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YouTube, CD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iTunes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O" sz="3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35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00470"/>
              </p:ext>
            </p:extLst>
          </p:nvPr>
        </p:nvGraphicFramePr>
        <p:xfrm>
          <a:off x="1600200" y="0"/>
          <a:ext cx="594449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Document" r:id="rId4" imgW="6674272" imgH="7697523" progId="Word.Document.8">
                  <p:embed/>
                </p:oleObj>
              </mc:Choice>
              <mc:Fallback>
                <p:oleObj name="Document" r:id="rId4" imgW="6674272" imgH="769752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0"/>
                        <a:ext cx="5944494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2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57594"/>
              </p:ext>
            </p:extLst>
          </p:nvPr>
        </p:nvGraphicFramePr>
        <p:xfrm>
          <a:off x="1606451" y="76200"/>
          <a:ext cx="6062901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Document" r:id="rId4" imgW="6674272" imgH="7717357" progId="Word.Document.8">
                  <p:embed/>
                </p:oleObj>
              </mc:Choice>
              <mc:Fallback>
                <p:oleObj name="Document" r:id="rId4" imgW="6674272" imgH="771735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6451" y="76200"/>
                        <a:ext cx="6062901" cy="7010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85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14001"/>
              </p:ext>
            </p:extLst>
          </p:nvPr>
        </p:nvGraphicFramePr>
        <p:xfrm>
          <a:off x="1834703" y="0"/>
          <a:ext cx="54730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Document" r:id="rId4" imgW="6674272" imgH="8363596" progId="Word.Document.8">
                  <p:embed/>
                </p:oleObj>
              </mc:Choice>
              <mc:Fallback>
                <p:oleObj name="Document" r:id="rId4" imgW="6674272" imgH="83635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4703" y="0"/>
                        <a:ext cx="5473007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3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75745"/>
              </p:ext>
            </p:extLst>
          </p:nvPr>
        </p:nvGraphicFramePr>
        <p:xfrm>
          <a:off x="1828800" y="152400"/>
          <a:ext cx="548104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Document" r:id="rId4" imgW="6674272" imgH="8350253" progId="Word.Document.8">
                  <p:embed/>
                </p:oleObj>
              </mc:Choice>
              <mc:Fallback>
                <p:oleObj name="Document" r:id="rId4" imgW="6674272" imgH="835025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52400"/>
                        <a:ext cx="5481043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334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61140"/>
              </p:ext>
            </p:extLst>
          </p:nvPr>
        </p:nvGraphicFramePr>
        <p:xfrm>
          <a:off x="1692721" y="76200"/>
          <a:ext cx="575696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Document" r:id="rId4" imgW="6817894" imgH="8121256" progId="Word.Document.8">
                  <p:embed/>
                </p:oleObj>
              </mc:Choice>
              <mc:Fallback>
                <p:oleObj name="Document" r:id="rId4" imgW="6817894" imgH="812125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721" y="76200"/>
                        <a:ext cx="5756969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130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50285"/>
              </p:ext>
            </p:extLst>
          </p:nvPr>
        </p:nvGraphicFramePr>
        <p:xfrm>
          <a:off x="1600200" y="42658"/>
          <a:ext cx="6019800" cy="666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Document" r:id="rId4" imgW="5759988" imgH="8687076" progId="Word.Document.8">
                  <p:embed/>
                </p:oleObj>
              </mc:Choice>
              <mc:Fallback>
                <p:oleObj name="Document" r:id="rId4" imgW="5759988" imgH="86870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42658"/>
                        <a:ext cx="6019800" cy="666716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05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19779"/>
              </p:ext>
            </p:extLst>
          </p:nvPr>
        </p:nvGraphicFramePr>
        <p:xfrm>
          <a:off x="1524000" y="92765"/>
          <a:ext cx="6096000" cy="668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Document" r:id="rId4" imgW="5759988" imgH="8027494" progId="Word.Document.8">
                  <p:embed/>
                </p:oleObj>
              </mc:Choice>
              <mc:Fallback>
                <p:oleObj name="Document" r:id="rId4" imgW="5759988" imgH="802749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92765"/>
                        <a:ext cx="6096000" cy="668903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35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14178"/>
              </p:ext>
            </p:extLst>
          </p:nvPr>
        </p:nvGraphicFramePr>
        <p:xfrm>
          <a:off x="27296" y="914400"/>
          <a:ext cx="9067800" cy="502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Document" r:id="rId4" imgW="5759988" imgH="3191163" progId="Word.Document.8">
                  <p:embed/>
                </p:oleObj>
              </mc:Choice>
              <mc:Fallback>
                <p:oleObj name="Document" r:id="rId4" imgW="5759988" imgH="319116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96" y="914400"/>
                        <a:ext cx="9067800" cy="5023781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546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Objectives: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38" y="1143000"/>
            <a:ext cx="87358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art,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drama, and dance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can be,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 own language classroom.</a:t>
            </a:r>
          </a:p>
        </p:txBody>
      </p:sp>
    </p:spTree>
    <p:extLst>
      <p:ext uri="{BB962C8B-B14F-4D97-AF65-F5344CB8AC3E}">
        <p14:creationId xmlns:p14="http://schemas.microsoft.com/office/powerpoint/2010/main" val="134176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82160"/>
              </p:ext>
            </p:extLst>
          </p:nvPr>
        </p:nvGraphicFramePr>
        <p:xfrm>
          <a:off x="1447800" y="76200"/>
          <a:ext cx="6096000" cy="668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Document" r:id="rId4" imgW="5942845" imgH="8544269" progId="Word.Document.8">
                  <p:embed/>
                </p:oleObj>
              </mc:Choice>
              <mc:Fallback>
                <p:oleObj name="Document" r:id="rId4" imgW="5942845" imgH="854426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76200"/>
                        <a:ext cx="6096000" cy="6681299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35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83" y="3276600"/>
            <a:ext cx="4351317" cy="32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5" y="914400"/>
            <a:ext cx="5415095" cy="25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156">
            <a:off x="6509689" y="1110767"/>
            <a:ext cx="1676337" cy="16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072">
            <a:off x="810603" y="4091926"/>
            <a:ext cx="2726874" cy="193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4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Research: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21" y="1290180"/>
            <a:ext cx="87358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drama “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idioms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lively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dramatic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communcation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                                  -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Zalta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s-ES" sz="3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4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Use Drama/Role Play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Teach English?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21" y="1348800"/>
            <a:ext cx="87358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internalize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engages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imitates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familiar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9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21" y="1249740"/>
            <a:ext cx="8735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naturally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intelligences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(Gardner, 1983)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contextualizes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Use Drama/Role Play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Teach English?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87" y="4223195"/>
            <a:ext cx="3503913" cy="263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5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Practices for Drama/Role Play: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21" y="1086445"/>
            <a:ext cx="8735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off of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drama so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self-reflective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2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Drama/Role Play Activity Ideas: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5" y="990600"/>
            <a:ext cx="8735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Miming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mini-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dramatic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productions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scripts and use as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film a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improvisation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comedy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 can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mimic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real-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CO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be a springboard from previous written activities (narrative stories, “sequels” from stories they read, etc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07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Drama/Role Play Activity Ideas: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5" y="1015465"/>
            <a:ext cx="8735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drama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way to teach and practice authentic English, idioms, conversational English</a:t>
            </a:r>
          </a:p>
        </p:txBody>
      </p:sp>
    </p:spTree>
    <p:extLst>
      <p:ext uri="{BB962C8B-B14F-4D97-AF65-F5344CB8AC3E}">
        <p14:creationId xmlns:p14="http://schemas.microsoft.com/office/powerpoint/2010/main" val="2796018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of Student Drama: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5" y="1015465"/>
            <a:ext cx="8735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wrote a sequel of a book they read in narrative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groups, they created a script based on the best sequel for a movie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filmed the movie and presented it to the class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1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752922"/>
              </p:ext>
            </p:extLst>
          </p:nvPr>
        </p:nvGraphicFramePr>
        <p:xfrm>
          <a:off x="1828800" y="0"/>
          <a:ext cx="559563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Document" r:id="rId4" imgW="6308559" imgH="8490536" progId="Word.Document.12">
                  <p:embed/>
                </p:oleObj>
              </mc:Choice>
              <mc:Fallback>
                <p:oleObj name="Document" r:id="rId4" imgW="6308559" imgH="84905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0"/>
                        <a:ext cx="5595639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314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You Agree or Disagree?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8" y="1041023"/>
            <a:ext cx="87358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use at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(visual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drama, and/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dance).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es-CO" sz="31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concept in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3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  <a:r>
              <a:rPr lang="es-CO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s-CO" sz="31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64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of Student Drama: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06647"/>
              </p:ext>
            </p:extLst>
          </p:nvPr>
        </p:nvGraphicFramePr>
        <p:xfrm>
          <a:off x="1198205" y="76200"/>
          <a:ext cx="6726595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Document" r:id="rId4" imgW="5028561" imgH="5070376" progId="Word.Document.8">
                  <p:embed/>
                </p:oleObj>
              </mc:Choice>
              <mc:Fallback>
                <p:oleObj name="Document" r:id="rId4" imgW="5028561" imgH="50703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8205" y="76200"/>
                        <a:ext cx="6726595" cy="67818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154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72497"/>
              </p:ext>
            </p:extLst>
          </p:nvPr>
        </p:nvGraphicFramePr>
        <p:xfrm>
          <a:off x="1423466" y="0"/>
          <a:ext cx="642513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Document" r:id="rId4" imgW="5028561" imgH="5478242" progId="Word.Document.8">
                  <p:embed/>
                </p:oleObj>
              </mc:Choice>
              <mc:Fallback>
                <p:oleObj name="Document" r:id="rId4" imgW="5028561" imgH="547824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3466" y="0"/>
                        <a:ext cx="6425133" cy="685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26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12254"/>
              </p:ext>
            </p:extLst>
          </p:nvPr>
        </p:nvGraphicFramePr>
        <p:xfrm>
          <a:off x="1676400" y="76200"/>
          <a:ext cx="5638800" cy="673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Document" r:id="rId4" imgW="5028561" imgH="8385594" progId="Word.Document.8">
                  <p:embed/>
                </p:oleObj>
              </mc:Choice>
              <mc:Fallback>
                <p:oleObj name="Document" r:id="rId4" imgW="5028561" imgH="838559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76200"/>
                        <a:ext cx="5638800" cy="6735384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137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82" y="1675686"/>
            <a:ext cx="8683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QUESTIONS? 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US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314450" algn="l"/>
              </a:tabLst>
            </a:pPr>
            <a:endParaRPr lang="en-US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CONTACT INFO: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Website: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www.peopleleap.com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(go to “Resources &gt; “Downloadable Documents, Learning Links, Reading Links, and Teacher Teacher Links!”)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314450" algn="l"/>
              </a:tabLst>
            </a:pP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email: </a:t>
            </a:r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utopia747@gmail.com</a:t>
            </a:r>
            <a:endParaRPr lang="en-US" sz="3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117634"/>
            <a:ext cx="9144000" cy="13301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END!</a:t>
            </a:r>
          </a:p>
          <a:p>
            <a:pPr algn="ctr"/>
            <a:r>
              <a:rPr lang="en-US" sz="4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1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38" y="1233874"/>
            <a:ext cx="888826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Art, creativity, and movement are keys to cognitive growth and retention of information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key to learning and retaining information is making associations.  The arts helps students make them!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and creativity stimulates multiple parts of the brain, which leads to higher levels of retention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“kisses the brain!”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5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21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38" y="1233874"/>
            <a:ext cx="88882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“Research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the brain suggests that by instructing through multiple learning pathways, more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dendritic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pathways of access” will be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created.  This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be achieved by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absorping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formation through the 5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several senses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(sight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sound,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smell, touch, and taste)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by creating cross-curricular connections. 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 is stored temporarily, and the brain decides what to do with the acquired data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38" y="1233874"/>
            <a:ext cx="88882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of these stimuli that are activated, the more impact the data has on the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regions of the brain store data about a subject, there is more interconnection and cross-referencing of data from multiple storage areas in response to a single cue, meaning one has learned rather than memorized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– Wolfe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P. (2001). 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3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of Using the Arts to Teach </a:t>
            </a:r>
            <a:b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Language:</a:t>
            </a:r>
            <a:endParaRPr lang="en-US" sz="3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7" y="1143000"/>
            <a:ext cx="87358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naturally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incorporates</a:t>
            </a:r>
            <a:r>
              <a:rPr lang="es-CO" sz="3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intelligences</a:t>
            </a:r>
            <a:r>
              <a:rPr lang="es-CO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(Gardner, 1983)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732440"/>
            <a:ext cx="5486401" cy="41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58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4181</TotalTime>
  <Words>1685</Words>
  <Application>Microsoft Office PowerPoint</Application>
  <PresentationFormat>On-screen Show (4:3)</PresentationFormat>
  <Paragraphs>209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Angles</vt:lpstr>
      <vt:lpstr>Document</vt:lpstr>
      <vt:lpstr>PowerPoint Presentation</vt:lpstr>
      <vt:lpstr>Learning Language through the Arts: Visual Arts, Music, and Drama</vt:lpstr>
      <vt:lpstr>Quotes about the Arts:</vt:lpstr>
      <vt:lpstr>Training Objectives:</vt:lpstr>
      <vt:lpstr>Do You Agree or Disagree?</vt:lpstr>
      <vt:lpstr>Benefits of Using the Arts to Teach  a Second Language:</vt:lpstr>
      <vt:lpstr>Benefits of Using the Arts to Teach  a Second Language:</vt:lpstr>
      <vt:lpstr>Benefits of Using the Arts to Teach  a Second Language:</vt:lpstr>
      <vt:lpstr>Benefits of Using the Arts to Teach  a Second Language:</vt:lpstr>
      <vt:lpstr>Benefits of Using the Arts to Teach  a Second Language:</vt:lpstr>
      <vt:lpstr>Benefits of Using the Arts to Teach  a Second Language:</vt:lpstr>
      <vt:lpstr>Benefits of Using the Arts to Teach  a Second Language:</vt:lpstr>
      <vt:lpstr>Benefits of Using the Arts to Teach  a Second Language:</vt:lpstr>
      <vt:lpstr>PowerPoint Presentation</vt:lpstr>
      <vt:lpstr>Using Visual Arts to Teach English:</vt:lpstr>
      <vt:lpstr>Using Visual Arts to Teach English:</vt:lpstr>
      <vt:lpstr>Best Practices for Visual Arts:</vt:lpstr>
      <vt:lpstr>Best Practices for Visual Arts:</vt:lpstr>
      <vt:lpstr>Best Practices for Visual Arts:</vt:lpstr>
      <vt:lpstr>PowerPoint Presentation</vt:lpstr>
      <vt:lpstr>PowerPoint Presentation</vt:lpstr>
      <vt:lpstr>PowerPoint Presentation</vt:lpstr>
      <vt:lpstr>Using Visual Arts to Teach English:</vt:lpstr>
      <vt:lpstr>Using Visual Arts to Teach English:</vt:lpstr>
      <vt:lpstr>Using Visual Arts to Teach English:</vt:lpstr>
      <vt:lpstr>Using Visual Arts to Teach English:</vt:lpstr>
      <vt:lpstr>Music Research:</vt:lpstr>
      <vt:lpstr>Music Research:</vt:lpstr>
      <vt:lpstr>Best Practices for Music:</vt:lpstr>
      <vt:lpstr>Best Practices for Music:</vt:lpstr>
      <vt:lpstr>Sources for Songs: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Drama Research:</vt:lpstr>
      <vt:lpstr>Why Use Drama/Role Play  to Teach English?</vt:lpstr>
      <vt:lpstr>Why Use Drama/Role Play  to Teach English?</vt:lpstr>
      <vt:lpstr>Best Practices for Drama/Role Play:</vt:lpstr>
      <vt:lpstr>Drama/Role Play Activity Ideas:</vt:lpstr>
      <vt:lpstr>Drama/Role Play Activity Ideas:</vt:lpstr>
      <vt:lpstr>Example of Student Drama:</vt:lpstr>
      <vt:lpstr>PowerPoint Presentation</vt:lpstr>
      <vt:lpstr>Example of Student Drama: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Classroom Management in the English Language Classroom</dc:title>
  <dc:creator>Katie</dc:creator>
  <cp:lastModifiedBy>Amy Lingenfelter</cp:lastModifiedBy>
  <cp:revision>525</cp:revision>
  <dcterms:created xsi:type="dcterms:W3CDTF">2012-09-11T20:11:29Z</dcterms:created>
  <dcterms:modified xsi:type="dcterms:W3CDTF">2014-01-27T21:22:07Z</dcterms:modified>
</cp:coreProperties>
</file>