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74" r:id="rId4"/>
    <p:sldId id="259" r:id="rId5"/>
    <p:sldId id="273" r:id="rId6"/>
    <p:sldId id="261" r:id="rId7"/>
    <p:sldId id="258" r:id="rId8"/>
    <p:sldId id="260" r:id="rId9"/>
    <p:sldId id="267" r:id="rId10"/>
    <p:sldId id="263" r:id="rId11"/>
    <p:sldId id="262" r:id="rId12"/>
    <p:sldId id="264" r:id="rId13"/>
    <p:sldId id="265" r:id="rId14"/>
    <p:sldId id="270" r:id="rId15"/>
    <p:sldId id="277" r:id="rId16"/>
    <p:sldId id="266" r:id="rId17"/>
    <p:sldId id="269" r:id="rId18"/>
    <p:sldId id="268" r:id="rId19"/>
    <p:sldId id="271"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B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7" d="100"/>
          <a:sy n="67" d="100"/>
        </p:scale>
        <p:origin x="78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0622DE-EE5B-4708-B09C-169942BD9567}" type="datetimeFigureOut">
              <a:rPr lang="en-US" smtClean="0"/>
              <a:t>3/18/2015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5C8062-2690-482D-8AF1-ACE9877B180F}" type="slidenum">
              <a:rPr lang="en-US" smtClean="0"/>
              <a:t>‹#›</a:t>
            </a:fld>
            <a:endParaRPr lang="en-US" dirty="0"/>
          </a:p>
        </p:txBody>
      </p:sp>
    </p:spTree>
    <p:extLst>
      <p:ext uri="{BB962C8B-B14F-4D97-AF65-F5344CB8AC3E}">
        <p14:creationId xmlns:p14="http://schemas.microsoft.com/office/powerpoint/2010/main" val="1503348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1</a:t>
            </a:fld>
            <a:endParaRPr lang="en-US" dirty="0"/>
          </a:p>
        </p:txBody>
      </p:sp>
    </p:spTree>
    <p:extLst>
      <p:ext uri="{BB962C8B-B14F-4D97-AF65-F5344CB8AC3E}">
        <p14:creationId xmlns:p14="http://schemas.microsoft.com/office/powerpoint/2010/main" val="2207482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Their own culture and identity and that their own perspectives have largely developed within these boundaries.</a:t>
            </a:r>
          </a:p>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19</a:t>
            </a:fld>
            <a:endParaRPr lang="en-US" dirty="0"/>
          </a:p>
        </p:txBody>
      </p:sp>
    </p:spTree>
    <p:extLst>
      <p:ext uri="{BB962C8B-B14F-4D97-AF65-F5344CB8AC3E}">
        <p14:creationId xmlns:p14="http://schemas.microsoft.com/office/powerpoint/2010/main" val="1513830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21</a:t>
            </a:fld>
            <a:endParaRPr lang="en-US" dirty="0"/>
          </a:p>
        </p:txBody>
      </p:sp>
    </p:spTree>
    <p:extLst>
      <p:ext uri="{BB962C8B-B14F-4D97-AF65-F5344CB8AC3E}">
        <p14:creationId xmlns:p14="http://schemas.microsoft.com/office/powerpoint/2010/main" val="1513830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Their own culture and identity and that their own perspectives have largely developed within these boundaries.</a:t>
            </a:r>
          </a:p>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3</a:t>
            </a:fld>
            <a:endParaRPr lang="en-US" dirty="0"/>
          </a:p>
        </p:txBody>
      </p:sp>
    </p:spTree>
    <p:extLst>
      <p:ext uri="{BB962C8B-B14F-4D97-AF65-F5344CB8AC3E}">
        <p14:creationId xmlns:p14="http://schemas.microsoft.com/office/powerpoint/2010/main" val="1348264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5</a:t>
            </a:fld>
            <a:endParaRPr lang="en-US" dirty="0"/>
          </a:p>
        </p:txBody>
      </p:sp>
    </p:spTree>
    <p:extLst>
      <p:ext uri="{BB962C8B-B14F-4D97-AF65-F5344CB8AC3E}">
        <p14:creationId xmlns:p14="http://schemas.microsoft.com/office/powerpoint/2010/main" val="4074080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often learn about internationalism from tourists or movies</a:t>
            </a:r>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7</a:t>
            </a:fld>
            <a:endParaRPr lang="en-US" dirty="0"/>
          </a:p>
        </p:txBody>
      </p:sp>
    </p:spTree>
    <p:extLst>
      <p:ext uri="{BB962C8B-B14F-4D97-AF65-F5344CB8AC3E}">
        <p14:creationId xmlns:p14="http://schemas.microsoft.com/office/powerpoint/2010/main" val="1694897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not enough to learn about others, students must consider difficult issues of social justice, power, and oppression in order to make changes in how they think about and relate to others.</a:t>
            </a:r>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9</a:t>
            </a:fld>
            <a:endParaRPr lang="en-US" dirty="0"/>
          </a:p>
        </p:txBody>
      </p:sp>
    </p:spTree>
    <p:extLst>
      <p:ext uri="{BB962C8B-B14F-4D97-AF65-F5344CB8AC3E}">
        <p14:creationId xmlns:p14="http://schemas.microsoft.com/office/powerpoint/2010/main" val="1052672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would be</a:t>
            </a:r>
            <a:r>
              <a:rPr lang="en-US" baseline="0" dirty="0" smtClean="0"/>
              <a:t> the first things that come to mind?</a:t>
            </a:r>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11</a:t>
            </a:fld>
            <a:endParaRPr lang="en-US" dirty="0"/>
          </a:p>
        </p:txBody>
      </p:sp>
    </p:spTree>
    <p:extLst>
      <p:ext uri="{BB962C8B-B14F-4D97-AF65-F5344CB8AC3E}">
        <p14:creationId xmlns:p14="http://schemas.microsoft.com/office/powerpoint/2010/main" val="737504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International experience</a:t>
            </a:r>
            <a:r>
              <a:rPr lang="en-US" baseline="0" dirty="0" smtClean="0"/>
              <a:t> could be the students visit an ethnic group in Ecuador and interview them, or in music class they make music with the traditional instruments of the indigenous people- that’s </a:t>
            </a:r>
            <a:r>
              <a:rPr lang="en-US" baseline="0" dirty="0" err="1" smtClean="0"/>
              <a:t>intergreating</a:t>
            </a:r>
            <a:r>
              <a:rPr lang="en-US" baseline="0" dirty="0" smtClean="0"/>
              <a:t>, that’s experiencing, that’s using authentic materials, reading individual anecdotes.</a:t>
            </a:r>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15</a:t>
            </a:fld>
            <a:endParaRPr lang="en-US" dirty="0"/>
          </a:p>
        </p:txBody>
      </p:sp>
    </p:spTree>
    <p:extLst>
      <p:ext uri="{BB962C8B-B14F-4D97-AF65-F5344CB8AC3E}">
        <p14:creationId xmlns:p14="http://schemas.microsoft.com/office/powerpoint/2010/main" val="1513830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Authentic experiences can be field trips to visit</a:t>
            </a:r>
            <a:r>
              <a:rPr lang="en-US" baseline="0" dirty="0" smtClean="0"/>
              <a:t> indigenous groups where students have to interview them, individual anecdotes</a:t>
            </a:r>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16</a:t>
            </a:fld>
            <a:endParaRPr lang="en-US" dirty="0"/>
          </a:p>
        </p:txBody>
      </p:sp>
    </p:spTree>
    <p:extLst>
      <p:ext uri="{BB962C8B-B14F-4D97-AF65-F5344CB8AC3E}">
        <p14:creationId xmlns:p14="http://schemas.microsoft.com/office/powerpoint/2010/main" val="4030501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12-years old engage in an inquiry about prejudice, examining both historical contexts</a:t>
            </a:r>
            <a:r>
              <a:rPr lang="en-US" baseline="0" dirty="0" smtClean="0"/>
              <a:t> and their own community and interpersonal relationships, or 7-year-olds study language diversity, examining where and when they used particular languages and dialects and differing attitudes of their communities towards these languages, or 14 year olds examine the influence of popular culture through critiquing how race and gender are handled in cartoons and Disney films.</a:t>
            </a:r>
            <a:endParaRPr lang="en-US" dirty="0"/>
          </a:p>
        </p:txBody>
      </p:sp>
      <p:sp>
        <p:nvSpPr>
          <p:cNvPr id="4" name="Slide Number Placeholder 3"/>
          <p:cNvSpPr>
            <a:spLocks noGrp="1"/>
          </p:cNvSpPr>
          <p:nvPr>
            <p:ph type="sldNum" sz="quarter" idx="10"/>
          </p:nvPr>
        </p:nvSpPr>
        <p:spPr/>
        <p:txBody>
          <a:bodyPr/>
          <a:lstStyle/>
          <a:p>
            <a:fld id="{ED5C8062-2690-482D-8AF1-ACE9877B180F}" type="slidenum">
              <a:rPr lang="en-US" smtClean="0"/>
              <a:t>18</a:t>
            </a:fld>
            <a:endParaRPr lang="en-US" dirty="0"/>
          </a:p>
        </p:txBody>
      </p:sp>
    </p:spTree>
    <p:extLst>
      <p:ext uri="{BB962C8B-B14F-4D97-AF65-F5344CB8AC3E}">
        <p14:creationId xmlns:p14="http://schemas.microsoft.com/office/powerpoint/2010/main" val="41445452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3E00E1EE-7E54-417B-8C72-534C89EE6FF0}" type="datetimeFigureOut">
              <a:rPr lang="en-US" smtClean="0"/>
              <a:t>3/18/2015</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B60185F6-C7A1-44BB-872B-25F3BEFE1C80}" type="slidenum">
              <a:rPr lang="en-US" smtClean="0"/>
              <a:t>‹#›</a:t>
            </a:fld>
            <a:endParaRPr lang="en-US" dirty="0"/>
          </a:p>
        </p:txBody>
      </p:sp>
    </p:spTree>
    <p:extLst>
      <p:ext uri="{BB962C8B-B14F-4D97-AF65-F5344CB8AC3E}">
        <p14:creationId xmlns:p14="http://schemas.microsoft.com/office/powerpoint/2010/main" val="3762822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00E1EE-7E54-417B-8C72-534C89EE6FF0}" type="datetimeFigureOut">
              <a:rPr lang="en-US" smtClean="0"/>
              <a:t>3/18/2015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60185F6-C7A1-44BB-872B-25F3BEFE1C80}" type="slidenum">
              <a:rPr lang="en-US" smtClean="0"/>
              <a:t>‹#›</a:t>
            </a:fld>
            <a:endParaRPr lang="en-US" dirty="0"/>
          </a:p>
        </p:txBody>
      </p:sp>
    </p:spTree>
    <p:extLst>
      <p:ext uri="{BB962C8B-B14F-4D97-AF65-F5344CB8AC3E}">
        <p14:creationId xmlns:p14="http://schemas.microsoft.com/office/powerpoint/2010/main" val="1527570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00E1EE-7E54-417B-8C72-534C89EE6FF0}" type="datetimeFigureOut">
              <a:rPr lang="en-US" smtClean="0"/>
              <a:t>3/18/2015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60185F6-C7A1-44BB-872B-25F3BEFE1C80}" type="slidenum">
              <a:rPr lang="en-US" smtClean="0"/>
              <a:t>‹#›</a:t>
            </a:fld>
            <a:endParaRPr lang="en-US" dirty="0"/>
          </a:p>
        </p:txBody>
      </p:sp>
    </p:spTree>
    <p:extLst>
      <p:ext uri="{BB962C8B-B14F-4D97-AF65-F5344CB8AC3E}">
        <p14:creationId xmlns:p14="http://schemas.microsoft.com/office/powerpoint/2010/main" val="1059113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00E1EE-7E54-417B-8C72-534C89EE6FF0}" type="datetimeFigureOut">
              <a:rPr lang="en-US" smtClean="0"/>
              <a:t>3/18/2015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60185F6-C7A1-44BB-872B-25F3BEFE1C80}" type="slidenum">
              <a:rPr lang="en-US" smtClean="0"/>
              <a:t>‹#›</a:t>
            </a:fld>
            <a:endParaRPr lang="en-US" dirty="0"/>
          </a:p>
        </p:txBody>
      </p:sp>
    </p:spTree>
    <p:extLst>
      <p:ext uri="{BB962C8B-B14F-4D97-AF65-F5344CB8AC3E}">
        <p14:creationId xmlns:p14="http://schemas.microsoft.com/office/powerpoint/2010/main" val="2130084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00E1EE-7E54-417B-8C72-534C89EE6FF0}" type="datetimeFigureOut">
              <a:rPr lang="en-US" smtClean="0"/>
              <a:t>3/18/2015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60185F6-C7A1-44BB-872B-25F3BEFE1C80}" type="slidenum">
              <a:rPr lang="en-US" smtClean="0"/>
              <a:t>‹#›</a:t>
            </a:fld>
            <a:endParaRPr lang="en-US" dirty="0"/>
          </a:p>
        </p:txBody>
      </p:sp>
    </p:spTree>
    <p:extLst>
      <p:ext uri="{BB962C8B-B14F-4D97-AF65-F5344CB8AC3E}">
        <p14:creationId xmlns:p14="http://schemas.microsoft.com/office/powerpoint/2010/main" val="2917391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E00E1EE-7E54-417B-8C72-534C89EE6FF0}" type="datetimeFigureOut">
              <a:rPr lang="en-US" smtClean="0"/>
              <a:t>3/18/2015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0185F6-C7A1-44BB-872B-25F3BEFE1C80}" type="slidenum">
              <a:rPr lang="en-US" smtClean="0"/>
              <a:t>‹#›</a:t>
            </a:fld>
            <a:endParaRPr lang="en-US" dirty="0"/>
          </a:p>
        </p:txBody>
      </p:sp>
    </p:spTree>
    <p:extLst>
      <p:ext uri="{BB962C8B-B14F-4D97-AF65-F5344CB8AC3E}">
        <p14:creationId xmlns:p14="http://schemas.microsoft.com/office/powerpoint/2010/main" val="3711995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E00E1EE-7E54-417B-8C72-534C89EE6FF0}" type="datetimeFigureOut">
              <a:rPr lang="en-US" smtClean="0"/>
              <a:t>3/18/2015</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B60185F6-C7A1-44BB-872B-25F3BEFE1C80}" type="slidenum">
              <a:rPr lang="en-US" smtClean="0"/>
              <a:t>‹#›</a:t>
            </a:fld>
            <a:endParaRPr lang="en-US" dirty="0"/>
          </a:p>
        </p:txBody>
      </p:sp>
    </p:spTree>
    <p:extLst>
      <p:ext uri="{BB962C8B-B14F-4D97-AF65-F5344CB8AC3E}">
        <p14:creationId xmlns:p14="http://schemas.microsoft.com/office/powerpoint/2010/main" val="2503634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3E00E1EE-7E54-417B-8C72-534C89EE6FF0}" type="datetimeFigureOut">
              <a:rPr lang="en-US" smtClean="0"/>
              <a:t>3/18/2015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0185F6-C7A1-44BB-872B-25F3BEFE1C80}" type="slidenum">
              <a:rPr lang="en-US" smtClean="0"/>
              <a:t>‹#›</a:t>
            </a:fld>
            <a:endParaRPr lang="en-US" dirty="0"/>
          </a:p>
        </p:txBody>
      </p:sp>
    </p:spTree>
    <p:extLst>
      <p:ext uri="{BB962C8B-B14F-4D97-AF65-F5344CB8AC3E}">
        <p14:creationId xmlns:p14="http://schemas.microsoft.com/office/powerpoint/2010/main" val="3813134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3E00E1EE-7E54-417B-8C72-534C89EE6FF0}" type="datetimeFigureOut">
              <a:rPr lang="en-US" smtClean="0"/>
              <a:t>3/18/2015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60185F6-C7A1-44BB-872B-25F3BEFE1C80}" type="slidenum">
              <a:rPr lang="en-US" smtClean="0"/>
              <a:t>‹#›</a:t>
            </a:fld>
            <a:endParaRPr lang="en-US" dirty="0"/>
          </a:p>
        </p:txBody>
      </p:sp>
    </p:spTree>
    <p:extLst>
      <p:ext uri="{BB962C8B-B14F-4D97-AF65-F5344CB8AC3E}">
        <p14:creationId xmlns:p14="http://schemas.microsoft.com/office/powerpoint/2010/main" val="3875921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00E1EE-7E54-417B-8C72-534C89EE6FF0}" type="datetimeFigureOut">
              <a:rPr lang="en-US" smtClean="0"/>
              <a:t>3/18/2015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0185F6-C7A1-44BB-872B-25F3BEFE1C80}" type="slidenum">
              <a:rPr lang="en-US" smtClean="0"/>
              <a:t>‹#›</a:t>
            </a:fld>
            <a:endParaRPr lang="en-US" dirty="0"/>
          </a:p>
        </p:txBody>
      </p:sp>
    </p:spTree>
    <p:extLst>
      <p:ext uri="{BB962C8B-B14F-4D97-AF65-F5344CB8AC3E}">
        <p14:creationId xmlns:p14="http://schemas.microsoft.com/office/powerpoint/2010/main" val="4280570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00E1EE-7E54-417B-8C72-534C89EE6FF0}" type="datetimeFigureOut">
              <a:rPr lang="en-US" smtClean="0"/>
              <a:t>3/18/2015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60185F6-C7A1-44BB-872B-25F3BEFE1C80}" type="slidenum">
              <a:rPr lang="en-US" smtClean="0"/>
              <a:t>‹#›</a:t>
            </a:fld>
            <a:endParaRPr lang="en-US" dirty="0"/>
          </a:p>
        </p:txBody>
      </p:sp>
    </p:spTree>
    <p:extLst>
      <p:ext uri="{BB962C8B-B14F-4D97-AF65-F5344CB8AC3E}">
        <p14:creationId xmlns:p14="http://schemas.microsoft.com/office/powerpoint/2010/main" val="3005668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00E1EE-7E54-417B-8C72-534C89EE6FF0}" type="datetimeFigureOut">
              <a:rPr lang="en-US" smtClean="0"/>
              <a:t>3/18/2015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0185F6-C7A1-44BB-872B-25F3BEFE1C80}" type="slidenum">
              <a:rPr lang="en-US" smtClean="0"/>
              <a:t>‹#›</a:t>
            </a:fld>
            <a:endParaRPr lang="en-US" dirty="0"/>
          </a:p>
        </p:txBody>
      </p:sp>
    </p:spTree>
    <p:extLst>
      <p:ext uri="{BB962C8B-B14F-4D97-AF65-F5344CB8AC3E}">
        <p14:creationId xmlns:p14="http://schemas.microsoft.com/office/powerpoint/2010/main" val="3666338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00E1EE-7E54-417B-8C72-534C89EE6FF0}" type="datetimeFigureOut">
              <a:rPr lang="en-US" smtClean="0"/>
              <a:t>3/18/2015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0185F6-C7A1-44BB-872B-25F3BEFE1C80}" type="slidenum">
              <a:rPr lang="en-US" smtClean="0"/>
              <a:t>‹#›</a:t>
            </a:fld>
            <a:endParaRPr lang="en-US" dirty="0"/>
          </a:p>
        </p:txBody>
      </p:sp>
    </p:spTree>
    <p:extLst>
      <p:ext uri="{BB962C8B-B14F-4D97-AF65-F5344CB8AC3E}">
        <p14:creationId xmlns:p14="http://schemas.microsoft.com/office/powerpoint/2010/main" val="2853473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00E1EE-7E54-417B-8C72-534C89EE6FF0}" type="datetimeFigureOut">
              <a:rPr lang="en-US" smtClean="0"/>
              <a:t>3/18/2015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0185F6-C7A1-44BB-872B-25F3BEFE1C80}" type="slidenum">
              <a:rPr lang="en-US" smtClean="0"/>
              <a:t>‹#›</a:t>
            </a:fld>
            <a:endParaRPr lang="en-US" dirty="0"/>
          </a:p>
        </p:txBody>
      </p:sp>
    </p:spTree>
    <p:extLst>
      <p:ext uri="{BB962C8B-B14F-4D97-AF65-F5344CB8AC3E}">
        <p14:creationId xmlns:p14="http://schemas.microsoft.com/office/powerpoint/2010/main" val="1284164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0E1EE-7E54-417B-8C72-534C89EE6FF0}" type="datetimeFigureOut">
              <a:rPr lang="en-US" smtClean="0"/>
              <a:t>3/18/2015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60185F6-C7A1-44BB-872B-25F3BEFE1C80}" type="slidenum">
              <a:rPr lang="en-US" smtClean="0"/>
              <a:t>‹#›</a:t>
            </a:fld>
            <a:endParaRPr lang="en-US" dirty="0"/>
          </a:p>
        </p:txBody>
      </p:sp>
    </p:spTree>
    <p:extLst>
      <p:ext uri="{BB962C8B-B14F-4D97-AF65-F5344CB8AC3E}">
        <p14:creationId xmlns:p14="http://schemas.microsoft.com/office/powerpoint/2010/main" val="3396562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00E1EE-7E54-417B-8C72-534C89EE6FF0}" type="datetimeFigureOut">
              <a:rPr lang="en-US" smtClean="0"/>
              <a:t>3/18/2015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60185F6-C7A1-44BB-872B-25F3BEFE1C80}" type="slidenum">
              <a:rPr lang="en-US" smtClean="0"/>
              <a:t>‹#›</a:t>
            </a:fld>
            <a:endParaRPr lang="en-US" dirty="0"/>
          </a:p>
        </p:txBody>
      </p:sp>
    </p:spTree>
    <p:extLst>
      <p:ext uri="{BB962C8B-B14F-4D97-AF65-F5344CB8AC3E}">
        <p14:creationId xmlns:p14="http://schemas.microsoft.com/office/powerpoint/2010/main" val="4047306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00E1EE-7E54-417B-8C72-534C89EE6FF0}" type="datetimeFigureOut">
              <a:rPr lang="en-US" smtClean="0"/>
              <a:t>3/18/2015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60185F6-C7A1-44BB-872B-25F3BEFE1C80}" type="slidenum">
              <a:rPr lang="en-US" smtClean="0"/>
              <a:t>‹#›</a:t>
            </a:fld>
            <a:endParaRPr lang="en-US" dirty="0"/>
          </a:p>
        </p:txBody>
      </p:sp>
    </p:spTree>
    <p:extLst>
      <p:ext uri="{BB962C8B-B14F-4D97-AF65-F5344CB8AC3E}">
        <p14:creationId xmlns:p14="http://schemas.microsoft.com/office/powerpoint/2010/main" val="4245989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E00E1EE-7E54-417B-8C72-534C89EE6FF0}" type="datetimeFigureOut">
              <a:rPr lang="en-US" smtClean="0"/>
              <a:t>3/18/2015</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60185F6-C7A1-44BB-872B-25F3BEFE1C80}" type="slidenum">
              <a:rPr lang="en-US" smtClean="0"/>
              <a:t>‹#›</a:t>
            </a:fld>
            <a:endParaRPr lang="en-US" dirty="0"/>
          </a:p>
        </p:txBody>
      </p:sp>
    </p:spTree>
    <p:extLst>
      <p:ext uri="{BB962C8B-B14F-4D97-AF65-F5344CB8AC3E}">
        <p14:creationId xmlns:p14="http://schemas.microsoft.com/office/powerpoint/2010/main" val="3778565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png"/>
          <p:cNvPicPr>
            <a:picLocks noChangeAspect="1"/>
          </p:cNvPicPr>
          <p:nvPr/>
        </p:nvPicPr>
        <p:blipFill>
          <a:blip r:embed="rId3"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4787137" y="1552200"/>
            <a:ext cx="4693029" cy="4534837"/>
          </a:xfrm>
          <a:prstGeom prst="rect">
            <a:avLst/>
          </a:prstGeom>
        </p:spPr>
      </p:pic>
      <p:sp>
        <p:nvSpPr>
          <p:cNvPr id="3" name="Subtitle 2"/>
          <p:cNvSpPr>
            <a:spLocks noGrp="1"/>
          </p:cNvSpPr>
          <p:nvPr>
            <p:ph type="subTitle" idx="1"/>
          </p:nvPr>
        </p:nvSpPr>
        <p:spPr>
          <a:xfrm>
            <a:off x="1005055" y="4777380"/>
            <a:ext cx="8825658" cy="861420"/>
          </a:xfrm>
        </p:spPr>
        <p:txBody>
          <a:bodyPr>
            <a:normAutofit/>
          </a:bodyPr>
          <a:lstStyle/>
          <a:p>
            <a:r>
              <a:rPr lang="en-US" sz="2600" b="1" dirty="0" smtClean="0"/>
              <a:t>By: Amy Lingenfelter</a:t>
            </a:r>
            <a:endParaRPr lang="en-US" sz="2600" b="1" dirty="0"/>
          </a:p>
        </p:txBody>
      </p:sp>
      <p:pic>
        <p:nvPicPr>
          <p:cNvPr id="1026" name="Picture 2" descr="http://whatshappeninginpyp.weebly.com/uploads/1/9/2/0/19200297/1307712.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0149" y="2782878"/>
            <a:ext cx="5358054" cy="3557750"/>
          </a:xfrm>
          <a:prstGeom prst="rect">
            <a:avLst/>
          </a:prstGeom>
          <a:noFill/>
          <a:effectLst>
            <a:outerShdw blurRad="736600" dist="419100" dir="7800000" algn="ctr" rotWithShape="0">
              <a:srgbClr val="000000">
                <a:alpha val="52000"/>
              </a:srgbClr>
            </a:outerShdw>
          </a:effectLst>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213254" y="1446660"/>
            <a:ext cx="9558538" cy="1631216"/>
          </a:xfrm>
          <a:prstGeom prst="rect">
            <a:avLst/>
          </a:prstGeom>
          <a:noFill/>
        </p:spPr>
        <p:txBody>
          <a:bodyPr wrap="square" rtlCol="0">
            <a:spAutoFit/>
          </a:bodyPr>
          <a:lstStyle/>
          <a:p>
            <a:pPr algn="ctr"/>
            <a:r>
              <a:rPr lang="en-US" sz="5000" b="1" dirty="0" smtClean="0">
                <a:solidFill>
                  <a:schemeClr val="bg1"/>
                </a:solidFill>
              </a:rPr>
              <a:t>International Mindedness </a:t>
            </a:r>
          </a:p>
          <a:p>
            <a:r>
              <a:rPr lang="en-US" sz="5000" b="1" dirty="0" smtClean="0">
                <a:solidFill>
                  <a:schemeClr val="bg1"/>
                </a:solidFill>
              </a:rPr>
              <a:t>     in the </a:t>
            </a:r>
            <a:r>
              <a:rPr lang="en-US" sz="5000" b="1" dirty="0" smtClean="0">
                <a:solidFill>
                  <a:schemeClr val="bg1"/>
                </a:solidFill>
              </a:rPr>
              <a:t>I</a:t>
            </a:r>
            <a:r>
              <a:rPr lang="en-US" sz="5000" b="1" dirty="0" smtClean="0">
                <a:solidFill>
                  <a:schemeClr val="bg1"/>
                </a:solidFill>
              </a:rPr>
              <a:t>.B. </a:t>
            </a:r>
            <a:r>
              <a:rPr lang="en-US" sz="5000" b="1" dirty="0" smtClean="0">
                <a:solidFill>
                  <a:schemeClr val="bg1"/>
                </a:solidFill>
              </a:rPr>
              <a:t>Curriculum</a:t>
            </a:r>
            <a:endParaRPr lang="en-US" sz="5000" b="1" dirty="0">
              <a:solidFill>
                <a:schemeClr val="bg1"/>
              </a:solidFill>
            </a:endParaRPr>
          </a:p>
        </p:txBody>
      </p:sp>
    </p:spTree>
    <p:extLst>
      <p:ext uri="{BB962C8B-B14F-4D97-AF65-F5344CB8AC3E}">
        <p14:creationId xmlns:p14="http://schemas.microsoft.com/office/powerpoint/2010/main" val="104328233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png"/>
          <p:cNvPicPr>
            <a:picLocks noChangeAspect="1"/>
          </p:cNvPicPr>
          <p:nvPr/>
        </p:nvPicPr>
        <p:blipFill>
          <a:blip r:embed="rId2"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5484594" y="7217465"/>
            <a:ext cx="4693029" cy="4534837"/>
          </a:xfrm>
          <a:prstGeom prst="rect">
            <a:avLst/>
          </a:prstGeom>
        </p:spPr>
      </p:pic>
      <p:sp>
        <p:nvSpPr>
          <p:cNvPr id="2" name="Title 1"/>
          <p:cNvSpPr>
            <a:spLocks noGrp="1"/>
          </p:cNvSpPr>
          <p:nvPr>
            <p:ph type="title"/>
          </p:nvPr>
        </p:nvSpPr>
        <p:spPr>
          <a:xfrm>
            <a:off x="1491810" y="822488"/>
            <a:ext cx="8761413" cy="991700"/>
          </a:xfrm>
        </p:spPr>
        <p:txBody>
          <a:bodyPr/>
          <a:lstStyle/>
          <a:p>
            <a:pPr algn="ctr"/>
            <a:r>
              <a:rPr lang="en-US" b="1" dirty="0" smtClean="0"/>
              <a:t>Now Let’s Explore an Example </a:t>
            </a:r>
            <a:br>
              <a:rPr lang="en-US" b="1" dirty="0" smtClean="0"/>
            </a:br>
            <a:r>
              <a:rPr lang="en-US" b="1" dirty="0" smtClean="0"/>
              <a:t>Close to Home…</a:t>
            </a:r>
            <a:endParaRPr lang="en-US" b="1" dirty="0"/>
          </a:p>
        </p:txBody>
      </p:sp>
      <p:pic>
        <p:nvPicPr>
          <p:cNvPr id="2050" name="Picture 2" descr="http://www.orlandoflagcenter.com/fla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25684" y="2378127"/>
            <a:ext cx="5900600" cy="44254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6949505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png"/>
          <p:cNvPicPr>
            <a:picLocks noChangeAspect="1"/>
          </p:cNvPicPr>
          <p:nvPr/>
        </p:nvPicPr>
        <p:blipFill>
          <a:blip r:embed="rId3"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3433947" y="2224550"/>
            <a:ext cx="4693029" cy="4534837"/>
          </a:xfrm>
          <a:prstGeom prst="rect">
            <a:avLst/>
          </a:prstGeom>
        </p:spPr>
      </p:pic>
      <p:sp>
        <p:nvSpPr>
          <p:cNvPr id="2" name="Title 1"/>
          <p:cNvSpPr>
            <a:spLocks noGrp="1"/>
          </p:cNvSpPr>
          <p:nvPr>
            <p:ph type="title"/>
          </p:nvPr>
        </p:nvSpPr>
        <p:spPr>
          <a:xfrm>
            <a:off x="1154954" y="899887"/>
            <a:ext cx="8761413" cy="1024132"/>
          </a:xfrm>
        </p:spPr>
        <p:txBody>
          <a:bodyPr/>
          <a:lstStyle/>
          <a:p>
            <a:pPr algn="ctr"/>
            <a:r>
              <a:rPr lang="en-US" b="1" dirty="0" smtClean="0"/>
              <a:t>How Do You Think Our Students </a:t>
            </a:r>
            <a:br>
              <a:rPr lang="en-US" b="1" dirty="0" smtClean="0"/>
            </a:br>
            <a:r>
              <a:rPr lang="en-US" b="1" dirty="0" smtClean="0"/>
              <a:t>See Americans?</a:t>
            </a:r>
            <a:endParaRPr lang="en-US" b="1" dirty="0"/>
          </a:p>
        </p:txBody>
      </p:sp>
      <p:sp>
        <p:nvSpPr>
          <p:cNvPr id="3" name="Content Placeholder 2"/>
          <p:cNvSpPr>
            <a:spLocks noGrp="1"/>
          </p:cNvSpPr>
          <p:nvPr>
            <p:ph idx="1"/>
          </p:nvPr>
        </p:nvSpPr>
        <p:spPr>
          <a:xfrm>
            <a:off x="1069226" y="2360603"/>
            <a:ext cx="10108132" cy="3855357"/>
          </a:xfrm>
        </p:spPr>
        <p:txBody>
          <a:bodyPr>
            <a:normAutofit/>
          </a:bodyPr>
          <a:lstStyle/>
          <a:p>
            <a:pPr marL="0" indent="0">
              <a:buNone/>
            </a:pPr>
            <a:r>
              <a:rPr lang="en-US" sz="2800" b="1" dirty="0"/>
              <a:t>LET’S </a:t>
            </a:r>
            <a:r>
              <a:rPr lang="en-US" sz="2800" b="1" dirty="0" smtClean="0"/>
              <a:t>CHAT:</a:t>
            </a:r>
            <a:endParaRPr lang="en-US" sz="2500" b="1" dirty="0" smtClean="0"/>
          </a:p>
          <a:p>
            <a:r>
              <a:rPr lang="en-US" sz="2500" b="1" dirty="0"/>
              <a:t>H</a:t>
            </a:r>
            <a:r>
              <a:rPr lang="en-US" sz="2500" b="1" dirty="0" smtClean="0"/>
              <a:t>ow do you think our non-American students see American people and culture in general? </a:t>
            </a:r>
            <a:endParaRPr lang="en-US" sz="2500" b="1" dirty="0"/>
          </a:p>
        </p:txBody>
      </p:sp>
      <p:pic>
        <p:nvPicPr>
          <p:cNvPr id="5" name="Picture 4"/>
          <p:cNvPicPr>
            <a:picLocks noChangeAspect="1"/>
          </p:cNvPicPr>
          <p:nvPr/>
        </p:nvPicPr>
        <p:blipFill>
          <a:blip r:embed="rId4"/>
          <a:stretch>
            <a:fillRect/>
          </a:stretch>
        </p:blipFill>
        <p:spPr>
          <a:xfrm>
            <a:off x="526626" y="4406581"/>
            <a:ext cx="2824042" cy="2134450"/>
          </a:xfrm>
          <a:prstGeom prst="rect">
            <a:avLst/>
          </a:prstGeom>
          <a:noFill/>
          <a:effectLst>
            <a:outerShdw blurRad="736600" dist="419100" dir="7800000" algn="ctr" rotWithShape="0">
              <a:srgbClr val="000000">
                <a:alpha val="52000"/>
              </a:srgbClr>
            </a:outerShdw>
          </a:effectLst>
        </p:spPr>
      </p:pic>
      <p:pic>
        <p:nvPicPr>
          <p:cNvPr id="6" name="Picture 5"/>
          <p:cNvPicPr>
            <a:picLocks noChangeAspect="1"/>
          </p:cNvPicPr>
          <p:nvPr/>
        </p:nvPicPr>
        <p:blipFill>
          <a:blip r:embed="rId5"/>
          <a:stretch>
            <a:fillRect/>
          </a:stretch>
        </p:blipFill>
        <p:spPr>
          <a:xfrm>
            <a:off x="8642818" y="3912823"/>
            <a:ext cx="2318831" cy="2773721"/>
          </a:xfrm>
          <a:prstGeom prst="rect">
            <a:avLst/>
          </a:prstGeom>
          <a:noFill/>
          <a:effectLst>
            <a:outerShdw blurRad="736600" dist="419100" dir="7800000" algn="ctr" rotWithShape="0">
              <a:srgbClr val="000000">
                <a:alpha val="52000"/>
              </a:srgbClr>
            </a:outerShdw>
          </a:effectLst>
        </p:spPr>
      </p:pic>
      <p:pic>
        <p:nvPicPr>
          <p:cNvPr id="7" name="Picture 6"/>
          <p:cNvPicPr>
            <a:picLocks noChangeAspect="1"/>
          </p:cNvPicPr>
          <p:nvPr/>
        </p:nvPicPr>
        <p:blipFill>
          <a:blip r:embed="rId6"/>
          <a:stretch>
            <a:fillRect/>
          </a:stretch>
        </p:blipFill>
        <p:spPr>
          <a:xfrm>
            <a:off x="3682879" y="3912824"/>
            <a:ext cx="4244436" cy="2652772"/>
          </a:xfrm>
          <a:prstGeom prst="rect">
            <a:avLst/>
          </a:prstGeom>
          <a:noFill/>
          <a:effectLst>
            <a:outerShdw blurRad="736600" dist="419100" dir="7800000" algn="ctr" rotWithShape="0">
              <a:srgbClr val="000000">
                <a:alpha val="52000"/>
              </a:srgbClr>
            </a:outerShdw>
          </a:effectLst>
        </p:spPr>
      </p:pic>
    </p:spTree>
    <p:extLst>
      <p:ext uri="{BB962C8B-B14F-4D97-AF65-F5344CB8AC3E}">
        <p14:creationId xmlns:p14="http://schemas.microsoft.com/office/powerpoint/2010/main" val="24567753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png"/>
          <p:cNvPicPr>
            <a:picLocks noChangeAspect="1"/>
          </p:cNvPicPr>
          <p:nvPr/>
        </p:nvPicPr>
        <p:blipFill>
          <a:blip r:embed="rId2"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3267627" y="2224550"/>
            <a:ext cx="4693029" cy="4534837"/>
          </a:xfrm>
          <a:prstGeom prst="rect">
            <a:avLst/>
          </a:prstGeom>
        </p:spPr>
      </p:pic>
      <p:sp>
        <p:nvSpPr>
          <p:cNvPr id="2" name="Title 1"/>
          <p:cNvSpPr>
            <a:spLocks noGrp="1"/>
          </p:cNvSpPr>
          <p:nvPr>
            <p:ph type="title"/>
          </p:nvPr>
        </p:nvSpPr>
        <p:spPr>
          <a:xfrm>
            <a:off x="1226393" y="857023"/>
            <a:ext cx="8761413" cy="1024132"/>
          </a:xfrm>
        </p:spPr>
        <p:txBody>
          <a:bodyPr/>
          <a:lstStyle/>
          <a:p>
            <a:pPr algn="ctr"/>
            <a:r>
              <a:rPr lang="en-US" b="1" dirty="0" smtClean="0"/>
              <a:t>The “6 Fs” of American Culture</a:t>
            </a:r>
            <a:r>
              <a:rPr lang="en-US" b="1" dirty="0"/>
              <a:t>:</a:t>
            </a:r>
          </a:p>
        </p:txBody>
      </p:sp>
      <p:sp>
        <p:nvSpPr>
          <p:cNvPr id="6" name="Content Placeholder 2"/>
          <p:cNvSpPr>
            <a:spLocks noGrp="1"/>
          </p:cNvSpPr>
          <p:nvPr>
            <p:ph idx="1"/>
          </p:nvPr>
        </p:nvSpPr>
        <p:spPr>
          <a:xfrm>
            <a:off x="1154954" y="2603499"/>
            <a:ext cx="10108132" cy="3855357"/>
          </a:xfrm>
        </p:spPr>
        <p:txBody>
          <a:bodyPr>
            <a:normAutofit/>
          </a:bodyPr>
          <a:lstStyle/>
          <a:p>
            <a:r>
              <a:rPr lang="en-US" sz="2500" b="1" dirty="0" smtClean="0"/>
              <a:t>Food. . .?</a:t>
            </a:r>
          </a:p>
          <a:p>
            <a:r>
              <a:rPr lang="en-US" sz="2500" b="1" dirty="0" smtClean="0"/>
              <a:t>Films. . .?</a:t>
            </a:r>
          </a:p>
          <a:p>
            <a:r>
              <a:rPr lang="en-US" sz="2500" b="1" dirty="0" smtClean="0"/>
              <a:t>Festivals/“Feriados”. . .?</a:t>
            </a:r>
          </a:p>
          <a:p>
            <a:r>
              <a:rPr lang="en-US" sz="2500" b="1" dirty="0" smtClean="0"/>
              <a:t>Folklore. . .?</a:t>
            </a:r>
          </a:p>
          <a:p>
            <a:r>
              <a:rPr lang="en-US" sz="2500" b="1" dirty="0" smtClean="0"/>
              <a:t>Famous people. . .?</a:t>
            </a:r>
          </a:p>
          <a:p>
            <a:r>
              <a:rPr lang="en-US" sz="2500" b="1" dirty="0" smtClean="0"/>
              <a:t>Fashion. . .?</a:t>
            </a:r>
            <a:endParaRPr lang="en-US" sz="2500" b="1" dirty="0"/>
          </a:p>
        </p:txBody>
      </p:sp>
      <p:pic>
        <p:nvPicPr>
          <p:cNvPr id="3" name="Picture 2"/>
          <p:cNvPicPr>
            <a:picLocks noChangeAspect="1"/>
          </p:cNvPicPr>
          <p:nvPr/>
        </p:nvPicPr>
        <p:blipFill>
          <a:blip r:embed="rId3"/>
          <a:stretch>
            <a:fillRect/>
          </a:stretch>
        </p:blipFill>
        <p:spPr>
          <a:xfrm>
            <a:off x="5981845" y="2439513"/>
            <a:ext cx="3645506" cy="2050597"/>
          </a:xfrm>
          <a:prstGeom prst="rect">
            <a:avLst/>
          </a:prstGeom>
          <a:noFill/>
          <a:effectLst>
            <a:outerShdw blurRad="736600" dist="419100" dir="7800000" algn="ctr" rotWithShape="0">
              <a:srgbClr val="000000">
                <a:alpha val="52000"/>
              </a:srgbClr>
            </a:outerShdw>
          </a:effectLst>
        </p:spPr>
      </p:pic>
      <p:pic>
        <p:nvPicPr>
          <p:cNvPr id="5" name="Picture 4"/>
          <p:cNvPicPr>
            <a:picLocks noChangeAspect="1"/>
          </p:cNvPicPr>
          <p:nvPr/>
        </p:nvPicPr>
        <p:blipFill>
          <a:blip r:embed="rId4"/>
          <a:stretch>
            <a:fillRect/>
          </a:stretch>
        </p:blipFill>
        <p:spPr>
          <a:xfrm>
            <a:off x="5522110" y="4547069"/>
            <a:ext cx="2425457" cy="2150300"/>
          </a:xfrm>
          <a:prstGeom prst="rect">
            <a:avLst/>
          </a:prstGeom>
          <a:noFill/>
          <a:effectLst>
            <a:outerShdw blurRad="736600" dist="419100" dir="7800000" algn="ctr" rotWithShape="0">
              <a:srgbClr val="000000">
                <a:alpha val="52000"/>
              </a:srgbClr>
            </a:outerShdw>
          </a:effectLst>
        </p:spPr>
      </p:pic>
      <p:pic>
        <p:nvPicPr>
          <p:cNvPr id="7" name="Picture 6"/>
          <p:cNvPicPr>
            <a:picLocks noChangeAspect="1"/>
          </p:cNvPicPr>
          <p:nvPr/>
        </p:nvPicPr>
        <p:blipFill>
          <a:blip r:embed="rId5"/>
          <a:stretch>
            <a:fillRect/>
          </a:stretch>
        </p:blipFill>
        <p:spPr>
          <a:xfrm>
            <a:off x="8773409" y="3566195"/>
            <a:ext cx="2857500" cy="2857500"/>
          </a:xfrm>
          <a:prstGeom prst="rect">
            <a:avLst/>
          </a:prstGeom>
          <a:noFill/>
          <a:effectLst>
            <a:outerShdw blurRad="736600" dist="419100" dir="7800000" algn="ctr" rotWithShape="0">
              <a:srgbClr val="000000">
                <a:alpha val="52000"/>
              </a:srgbClr>
            </a:outerShdw>
          </a:effectLst>
        </p:spPr>
      </p:pic>
    </p:spTree>
    <p:extLst>
      <p:ext uri="{BB962C8B-B14F-4D97-AF65-F5344CB8AC3E}">
        <p14:creationId xmlns:p14="http://schemas.microsoft.com/office/powerpoint/2010/main" val="107985180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png"/>
          <p:cNvPicPr>
            <a:picLocks noChangeAspect="1"/>
          </p:cNvPicPr>
          <p:nvPr/>
        </p:nvPicPr>
        <p:blipFill>
          <a:blip r:embed="rId2"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3267627" y="2224550"/>
            <a:ext cx="4693029" cy="4534837"/>
          </a:xfrm>
          <a:prstGeom prst="rect">
            <a:avLst/>
          </a:prstGeom>
        </p:spPr>
      </p:pic>
      <p:sp>
        <p:nvSpPr>
          <p:cNvPr id="2" name="Title 1"/>
          <p:cNvSpPr>
            <a:spLocks noGrp="1"/>
          </p:cNvSpPr>
          <p:nvPr>
            <p:ph type="title"/>
          </p:nvPr>
        </p:nvSpPr>
        <p:spPr>
          <a:xfrm>
            <a:off x="1230554" y="809179"/>
            <a:ext cx="8761413" cy="1024132"/>
          </a:xfrm>
        </p:spPr>
        <p:txBody>
          <a:bodyPr/>
          <a:lstStyle/>
          <a:p>
            <a:pPr algn="ctr"/>
            <a:r>
              <a:rPr lang="en-US" b="1" dirty="0" smtClean="0"/>
              <a:t>Now for the “Deeper Rooted” Aspects/Values of American Culture</a:t>
            </a:r>
            <a:r>
              <a:rPr lang="en-US" b="1" dirty="0"/>
              <a:t>:</a:t>
            </a:r>
          </a:p>
        </p:txBody>
      </p:sp>
      <p:sp>
        <p:nvSpPr>
          <p:cNvPr id="6" name="Content Placeholder 2"/>
          <p:cNvSpPr>
            <a:spLocks noGrp="1"/>
          </p:cNvSpPr>
          <p:nvPr>
            <p:ph idx="1"/>
          </p:nvPr>
        </p:nvSpPr>
        <p:spPr>
          <a:xfrm>
            <a:off x="1154954" y="2603499"/>
            <a:ext cx="10108132" cy="3985987"/>
          </a:xfrm>
        </p:spPr>
        <p:txBody>
          <a:bodyPr>
            <a:normAutofit fontScale="92500" lnSpcReduction="10000"/>
          </a:bodyPr>
          <a:lstStyle/>
          <a:p>
            <a:r>
              <a:rPr lang="en-US" sz="2800" b="1" dirty="0"/>
              <a:t>Individualism, Independence, Self-Reliance, and Privacy </a:t>
            </a:r>
            <a:endParaRPr lang="en-US" sz="2800" b="1" dirty="0" smtClean="0"/>
          </a:p>
          <a:p>
            <a:r>
              <a:rPr lang="en-US" sz="2800" b="1" dirty="0" smtClean="0"/>
              <a:t>Equality</a:t>
            </a:r>
          </a:p>
          <a:p>
            <a:r>
              <a:rPr lang="en-US" sz="2800" b="1" dirty="0" smtClean="0"/>
              <a:t>Informality</a:t>
            </a:r>
          </a:p>
          <a:p>
            <a:r>
              <a:rPr lang="en-US" sz="2800" b="1" dirty="0" smtClean="0"/>
              <a:t>The Future, Change, and Progress</a:t>
            </a:r>
          </a:p>
          <a:p>
            <a:r>
              <a:rPr lang="en-US" sz="2800" b="1" dirty="0" smtClean="0"/>
              <a:t>The Goodness of Humanity</a:t>
            </a:r>
          </a:p>
          <a:p>
            <a:r>
              <a:rPr lang="en-US" sz="2800" b="1" dirty="0" smtClean="0"/>
              <a:t>Time and Efficiency</a:t>
            </a:r>
            <a:endParaRPr lang="en-US" sz="2800" b="1" dirty="0" smtClean="0"/>
          </a:p>
          <a:p>
            <a:r>
              <a:rPr lang="en-US" sz="2800" b="1" dirty="0" smtClean="0"/>
              <a:t>Achievement, Results, </a:t>
            </a:r>
            <a:r>
              <a:rPr lang="en-US" sz="2800" b="1" dirty="0" smtClean="0"/>
              <a:t>Action, Work, and Materialism</a:t>
            </a:r>
          </a:p>
          <a:p>
            <a:r>
              <a:rPr lang="en-US" sz="2800" b="1" dirty="0" smtClean="0"/>
              <a:t>Directness and Assertiveness</a:t>
            </a:r>
          </a:p>
          <a:p>
            <a:endParaRPr lang="en-US" sz="2500" b="1" dirty="0"/>
          </a:p>
        </p:txBody>
      </p:sp>
    </p:spTree>
    <p:extLst>
      <p:ext uri="{BB962C8B-B14F-4D97-AF65-F5344CB8AC3E}">
        <p14:creationId xmlns:p14="http://schemas.microsoft.com/office/powerpoint/2010/main" val="29650198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png"/>
          <p:cNvPicPr>
            <a:picLocks noChangeAspect="1"/>
          </p:cNvPicPr>
          <p:nvPr/>
        </p:nvPicPr>
        <p:blipFill>
          <a:blip r:embed="rId2"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3267627" y="2224550"/>
            <a:ext cx="4693029" cy="4534837"/>
          </a:xfrm>
          <a:prstGeom prst="rect">
            <a:avLst/>
          </a:prstGeom>
        </p:spPr>
      </p:pic>
      <p:sp>
        <p:nvSpPr>
          <p:cNvPr id="2" name="Title 1"/>
          <p:cNvSpPr>
            <a:spLocks noGrp="1"/>
          </p:cNvSpPr>
          <p:nvPr>
            <p:ph type="title"/>
          </p:nvPr>
        </p:nvSpPr>
        <p:spPr>
          <a:xfrm>
            <a:off x="1548074" y="809179"/>
            <a:ext cx="8761413" cy="1024132"/>
          </a:xfrm>
        </p:spPr>
        <p:txBody>
          <a:bodyPr/>
          <a:lstStyle/>
          <a:p>
            <a:pPr algn="ctr"/>
            <a:r>
              <a:rPr lang="en-US" b="1" dirty="0" smtClean="0"/>
              <a:t>Instilling True “International Mindedness in Our Students”</a:t>
            </a:r>
            <a:endParaRPr lang="en-US" b="1" dirty="0"/>
          </a:p>
        </p:txBody>
      </p:sp>
      <p:sp>
        <p:nvSpPr>
          <p:cNvPr id="6" name="Content Placeholder 2"/>
          <p:cNvSpPr>
            <a:spLocks noGrp="1"/>
          </p:cNvSpPr>
          <p:nvPr>
            <p:ph idx="1"/>
          </p:nvPr>
        </p:nvSpPr>
        <p:spPr>
          <a:xfrm>
            <a:off x="1097802" y="2432043"/>
            <a:ext cx="10108132" cy="3985987"/>
          </a:xfrm>
        </p:spPr>
        <p:txBody>
          <a:bodyPr>
            <a:normAutofit/>
          </a:bodyPr>
          <a:lstStyle/>
          <a:p>
            <a:pPr marL="0" indent="0">
              <a:buNone/>
            </a:pPr>
            <a:r>
              <a:rPr lang="en-US" sz="2900" b="1" dirty="0" smtClean="0"/>
              <a:t>LET’S CHAT:</a:t>
            </a:r>
          </a:p>
          <a:p>
            <a:r>
              <a:rPr lang="en-US" sz="2700" b="1" dirty="0" smtClean="0"/>
              <a:t>What’s the difference between: 1) prejudices, 2) stereotypes, 3) generalizations, and 4) statistical summaries?</a:t>
            </a:r>
          </a:p>
          <a:p>
            <a:r>
              <a:rPr lang="en-US" sz="2700" b="1" dirty="0" smtClean="0"/>
              <a:t>How </a:t>
            </a:r>
            <a:r>
              <a:rPr lang="en-US" sz="2700" b="1" dirty="0"/>
              <a:t>do you encourage cultural inquiry in your students without perpetuating stereotypes</a:t>
            </a:r>
            <a:r>
              <a:rPr lang="en-US" sz="2700" b="1" dirty="0" smtClean="0"/>
              <a:t>?</a:t>
            </a:r>
          </a:p>
          <a:p>
            <a:r>
              <a:rPr lang="en-US" sz="2700" b="1" dirty="0" smtClean="0"/>
              <a:t>How do we explore “deeper” and abstract cultural concepts with our students, especially to younger ones?</a:t>
            </a:r>
            <a:endParaRPr lang="en-US" sz="2800" b="1" dirty="0" smtClean="0"/>
          </a:p>
          <a:p>
            <a:endParaRPr lang="en-US" sz="2500" b="1" dirty="0"/>
          </a:p>
        </p:txBody>
      </p:sp>
    </p:spTree>
    <p:extLst>
      <p:ext uri="{BB962C8B-B14F-4D97-AF65-F5344CB8AC3E}">
        <p14:creationId xmlns:p14="http://schemas.microsoft.com/office/powerpoint/2010/main" val="409658434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9750" y="252220"/>
            <a:ext cx="9002955" cy="1024132"/>
          </a:xfrm>
        </p:spPr>
        <p:txBody>
          <a:bodyPr/>
          <a:lstStyle/>
          <a:p>
            <a:pPr algn="ctr"/>
            <a:r>
              <a:rPr lang="en-US" b="1" dirty="0" smtClean="0"/>
              <a:t>Framework for International Curriculum</a:t>
            </a:r>
            <a:endParaRPr lang="en-US" b="1" dirty="0"/>
          </a:p>
        </p:txBody>
      </p:sp>
      <p:sp>
        <p:nvSpPr>
          <p:cNvPr id="8" name="Oval 7"/>
          <p:cNvSpPr/>
          <p:nvPr/>
        </p:nvSpPr>
        <p:spPr>
          <a:xfrm>
            <a:off x="2176017" y="1133870"/>
            <a:ext cx="7802868" cy="581334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2921002" y="1807383"/>
            <a:ext cx="6331395" cy="45074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772336" y="2703463"/>
            <a:ext cx="4715797" cy="2863451"/>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4499279" y="3279173"/>
            <a:ext cx="3196556" cy="1634247"/>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sosceles Triangle 12"/>
          <p:cNvSpPr/>
          <p:nvPr/>
        </p:nvSpPr>
        <p:spPr>
          <a:xfrm rot="16200000">
            <a:off x="6157470" y="2142890"/>
            <a:ext cx="3764760" cy="3847822"/>
          </a:xfrm>
          <a:prstGeom prst="triangle">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4913835" y="3522545"/>
            <a:ext cx="1859707" cy="1061829"/>
          </a:xfrm>
          <a:prstGeom prst="rect">
            <a:avLst/>
          </a:prstGeom>
          <a:noFill/>
        </p:spPr>
        <p:txBody>
          <a:bodyPr wrap="square" rtlCol="0">
            <a:spAutoFit/>
          </a:bodyPr>
          <a:lstStyle/>
          <a:p>
            <a:r>
              <a:rPr lang="en-US" sz="2100" b="1" dirty="0" smtClean="0"/>
              <a:t>Personal Cultural Identities</a:t>
            </a:r>
            <a:endParaRPr lang="en-US" sz="2100" b="1" dirty="0"/>
          </a:p>
        </p:txBody>
      </p:sp>
      <p:sp>
        <p:nvSpPr>
          <p:cNvPr id="18" name="TextBox 17"/>
          <p:cNvSpPr txBox="1"/>
          <p:nvPr/>
        </p:nvSpPr>
        <p:spPr>
          <a:xfrm>
            <a:off x="4611462" y="2887964"/>
            <a:ext cx="3265815" cy="415498"/>
          </a:xfrm>
          <a:prstGeom prst="rect">
            <a:avLst/>
          </a:prstGeom>
          <a:noFill/>
        </p:spPr>
        <p:txBody>
          <a:bodyPr wrap="square" rtlCol="0">
            <a:spAutoFit/>
          </a:bodyPr>
          <a:lstStyle/>
          <a:p>
            <a:r>
              <a:rPr lang="en-US" sz="2100" b="1" dirty="0" smtClean="0"/>
              <a:t>Cross-Cultural Studies</a:t>
            </a:r>
            <a:endParaRPr lang="en-US" sz="2100" b="1" dirty="0"/>
          </a:p>
        </p:txBody>
      </p:sp>
      <p:sp>
        <p:nvSpPr>
          <p:cNvPr id="19" name="TextBox 18"/>
          <p:cNvSpPr txBox="1"/>
          <p:nvPr/>
        </p:nvSpPr>
        <p:spPr>
          <a:xfrm>
            <a:off x="4293971" y="2028276"/>
            <a:ext cx="4355634" cy="738664"/>
          </a:xfrm>
          <a:prstGeom prst="rect">
            <a:avLst/>
          </a:prstGeom>
          <a:noFill/>
        </p:spPr>
        <p:txBody>
          <a:bodyPr wrap="square" rtlCol="0">
            <a:spAutoFit/>
          </a:bodyPr>
          <a:lstStyle/>
          <a:p>
            <a:r>
              <a:rPr lang="en-US" sz="2100" b="1" dirty="0" smtClean="0"/>
              <a:t>Integration of International Experiences and Materials</a:t>
            </a:r>
            <a:endParaRPr lang="en-US" sz="2100" b="1" dirty="0"/>
          </a:p>
        </p:txBody>
      </p:sp>
      <p:sp>
        <p:nvSpPr>
          <p:cNvPr id="20" name="TextBox 19"/>
          <p:cNvSpPr txBox="1"/>
          <p:nvPr/>
        </p:nvSpPr>
        <p:spPr>
          <a:xfrm>
            <a:off x="4385903" y="1334055"/>
            <a:ext cx="3612332" cy="415498"/>
          </a:xfrm>
          <a:prstGeom prst="rect">
            <a:avLst/>
          </a:prstGeom>
          <a:noFill/>
        </p:spPr>
        <p:txBody>
          <a:bodyPr wrap="square" rtlCol="0">
            <a:spAutoFit/>
          </a:bodyPr>
          <a:lstStyle/>
          <a:p>
            <a:r>
              <a:rPr lang="en-US" sz="2100" b="1" dirty="0" smtClean="0"/>
              <a:t>Inquiries on Global Issues</a:t>
            </a:r>
            <a:endParaRPr lang="en-US" sz="2100" b="1" dirty="0"/>
          </a:p>
        </p:txBody>
      </p:sp>
      <p:sp>
        <p:nvSpPr>
          <p:cNvPr id="21" name="TextBox 20"/>
          <p:cNvSpPr txBox="1"/>
          <p:nvPr/>
        </p:nvSpPr>
        <p:spPr>
          <a:xfrm>
            <a:off x="7152786" y="3500110"/>
            <a:ext cx="2538845" cy="1200329"/>
          </a:xfrm>
          <a:prstGeom prst="rect">
            <a:avLst/>
          </a:prstGeom>
          <a:noFill/>
        </p:spPr>
        <p:txBody>
          <a:bodyPr wrap="square" rtlCol="0">
            <a:spAutoFit/>
          </a:bodyPr>
          <a:lstStyle/>
          <a:p>
            <a:pPr algn="ctr"/>
            <a:r>
              <a:rPr lang="en-US" sz="2400" b="1" dirty="0" smtClean="0">
                <a:solidFill>
                  <a:srgbClr val="FF0000"/>
                </a:solidFill>
              </a:rPr>
              <a:t>An true international curriculum!</a:t>
            </a:r>
            <a:endParaRPr lang="en-US" sz="2400" b="1" dirty="0">
              <a:solidFill>
                <a:srgbClr val="FF0000"/>
              </a:solidFill>
            </a:endParaRPr>
          </a:p>
        </p:txBody>
      </p:sp>
    </p:spTree>
    <p:extLst>
      <p:ext uri="{BB962C8B-B14F-4D97-AF65-F5344CB8AC3E}">
        <p14:creationId xmlns:p14="http://schemas.microsoft.com/office/powerpoint/2010/main" val="170361312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png"/>
          <p:cNvPicPr>
            <a:picLocks noChangeAspect="1"/>
          </p:cNvPicPr>
          <p:nvPr/>
        </p:nvPicPr>
        <p:blipFill>
          <a:blip r:embed="rId3"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3267627" y="2224550"/>
            <a:ext cx="4693029" cy="4534837"/>
          </a:xfrm>
          <a:prstGeom prst="rect">
            <a:avLst/>
          </a:prstGeom>
        </p:spPr>
      </p:pic>
      <p:sp>
        <p:nvSpPr>
          <p:cNvPr id="2" name="Title 1"/>
          <p:cNvSpPr>
            <a:spLocks noGrp="1"/>
          </p:cNvSpPr>
          <p:nvPr>
            <p:ph type="title"/>
          </p:nvPr>
        </p:nvSpPr>
        <p:spPr>
          <a:xfrm>
            <a:off x="1459750" y="841830"/>
            <a:ext cx="8761413" cy="1024132"/>
          </a:xfrm>
        </p:spPr>
        <p:txBody>
          <a:bodyPr/>
          <a:lstStyle/>
          <a:p>
            <a:pPr algn="ctr"/>
            <a:r>
              <a:rPr lang="en-US" b="1" dirty="0" smtClean="0"/>
              <a:t>Multi-Cultural Activities and Materials in an Inquiry-Based Classroom</a:t>
            </a:r>
            <a:endParaRPr lang="en-US" b="1" dirty="0"/>
          </a:p>
        </p:txBody>
      </p:sp>
      <p:sp>
        <p:nvSpPr>
          <p:cNvPr id="3" name="Content Placeholder 2"/>
          <p:cNvSpPr>
            <a:spLocks noGrp="1"/>
          </p:cNvSpPr>
          <p:nvPr>
            <p:ph idx="1"/>
          </p:nvPr>
        </p:nvSpPr>
        <p:spPr>
          <a:xfrm>
            <a:off x="1064234" y="2603499"/>
            <a:ext cx="10108132" cy="3855357"/>
          </a:xfrm>
        </p:spPr>
        <p:txBody>
          <a:bodyPr>
            <a:normAutofit/>
          </a:bodyPr>
          <a:lstStyle/>
          <a:p>
            <a:r>
              <a:rPr lang="en-US" sz="2500" b="1" dirty="0"/>
              <a:t>Aspects and perspectives of other cultures beyond the 6 F’s can be woven into classroom activities on a daily </a:t>
            </a:r>
            <a:r>
              <a:rPr lang="en-US" sz="2500" b="1" dirty="0" smtClean="0"/>
              <a:t>basis</a:t>
            </a:r>
          </a:p>
          <a:p>
            <a:r>
              <a:rPr lang="en-US" sz="2500" b="1" dirty="0" smtClean="0"/>
              <a:t>“Engagements” and materials reflecting a wide range of cultural </a:t>
            </a:r>
            <a:r>
              <a:rPr lang="en-US" sz="2500" b="1" dirty="0" smtClean="0"/>
              <a:t>perspectives: </a:t>
            </a:r>
            <a:endParaRPr lang="en-US" sz="2500" b="1" dirty="0" smtClean="0"/>
          </a:p>
          <a:p>
            <a:pPr lvl="1"/>
            <a:r>
              <a:rPr lang="en-US" sz="2300" b="1" dirty="0"/>
              <a:t>W</a:t>
            </a:r>
            <a:r>
              <a:rPr lang="en-US" sz="2300" b="1" dirty="0" smtClean="0"/>
              <a:t>ithout preference or bias</a:t>
            </a:r>
          </a:p>
          <a:p>
            <a:pPr lvl="1"/>
            <a:r>
              <a:rPr lang="en-US" sz="2300" b="1" dirty="0" smtClean="0"/>
              <a:t>Authentic experiences</a:t>
            </a:r>
          </a:p>
          <a:p>
            <a:r>
              <a:rPr lang="en-US" sz="2500" b="1" dirty="0" smtClean="0"/>
              <a:t>Allow </a:t>
            </a:r>
            <a:r>
              <a:rPr lang="en-US" sz="2500" b="1" dirty="0"/>
              <a:t>students to explore and understand the reasoning </a:t>
            </a:r>
            <a:r>
              <a:rPr lang="en-US" sz="2500" b="1" dirty="0" smtClean="0"/>
              <a:t>and validity behind </a:t>
            </a:r>
            <a:r>
              <a:rPr lang="en-US" sz="2500" b="1" dirty="0"/>
              <a:t>opposing </a:t>
            </a:r>
            <a:r>
              <a:rPr lang="en-US" sz="2500" b="1" dirty="0" smtClean="0"/>
              <a:t>perspectives </a:t>
            </a:r>
          </a:p>
          <a:p>
            <a:pPr lvl="1"/>
            <a:endParaRPr lang="en-US" sz="2300" b="1" dirty="0" smtClean="0"/>
          </a:p>
        </p:txBody>
      </p:sp>
    </p:spTree>
    <p:extLst>
      <p:ext uri="{BB962C8B-B14F-4D97-AF65-F5344CB8AC3E}">
        <p14:creationId xmlns:p14="http://schemas.microsoft.com/office/powerpoint/2010/main" val="420147038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png"/>
          <p:cNvPicPr>
            <a:picLocks noChangeAspect="1"/>
          </p:cNvPicPr>
          <p:nvPr/>
        </p:nvPicPr>
        <p:blipFill>
          <a:blip r:embed="rId2"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3267627" y="2224550"/>
            <a:ext cx="4693029" cy="4534837"/>
          </a:xfrm>
          <a:prstGeom prst="rect">
            <a:avLst/>
          </a:prstGeom>
        </p:spPr>
      </p:pic>
      <p:sp>
        <p:nvSpPr>
          <p:cNvPr id="2" name="Title 1"/>
          <p:cNvSpPr>
            <a:spLocks noGrp="1"/>
          </p:cNvSpPr>
          <p:nvPr>
            <p:ph type="title"/>
          </p:nvPr>
        </p:nvSpPr>
        <p:spPr>
          <a:xfrm>
            <a:off x="1289216" y="854535"/>
            <a:ext cx="8845389" cy="950351"/>
          </a:xfrm>
        </p:spPr>
        <p:txBody>
          <a:bodyPr/>
          <a:lstStyle/>
          <a:p>
            <a:pPr algn="ctr"/>
            <a:r>
              <a:rPr lang="en-US" b="1" dirty="0" smtClean="0"/>
              <a:t>Inquiry-Based Learning: Delve Deeper</a:t>
            </a:r>
            <a:endParaRPr lang="en-US" b="1" dirty="0"/>
          </a:p>
        </p:txBody>
      </p:sp>
      <p:sp>
        <p:nvSpPr>
          <p:cNvPr id="8" name="Content Placeholder 2"/>
          <p:cNvSpPr>
            <a:spLocks noGrp="1"/>
          </p:cNvSpPr>
          <p:nvPr>
            <p:ph idx="1"/>
          </p:nvPr>
        </p:nvSpPr>
        <p:spPr>
          <a:xfrm>
            <a:off x="2152042" y="2130514"/>
            <a:ext cx="7629460" cy="4684622"/>
          </a:xfrm>
        </p:spPr>
        <p:txBody>
          <a:bodyPr>
            <a:noAutofit/>
          </a:bodyPr>
          <a:lstStyle/>
          <a:p>
            <a:r>
              <a:rPr lang="en-US" sz="2400" b="1" dirty="0" smtClean="0"/>
              <a:t>Gender</a:t>
            </a:r>
          </a:p>
          <a:p>
            <a:r>
              <a:rPr lang="en-US" sz="2400" b="1" dirty="0" smtClean="0"/>
              <a:t>Class/Social issues</a:t>
            </a:r>
          </a:p>
          <a:p>
            <a:r>
              <a:rPr lang="en-US" sz="2400" b="1" dirty="0" smtClean="0"/>
              <a:t>Race</a:t>
            </a:r>
          </a:p>
          <a:p>
            <a:r>
              <a:rPr lang="en-US" sz="2400" b="1" dirty="0" smtClean="0"/>
              <a:t>Religion and religious values</a:t>
            </a:r>
          </a:p>
          <a:p>
            <a:r>
              <a:rPr lang="en-US" sz="2400" b="1" dirty="0" smtClean="0"/>
              <a:t>Family structures or types of communities</a:t>
            </a:r>
          </a:p>
          <a:p>
            <a:r>
              <a:rPr lang="en-US" sz="2400" b="1" dirty="0" smtClean="0"/>
              <a:t>General cultural values</a:t>
            </a:r>
          </a:p>
          <a:p>
            <a:r>
              <a:rPr lang="en-US" sz="2400" b="1" dirty="0" smtClean="0"/>
              <a:t>Complexity and diversity within cultural groups</a:t>
            </a:r>
          </a:p>
          <a:p>
            <a:r>
              <a:rPr lang="en-US" sz="2400" b="1" dirty="0" smtClean="0"/>
              <a:t>Idiosyncrasies of daily life</a:t>
            </a:r>
          </a:p>
          <a:p>
            <a:r>
              <a:rPr lang="en-US" sz="2400" b="1" dirty="0" smtClean="0"/>
              <a:t>Historical explanations of culture</a:t>
            </a:r>
          </a:p>
        </p:txBody>
      </p:sp>
      <p:pic>
        <p:nvPicPr>
          <p:cNvPr id="9" name="Picture 8"/>
          <p:cNvPicPr>
            <a:picLocks noChangeAspect="1"/>
          </p:cNvPicPr>
          <p:nvPr/>
        </p:nvPicPr>
        <p:blipFill>
          <a:blip r:embed="rId3"/>
          <a:stretch>
            <a:fillRect/>
          </a:stretch>
        </p:blipFill>
        <p:spPr>
          <a:xfrm>
            <a:off x="9035119" y="2290520"/>
            <a:ext cx="2821499" cy="2821499"/>
          </a:xfrm>
          <a:prstGeom prst="rect">
            <a:avLst/>
          </a:prstGeom>
          <a:noFill/>
          <a:effectLst>
            <a:outerShdw blurRad="736600" dist="419100" dir="7800000" algn="ctr" rotWithShape="0">
              <a:srgbClr val="000000">
                <a:alpha val="52000"/>
              </a:srgbClr>
            </a:outerShdw>
          </a:effectLst>
        </p:spPr>
      </p:pic>
      <p:sp>
        <p:nvSpPr>
          <p:cNvPr id="10" name="Rectangle 9"/>
          <p:cNvSpPr/>
          <p:nvPr/>
        </p:nvSpPr>
        <p:spPr>
          <a:xfrm>
            <a:off x="503278" y="2124534"/>
            <a:ext cx="1689886" cy="446276"/>
          </a:xfrm>
          <a:prstGeom prst="rect">
            <a:avLst/>
          </a:prstGeom>
        </p:spPr>
        <p:txBody>
          <a:bodyPr wrap="none">
            <a:spAutoFit/>
          </a:bodyPr>
          <a:lstStyle/>
          <a:p>
            <a:r>
              <a:rPr lang="en-US" sz="2300" b="1" dirty="0" smtClean="0">
                <a:solidFill>
                  <a:schemeClr val="tx1">
                    <a:lumMod val="75000"/>
                    <a:lumOff val="25000"/>
                  </a:schemeClr>
                </a:solidFill>
              </a:rPr>
              <a:t>EXAMPLES</a:t>
            </a:r>
            <a:r>
              <a:rPr lang="en-US" b="1" dirty="0"/>
              <a:t>:</a:t>
            </a:r>
          </a:p>
        </p:txBody>
      </p:sp>
    </p:spTree>
    <p:extLst>
      <p:ext uri="{BB962C8B-B14F-4D97-AF65-F5344CB8AC3E}">
        <p14:creationId xmlns:p14="http://schemas.microsoft.com/office/powerpoint/2010/main" val="20371313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png"/>
          <p:cNvPicPr>
            <a:picLocks noChangeAspect="1"/>
          </p:cNvPicPr>
          <p:nvPr/>
        </p:nvPicPr>
        <p:blipFill>
          <a:blip r:embed="rId3"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3570027" y="2224550"/>
            <a:ext cx="4693029" cy="4534837"/>
          </a:xfrm>
          <a:prstGeom prst="rect">
            <a:avLst/>
          </a:prstGeom>
        </p:spPr>
      </p:pic>
      <p:sp>
        <p:nvSpPr>
          <p:cNvPr id="2" name="Title 1"/>
          <p:cNvSpPr>
            <a:spLocks noGrp="1"/>
          </p:cNvSpPr>
          <p:nvPr>
            <p:ph type="title"/>
          </p:nvPr>
        </p:nvSpPr>
        <p:spPr>
          <a:xfrm>
            <a:off x="1459750" y="841830"/>
            <a:ext cx="8761413" cy="1024132"/>
          </a:xfrm>
        </p:spPr>
        <p:txBody>
          <a:bodyPr/>
          <a:lstStyle/>
          <a:p>
            <a:pPr algn="ctr"/>
            <a:r>
              <a:rPr lang="en-US" b="1" dirty="0" smtClean="0"/>
              <a:t>Inquiry-Based Learning: </a:t>
            </a:r>
            <a:br>
              <a:rPr lang="en-US" b="1" dirty="0" smtClean="0"/>
            </a:br>
            <a:r>
              <a:rPr lang="en-US" b="1" dirty="0" smtClean="0"/>
              <a:t>Global Issues and Taking Action</a:t>
            </a:r>
            <a:endParaRPr lang="en-US" b="1" dirty="0"/>
          </a:p>
        </p:txBody>
      </p:sp>
      <p:sp>
        <p:nvSpPr>
          <p:cNvPr id="3" name="Content Placeholder 2"/>
          <p:cNvSpPr>
            <a:spLocks noGrp="1"/>
          </p:cNvSpPr>
          <p:nvPr>
            <p:ph idx="1"/>
          </p:nvPr>
        </p:nvSpPr>
        <p:spPr>
          <a:xfrm>
            <a:off x="2515753" y="2470757"/>
            <a:ext cx="6676899" cy="4063634"/>
          </a:xfrm>
        </p:spPr>
        <p:txBody>
          <a:bodyPr>
            <a:normAutofit fontScale="85000" lnSpcReduction="20000"/>
          </a:bodyPr>
          <a:lstStyle/>
          <a:p>
            <a:pPr marL="0" indent="0">
              <a:buNone/>
            </a:pPr>
            <a:r>
              <a:rPr lang="en-US" sz="3200" b="1" dirty="0" smtClean="0"/>
              <a:t>EXAMPLES:</a:t>
            </a:r>
          </a:p>
          <a:p>
            <a:r>
              <a:rPr lang="en-US" sz="3100" b="1" dirty="0" smtClean="0"/>
              <a:t>Violence</a:t>
            </a:r>
          </a:p>
          <a:p>
            <a:r>
              <a:rPr lang="en-US" sz="3100" b="1" dirty="0" smtClean="0"/>
              <a:t>Human rights and social justice</a:t>
            </a:r>
          </a:p>
          <a:p>
            <a:r>
              <a:rPr lang="en-US" sz="3100" b="1" dirty="0" smtClean="0"/>
              <a:t>Environmental degradation</a:t>
            </a:r>
          </a:p>
          <a:p>
            <a:r>
              <a:rPr lang="en-US" sz="3100" b="1" dirty="0" smtClean="0"/>
              <a:t>Overpopulation</a:t>
            </a:r>
          </a:p>
          <a:p>
            <a:r>
              <a:rPr lang="en-US" sz="3100" b="1" dirty="0" smtClean="0"/>
              <a:t>Poverty</a:t>
            </a:r>
          </a:p>
          <a:p>
            <a:r>
              <a:rPr lang="en-US" sz="3100" b="1" dirty="0" smtClean="0"/>
              <a:t>Language loss</a:t>
            </a:r>
          </a:p>
          <a:p>
            <a:r>
              <a:rPr lang="en-US" sz="3100" b="1" dirty="0" smtClean="0"/>
              <a:t>Race and ethnicity</a:t>
            </a:r>
          </a:p>
          <a:p>
            <a:r>
              <a:rPr lang="en-US" sz="3100" b="1" dirty="0" smtClean="0"/>
              <a:t>Economic imperialism</a:t>
            </a:r>
          </a:p>
          <a:p>
            <a:pPr lvl="1"/>
            <a:endParaRPr lang="en-US" sz="2300" b="1" dirty="0" smtClean="0"/>
          </a:p>
        </p:txBody>
      </p:sp>
      <p:pic>
        <p:nvPicPr>
          <p:cNvPr id="5" name="Picture 4"/>
          <p:cNvPicPr>
            <a:picLocks noChangeAspect="1"/>
          </p:cNvPicPr>
          <p:nvPr/>
        </p:nvPicPr>
        <p:blipFill>
          <a:blip r:embed="rId4"/>
          <a:stretch>
            <a:fillRect/>
          </a:stretch>
        </p:blipFill>
        <p:spPr>
          <a:xfrm>
            <a:off x="8243030" y="2787563"/>
            <a:ext cx="3489578" cy="3489578"/>
          </a:xfrm>
          <a:prstGeom prst="rect">
            <a:avLst/>
          </a:prstGeom>
          <a:noFill/>
          <a:effectLst>
            <a:outerShdw blurRad="736600" dist="419100" dir="7800000" algn="ctr" rotWithShape="0">
              <a:srgbClr val="000000">
                <a:alpha val="52000"/>
              </a:srgbClr>
            </a:outerShdw>
          </a:effectLst>
        </p:spPr>
      </p:pic>
    </p:spTree>
    <p:extLst>
      <p:ext uri="{BB962C8B-B14F-4D97-AF65-F5344CB8AC3E}">
        <p14:creationId xmlns:p14="http://schemas.microsoft.com/office/powerpoint/2010/main" val="297065233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png"/>
          <p:cNvPicPr>
            <a:picLocks noChangeAspect="1"/>
          </p:cNvPicPr>
          <p:nvPr/>
        </p:nvPicPr>
        <p:blipFill>
          <a:blip r:embed="rId3"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3267627" y="2224550"/>
            <a:ext cx="4693029" cy="4534837"/>
          </a:xfrm>
          <a:prstGeom prst="rect">
            <a:avLst/>
          </a:prstGeom>
        </p:spPr>
      </p:pic>
      <p:sp>
        <p:nvSpPr>
          <p:cNvPr id="2" name="Title 1"/>
          <p:cNvSpPr>
            <a:spLocks noGrp="1"/>
          </p:cNvSpPr>
          <p:nvPr>
            <p:ph type="title"/>
          </p:nvPr>
        </p:nvSpPr>
        <p:spPr>
          <a:xfrm>
            <a:off x="1459750" y="841830"/>
            <a:ext cx="8761413" cy="1024132"/>
          </a:xfrm>
        </p:spPr>
        <p:txBody>
          <a:bodyPr/>
          <a:lstStyle/>
          <a:p>
            <a:pPr algn="ctr"/>
            <a:r>
              <a:rPr lang="en-US" b="1" dirty="0" smtClean="0"/>
              <a:t>Reading &amp; Researching Multiculturally</a:t>
            </a:r>
            <a:endParaRPr lang="en-US" b="1" dirty="0"/>
          </a:p>
        </p:txBody>
      </p:sp>
      <p:sp>
        <p:nvSpPr>
          <p:cNvPr id="3" name="Content Placeholder 2"/>
          <p:cNvSpPr>
            <a:spLocks noGrp="1"/>
          </p:cNvSpPr>
          <p:nvPr>
            <p:ph idx="1"/>
          </p:nvPr>
        </p:nvSpPr>
        <p:spPr>
          <a:xfrm>
            <a:off x="1154954" y="2270903"/>
            <a:ext cx="10108132" cy="4728830"/>
          </a:xfrm>
        </p:spPr>
        <p:txBody>
          <a:bodyPr>
            <a:noAutofit/>
          </a:bodyPr>
          <a:lstStyle/>
          <a:p>
            <a:pPr marL="0" indent="0">
              <a:buNone/>
            </a:pPr>
            <a:r>
              <a:rPr lang="en-US" sz="2600" b="1" i="1" dirty="0" smtClean="0"/>
              <a:t>Encourage students to:</a:t>
            </a:r>
          </a:p>
          <a:p>
            <a:r>
              <a:rPr lang="en-US" sz="2550" b="1" dirty="0" smtClean="0"/>
              <a:t>Recognize that culture, race, </a:t>
            </a:r>
            <a:r>
              <a:rPr lang="en-US" sz="2550" b="1" dirty="0" smtClean="0"/>
              <a:t>class, </a:t>
            </a:r>
            <a:r>
              <a:rPr lang="en-US" sz="2550" b="1" dirty="0" smtClean="0"/>
              <a:t>and gender affect how we interpret and analyze what we read and experience.</a:t>
            </a:r>
            <a:endParaRPr lang="en-US" sz="2550" b="1" dirty="0"/>
          </a:p>
          <a:p>
            <a:r>
              <a:rPr lang="en-US" sz="2550" b="1" dirty="0" smtClean="0"/>
              <a:t>“</a:t>
            </a:r>
            <a:r>
              <a:rPr lang="en-US" sz="2550" b="1" dirty="0"/>
              <a:t>W</a:t>
            </a:r>
            <a:r>
              <a:rPr lang="en-US" sz="2550" b="1" dirty="0" smtClean="0"/>
              <a:t>restle with ideas and words” with a critical eye, not just “walk on top of </a:t>
            </a:r>
            <a:r>
              <a:rPr lang="en-US" sz="2550" b="1" dirty="0" smtClean="0"/>
              <a:t>them.”</a:t>
            </a:r>
            <a:endParaRPr lang="en-US" sz="2550" b="1" dirty="0" smtClean="0"/>
          </a:p>
          <a:p>
            <a:r>
              <a:rPr lang="en-US" sz="2550" b="1" dirty="0" smtClean="0"/>
              <a:t>“</a:t>
            </a:r>
            <a:r>
              <a:rPr lang="en-US" sz="2550" b="1" dirty="0"/>
              <a:t>G</a:t>
            </a:r>
            <a:r>
              <a:rPr lang="en-US" sz="2550" b="1" dirty="0" smtClean="0"/>
              <a:t>o deeper:” ask the WHY and HOW of cultural </a:t>
            </a:r>
            <a:r>
              <a:rPr lang="en-US" sz="2550" b="1" dirty="0" smtClean="0"/>
              <a:t>phenomena.</a:t>
            </a:r>
            <a:endParaRPr lang="en-US" sz="2550" b="1" dirty="0" smtClean="0"/>
          </a:p>
          <a:p>
            <a:r>
              <a:rPr lang="en-US" sz="2550" b="1" dirty="0" smtClean="0"/>
              <a:t>Realize that </a:t>
            </a:r>
            <a:r>
              <a:rPr lang="en-US" sz="2550" b="1" dirty="0"/>
              <a:t>t</a:t>
            </a:r>
            <a:r>
              <a:rPr lang="en-US" sz="2550" b="1" dirty="0" smtClean="0"/>
              <a:t>here is no one way of being, acting, or thinking: there are multiple </a:t>
            </a:r>
            <a:r>
              <a:rPr lang="en-US" sz="2550" b="1" dirty="0" smtClean="0"/>
              <a:t>truths.</a:t>
            </a:r>
            <a:endParaRPr lang="en-US" sz="2550" b="1" dirty="0" smtClean="0"/>
          </a:p>
        </p:txBody>
      </p:sp>
    </p:spTree>
    <p:extLst>
      <p:ext uri="{BB962C8B-B14F-4D97-AF65-F5344CB8AC3E}">
        <p14:creationId xmlns:p14="http://schemas.microsoft.com/office/powerpoint/2010/main" val="395451640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Untitled.png"/>
          <p:cNvPicPr>
            <a:picLocks noChangeAspect="1"/>
          </p:cNvPicPr>
          <p:nvPr/>
        </p:nvPicPr>
        <p:blipFill>
          <a:blip r:embed="rId2"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3355036" y="2237997"/>
            <a:ext cx="4693029" cy="4534837"/>
          </a:xfrm>
          <a:prstGeom prst="rect">
            <a:avLst/>
          </a:prstGeom>
        </p:spPr>
      </p:pic>
      <p:sp>
        <p:nvSpPr>
          <p:cNvPr id="2" name="Title 1"/>
          <p:cNvSpPr>
            <a:spLocks noGrp="1"/>
          </p:cNvSpPr>
          <p:nvPr>
            <p:ph type="title"/>
          </p:nvPr>
        </p:nvSpPr>
        <p:spPr>
          <a:xfrm>
            <a:off x="943428" y="812801"/>
            <a:ext cx="10058400" cy="1067676"/>
          </a:xfrm>
        </p:spPr>
        <p:txBody>
          <a:bodyPr/>
          <a:lstStyle/>
          <a:p>
            <a:pPr algn="ctr"/>
            <a:r>
              <a:rPr lang="en-US" b="1" dirty="0" smtClean="0"/>
              <a:t>What is International Mindedness                  in the 21</a:t>
            </a:r>
            <a:r>
              <a:rPr lang="en-US" b="1" baseline="30000" dirty="0" smtClean="0"/>
              <a:t>st</a:t>
            </a:r>
            <a:r>
              <a:rPr lang="en-US" b="1" dirty="0" smtClean="0"/>
              <a:t> Century Classroom?</a:t>
            </a:r>
            <a:endParaRPr lang="en-US" b="1" dirty="0"/>
          </a:p>
        </p:txBody>
      </p:sp>
      <p:sp>
        <p:nvSpPr>
          <p:cNvPr id="3" name="Content Placeholder 2"/>
          <p:cNvSpPr>
            <a:spLocks noGrp="1"/>
          </p:cNvSpPr>
          <p:nvPr>
            <p:ph idx="1"/>
          </p:nvPr>
        </p:nvSpPr>
        <p:spPr>
          <a:xfrm>
            <a:off x="892749" y="2494919"/>
            <a:ext cx="10461513" cy="3855357"/>
          </a:xfrm>
        </p:spPr>
        <p:txBody>
          <a:bodyPr>
            <a:normAutofit/>
          </a:bodyPr>
          <a:lstStyle/>
          <a:p>
            <a:r>
              <a:rPr lang="en-US" sz="2700" b="1" dirty="0" smtClean="0"/>
              <a:t>“</a:t>
            </a:r>
            <a:r>
              <a:rPr lang="en-US" sz="2700" b="1" dirty="0"/>
              <a:t>International-mindedness isn’t something that can be taught in discrete lessons on the odd Friday </a:t>
            </a:r>
            <a:r>
              <a:rPr lang="en-US" sz="2700" b="1" dirty="0" smtClean="0"/>
              <a:t>afternoon.  It’s an entire </a:t>
            </a:r>
            <a:r>
              <a:rPr lang="en-US" sz="2700" b="1" dirty="0"/>
              <a:t>‘frame of mind’ and as such needs time to </a:t>
            </a:r>
            <a:r>
              <a:rPr lang="en-US" sz="2700" b="1" dirty="0" smtClean="0"/>
              <a:t>develop.”</a:t>
            </a:r>
          </a:p>
          <a:p>
            <a:pPr marL="0" indent="0">
              <a:buNone/>
            </a:pPr>
            <a:r>
              <a:rPr lang="en-US" sz="2700" b="1" dirty="0" smtClean="0"/>
              <a:t>    --Steven </a:t>
            </a:r>
            <a:r>
              <a:rPr lang="en-US" sz="2700" b="1" dirty="0"/>
              <a:t>Mark, Educational </a:t>
            </a:r>
            <a:r>
              <a:rPr lang="en-US" sz="2700" b="1" dirty="0" smtClean="0"/>
              <a:t>Director, </a:t>
            </a:r>
            <a:r>
              <a:rPr lang="en-US" sz="2700" b="1" dirty="0"/>
              <a:t>International Primary </a:t>
            </a:r>
            <a:r>
              <a:rPr lang="en-US" sz="2700" b="1" dirty="0" smtClean="0"/>
              <a:t>                                                                </a:t>
            </a:r>
            <a:r>
              <a:rPr lang="en-US" sz="2700" b="1" dirty="0" smtClean="0">
                <a:solidFill>
                  <a:schemeClr val="bg1"/>
                </a:solidFill>
              </a:rPr>
              <a:t> …...</a:t>
            </a:r>
            <a:r>
              <a:rPr lang="en-US" sz="2700" b="1" dirty="0" smtClean="0"/>
              <a:t>Curriculum</a:t>
            </a:r>
            <a:r>
              <a:rPr lang="en-US" sz="2700" b="1" dirty="0"/>
              <a:t>. </a:t>
            </a:r>
            <a:endParaRPr lang="en-US" sz="2700" b="1" dirty="0" smtClean="0"/>
          </a:p>
        </p:txBody>
      </p:sp>
      <p:pic>
        <p:nvPicPr>
          <p:cNvPr id="1028" name="Picture 4" descr="http://www.directorsnotes.com/wp-content/uploads/2012/03/FrameofMi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9065" y="4876684"/>
            <a:ext cx="3443288" cy="1909878"/>
          </a:xfrm>
          <a:prstGeom prst="rect">
            <a:avLst/>
          </a:prstGeom>
          <a:noFill/>
          <a:effectLst>
            <a:outerShdw blurRad="736600" dist="419100" dir="7800000" algn="ctr" rotWithShape="0">
              <a:srgbClr val="000000">
                <a:alpha val="52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60048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png"/>
          <p:cNvPicPr>
            <a:picLocks noChangeAspect="1"/>
          </p:cNvPicPr>
          <p:nvPr/>
        </p:nvPicPr>
        <p:blipFill>
          <a:blip r:embed="rId2"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3267627" y="2224550"/>
            <a:ext cx="4693029" cy="4534837"/>
          </a:xfrm>
          <a:prstGeom prst="rect">
            <a:avLst/>
          </a:prstGeom>
        </p:spPr>
      </p:pic>
      <p:sp>
        <p:nvSpPr>
          <p:cNvPr id="2" name="Title 1"/>
          <p:cNvSpPr>
            <a:spLocks noGrp="1"/>
          </p:cNvSpPr>
          <p:nvPr>
            <p:ph type="title"/>
          </p:nvPr>
        </p:nvSpPr>
        <p:spPr>
          <a:xfrm>
            <a:off x="1548074" y="809179"/>
            <a:ext cx="8761413" cy="1024132"/>
          </a:xfrm>
        </p:spPr>
        <p:txBody>
          <a:bodyPr/>
          <a:lstStyle/>
          <a:p>
            <a:pPr algn="ctr"/>
            <a:r>
              <a:rPr lang="en-US" b="1" dirty="0" smtClean="0"/>
              <a:t>Your Turn. . .</a:t>
            </a:r>
            <a:endParaRPr lang="en-US" b="1" dirty="0"/>
          </a:p>
        </p:txBody>
      </p:sp>
      <p:sp>
        <p:nvSpPr>
          <p:cNvPr id="6" name="Content Placeholder 2"/>
          <p:cNvSpPr>
            <a:spLocks noGrp="1"/>
          </p:cNvSpPr>
          <p:nvPr>
            <p:ph idx="1"/>
          </p:nvPr>
        </p:nvSpPr>
        <p:spPr>
          <a:xfrm>
            <a:off x="459434" y="2328207"/>
            <a:ext cx="5089408" cy="4369160"/>
          </a:xfrm>
        </p:spPr>
        <p:txBody>
          <a:bodyPr>
            <a:normAutofit/>
          </a:bodyPr>
          <a:lstStyle/>
          <a:p>
            <a:r>
              <a:rPr lang="en-US" sz="2700" b="1" dirty="0" smtClean="0"/>
              <a:t>EXAMPLE TASK: </a:t>
            </a:r>
            <a:r>
              <a:rPr lang="en-US" sz="2700" b="1" dirty="0" smtClean="0"/>
              <a:t> In </a:t>
            </a:r>
            <a:r>
              <a:rPr lang="en-US" sz="2700" b="1" dirty="0" smtClean="0"/>
              <a:t>small groups, please discuss ways that you could guide students to explore the American cultural value of </a:t>
            </a:r>
            <a:r>
              <a:rPr lang="en-US" sz="2700" b="1" i="1" dirty="0" smtClean="0"/>
              <a:t>directness</a:t>
            </a:r>
            <a:r>
              <a:rPr lang="en-US" sz="2700" b="1" dirty="0" smtClean="0"/>
              <a:t> </a:t>
            </a:r>
            <a:r>
              <a:rPr lang="en-US" sz="2700" b="1" dirty="0" smtClean="0"/>
              <a:t>in an inquiry-based, internationally- minded second-grade classroom. . .</a:t>
            </a:r>
            <a:endParaRPr lang="en-US" sz="2700" b="1" dirty="0"/>
          </a:p>
          <a:p>
            <a:endParaRPr lang="en-US" sz="2800" b="1" dirty="0" smtClean="0"/>
          </a:p>
          <a:p>
            <a:endParaRPr lang="en-US" sz="2500" b="1" dirty="0"/>
          </a:p>
        </p:txBody>
      </p:sp>
      <p:pic>
        <p:nvPicPr>
          <p:cNvPr id="3" name="Picture 2"/>
          <p:cNvPicPr>
            <a:picLocks noChangeAspect="1"/>
          </p:cNvPicPr>
          <p:nvPr/>
        </p:nvPicPr>
        <p:blipFill>
          <a:blip r:embed="rId3"/>
          <a:stretch>
            <a:fillRect/>
          </a:stretch>
        </p:blipFill>
        <p:spPr>
          <a:xfrm>
            <a:off x="5443027" y="2349499"/>
            <a:ext cx="6794333" cy="4638439"/>
          </a:xfrm>
          <a:prstGeom prst="rect">
            <a:avLst/>
          </a:prstGeom>
          <a:noFill/>
          <a:effectLst>
            <a:outerShdw blurRad="736600" dist="419100" dir="7800000" algn="ctr" rotWithShape="0">
              <a:srgbClr val="000000">
                <a:alpha val="52000"/>
              </a:srgbClr>
            </a:outerShdw>
          </a:effectLst>
        </p:spPr>
      </p:pic>
    </p:spTree>
    <p:extLst>
      <p:ext uri="{BB962C8B-B14F-4D97-AF65-F5344CB8AC3E}">
        <p14:creationId xmlns:p14="http://schemas.microsoft.com/office/powerpoint/2010/main" val="419008469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png"/>
          <p:cNvPicPr>
            <a:picLocks noChangeAspect="1"/>
          </p:cNvPicPr>
          <p:nvPr/>
        </p:nvPicPr>
        <p:blipFill>
          <a:blip r:embed="rId3"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3267627" y="2224550"/>
            <a:ext cx="4693029" cy="4534837"/>
          </a:xfrm>
          <a:prstGeom prst="rect">
            <a:avLst/>
          </a:prstGeom>
        </p:spPr>
      </p:pic>
      <p:sp>
        <p:nvSpPr>
          <p:cNvPr id="2" name="Title 1"/>
          <p:cNvSpPr>
            <a:spLocks noGrp="1"/>
          </p:cNvSpPr>
          <p:nvPr>
            <p:ph type="title"/>
          </p:nvPr>
        </p:nvSpPr>
        <p:spPr>
          <a:xfrm>
            <a:off x="1459750" y="841830"/>
            <a:ext cx="8761413" cy="1024132"/>
          </a:xfrm>
        </p:spPr>
        <p:txBody>
          <a:bodyPr/>
          <a:lstStyle/>
          <a:p>
            <a:pPr algn="ctr"/>
            <a:r>
              <a:rPr lang="en-US" b="1" dirty="0" smtClean="0"/>
              <a:t>THANKS FOR LISTENING!</a:t>
            </a:r>
            <a:endParaRPr lang="en-US" b="1" dirty="0"/>
          </a:p>
        </p:txBody>
      </p:sp>
      <p:sp>
        <p:nvSpPr>
          <p:cNvPr id="3" name="Content Placeholder 2"/>
          <p:cNvSpPr>
            <a:spLocks noGrp="1"/>
          </p:cNvSpPr>
          <p:nvPr>
            <p:ph idx="1"/>
          </p:nvPr>
        </p:nvSpPr>
        <p:spPr>
          <a:xfrm>
            <a:off x="4163787" y="2512792"/>
            <a:ext cx="3033103" cy="1055107"/>
          </a:xfrm>
        </p:spPr>
        <p:txBody>
          <a:bodyPr>
            <a:noAutofit/>
          </a:bodyPr>
          <a:lstStyle/>
          <a:p>
            <a:r>
              <a:rPr lang="en-US" sz="3000" b="1" dirty="0" smtClean="0"/>
              <a:t>Questions?</a:t>
            </a:r>
          </a:p>
          <a:p>
            <a:r>
              <a:rPr lang="en-US" sz="3000" b="1" dirty="0" smtClean="0"/>
              <a:t>Comments?</a:t>
            </a:r>
          </a:p>
        </p:txBody>
      </p:sp>
      <p:pic>
        <p:nvPicPr>
          <p:cNvPr id="5" name="Picture 2" descr="http://whatshappeninginpyp.weebly.com/uploads/1/9/2/0/19200297/1307712.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6197" y="3973236"/>
            <a:ext cx="4293941" cy="2851178"/>
          </a:xfrm>
          <a:prstGeom prst="rect">
            <a:avLst/>
          </a:prstGeom>
          <a:noFill/>
          <a:effectLst>
            <a:outerShdw blurRad="736600" dist="419100" dir="7800000" algn="ctr" rotWithShape="0">
              <a:srgbClr val="000000">
                <a:alpha val="52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1164875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png"/>
          <p:cNvPicPr>
            <a:picLocks noChangeAspect="1"/>
          </p:cNvPicPr>
          <p:nvPr/>
        </p:nvPicPr>
        <p:blipFill>
          <a:blip r:embed="rId3"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3298789" y="2282417"/>
            <a:ext cx="4693029" cy="4534837"/>
          </a:xfrm>
          <a:prstGeom prst="rect">
            <a:avLst/>
          </a:prstGeom>
        </p:spPr>
      </p:pic>
      <p:sp>
        <p:nvSpPr>
          <p:cNvPr id="2" name="Title 1"/>
          <p:cNvSpPr>
            <a:spLocks noGrp="1"/>
          </p:cNvSpPr>
          <p:nvPr>
            <p:ph type="title"/>
          </p:nvPr>
        </p:nvSpPr>
        <p:spPr>
          <a:xfrm>
            <a:off x="943428" y="812801"/>
            <a:ext cx="10058400" cy="1067676"/>
          </a:xfrm>
        </p:spPr>
        <p:txBody>
          <a:bodyPr/>
          <a:lstStyle/>
          <a:p>
            <a:pPr algn="ctr"/>
            <a:r>
              <a:rPr lang="en-US" b="1" dirty="0" smtClean="0"/>
              <a:t>What is International Mindedness                  in the 21</a:t>
            </a:r>
            <a:r>
              <a:rPr lang="en-US" b="1" baseline="30000" dirty="0" smtClean="0"/>
              <a:t>st</a:t>
            </a:r>
            <a:r>
              <a:rPr lang="en-US" b="1" dirty="0" smtClean="0"/>
              <a:t> Century Classroom?</a:t>
            </a:r>
            <a:endParaRPr lang="en-US" b="1" dirty="0"/>
          </a:p>
        </p:txBody>
      </p:sp>
      <p:sp>
        <p:nvSpPr>
          <p:cNvPr id="3" name="Content Placeholder 2"/>
          <p:cNvSpPr>
            <a:spLocks noGrp="1"/>
          </p:cNvSpPr>
          <p:nvPr>
            <p:ph idx="1"/>
          </p:nvPr>
        </p:nvSpPr>
        <p:spPr>
          <a:xfrm>
            <a:off x="1154954" y="2603499"/>
            <a:ext cx="10108132" cy="3855357"/>
          </a:xfrm>
        </p:spPr>
        <p:txBody>
          <a:bodyPr>
            <a:normAutofit/>
          </a:bodyPr>
          <a:lstStyle/>
          <a:p>
            <a:pPr marL="0" indent="0">
              <a:buNone/>
            </a:pPr>
            <a:r>
              <a:rPr lang="en-US" sz="2800" b="1" i="1" dirty="0" smtClean="0"/>
              <a:t>It’s helping students to develop a deep awareness of:</a:t>
            </a:r>
            <a:r>
              <a:rPr lang="en-US" sz="2700" b="1" dirty="0" smtClean="0"/>
              <a:t> </a:t>
            </a:r>
          </a:p>
          <a:p>
            <a:r>
              <a:rPr lang="en-US" sz="2700" b="1" dirty="0"/>
              <a:t>T</a:t>
            </a:r>
            <a:r>
              <a:rPr lang="en-US" sz="2700" b="1" dirty="0" smtClean="0"/>
              <a:t>heir </a:t>
            </a:r>
            <a:r>
              <a:rPr lang="en-US" sz="2700" b="1" dirty="0"/>
              <a:t>own </a:t>
            </a:r>
            <a:r>
              <a:rPr lang="en-US" sz="2700" b="1" dirty="0" smtClean="0"/>
              <a:t>culture </a:t>
            </a:r>
            <a:r>
              <a:rPr lang="en-US" sz="2700" b="1" dirty="0"/>
              <a:t>and </a:t>
            </a:r>
            <a:r>
              <a:rPr lang="en-US" sz="2700" b="1" dirty="0" smtClean="0"/>
              <a:t>identity.</a:t>
            </a:r>
            <a:endParaRPr lang="en-US" sz="2700" b="1" dirty="0"/>
          </a:p>
          <a:p>
            <a:r>
              <a:rPr lang="en-US" sz="2700" b="1" dirty="0"/>
              <a:t>O</a:t>
            </a:r>
            <a:r>
              <a:rPr lang="en-US" sz="2700" b="1" dirty="0" smtClean="0"/>
              <a:t>ther people, </a:t>
            </a:r>
            <a:r>
              <a:rPr lang="en-US" sz="2700" b="1" dirty="0"/>
              <a:t>cultures, countries and </a:t>
            </a:r>
            <a:r>
              <a:rPr lang="en-US" sz="2700" b="1" dirty="0" smtClean="0"/>
              <a:t>customs.</a:t>
            </a:r>
          </a:p>
          <a:p>
            <a:r>
              <a:rPr lang="en-US" sz="2700" b="1" dirty="0" smtClean="0"/>
              <a:t>There is more than one reality that can be equally valid depending on who is viewing it!</a:t>
            </a:r>
            <a:endParaRPr lang="en-US" sz="2700" b="1" dirty="0"/>
          </a:p>
          <a:p>
            <a:pPr lvl="1">
              <a:buFont typeface="Wingdings" panose="05000000000000000000" pitchFamily="2" charset="2"/>
              <a:buChar char="Ø"/>
            </a:pPr>
            <a:r>
              <a:rPr lang="en-US" sz="2500" b="1" dirty="0" smtClean="0"/>
              <a:t>“Cultural Duality”</a:t>
            </a:r>
          </a:p>
        </p:txBody>
      </p:sp>
    </p:spTree>
    <p:extLst>
      <p:ext uri="{BB962C8B-B14F-4D97-AF65-F5344CB8AC3E}">
        <p14:creationId xmlns:p14="http://schemas.microsoft.com/office/powerpoint/2010/main" val="36494913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png"/>
          <p:cNvPicPr>
            <a:picLocks noChangeAspect="1"/>
          </p:cNvPicPr>
          <p:nvPr/>
        </p:nvPicPr>
        <p:blipFill>
          <a:blip r:embed="rId2"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3355036" y="2237997"/>
            <a:ext cx="4693029" cy="4534837"/>
          </a:xfrm>
          <a:prstGeom prst="rect">
            <a:avLst/>
          </a:prstGeom>
        </p:spPr>
      </p:pic>
      <p:sp>
        <p:nvSpPr>
          <p:cNvPr id="2" name="Title 1"/>
          <p:cNvSpPr>
            <a:spLocks noGrp="1"/>
          </p:cNvSpPr>
          <p:nvPr>
            <p:ph type="title"/>
          </p:nvPr>
        </p:nvSpPr>
        <p:spPr>
          <a:xfrm>
            <a:off x="1459754" y="973668"/>
            <a:ext cx="8761413" cy="706964"/>
          </a:xfrm>
        </p:spPr>
        <p:txBody>
          <a:bodyPr/>
          <a:lstStyle/>
          <a:p>
            <a:pPr algn="ctr"/>
            <a:r>
              <a:rPr lang="en-US" b="1" dirty="0" smtClean="0"/>
              <a:t>What Exactly </a:t>
            </a:r>
            <a:r>
              <a:rPr lang="en-US" b="1" i="1" dirty="0" smtClean="0"/>
              <a:t>is</a:t>
            </a:r>
            <a:r>
              <a:rPr lang="en-US" b="1" dirty="0" smtClean="0"/>
              <a:t> Culture?</a:t>
            </a:r>
            <a:endParaRPr lang="en-US" b="1" dirty="0"/>
          </a:p>
        </p:txBody>
      </p:sp>
      <p:sp>
        <p:nvSpPr>
          <p:cNvPr id="3" name="Content Placeholder 2"/>
          <p:cNvSpPr>
            <a:spLocks noGrp="1"/>
          </p:cNvSpPr>
          <p:nvPr>
            <p:ph idx="1"/>
          </p:nvPr>
        </p:nvSpPr>
        <p:spPr>
          <a:xfrm>
            <a:off x="1154954" y="2603499"/>
            <a:ext cx="10108132" cy="3855357"/>
          </a:xfrm>
        </p:spPr>
        <p:txBody>
          <a:bodyPr>
            <a:normAutofit/>
          </a:bodyPr>
          <a:lstStyle/>
          <a:p>
            <a:pPr marL="0" indent="0">
              <a:buNone/>
            </a:pPr>
            <a:r>
              <a:rPr lang="en-US" sz="2700" b="1" i="1" dirty="0" smtClean="0"/>
              <a:t>According to Webster’s Dictionary: </a:t>
            </a:r>
          </a:p>
          <a:p>
            <a:pPr lvl="1"/>
            <a:r>
              <a:rPr lang="en-US" sz="2700" b="1" dirty="0" smtClean="0"/>
              <a:t>1. “Of or relating to a particular group of people and their habits, beliefs, values, traditions, etc.</a:t>
            </a:r>
          </a:p>
          <a:p>
            <a:pPr lvl="1"/>
            <a:r>
              <a:rPr lang="en-US" sz="2700" b="1" dirty="0" smtClean="0"/>
              <a:t>2.  “Of or relating to the fine arts (such as music, theatre, painting, etc.)</a:t>
            </a:r>
            <a:endParaRPr lang="en-US" sz="2700" b="1" dirty="0"/>
          </a:p>
        </p:txBody>
      </p:sp>
      <p:pic>
        <p:nvPicPr>
          <p:cNvPr id="5" name="Picture 4"/>
          <p:cNvPicPr>
            <a:picLocks noChangeAspect="1"/>
          </p:cNvPicPr>
          <p:nvPr/>
        </p:nvPicPr>
        <p:blipFill>
          <a:blip r:embed="rId3"/>
          <a:stretch>
            <a:fillRect/>
          </a:stretch>
        </p:blipFill>
        <p:spPr>
          <a:xfrm>
            <a:off x="7838505" y="4557714"/>
            <a:ext cx="3538127" cy="2122876"/>
          </a:xfrm>
          <a:prstGeom prst="rect">
            <a:avLst/>
          </a:prstGeom>
          <a:noFill/>
          <a:effectLst>
            <a:outerShdw blurRad="736600" dist="419100" dir="7800000" algn="ctr" rotWithShape="0">
              <a:srgbClr val="000000">
                <a:alpha val="52000"/>
              </a:srgbClr>
            </a:outerShdw>
          </a:effectLst>
        </p:spPr>
      </p:pic>
    </p:spTree>
    <p:extLst>
      <p:ext uri="{BB962C8B-B14F-4D97-AF65-F5344CB8AC3E}">
        <p14:creationId xmlns:p14="http://schemas.microsoft.com/office/powerpoint/2010/main" val="188760496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2176017" y="1133870"/>
            <a:ext cx="7802868" cy="581334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793579" y="217715"/>
            <a:ext cx="8761413" cy="1024132"/>
          </a:xfrm>
        </p:spPr>
        <p:txBody>
          <a:bodyPr/>
          <a:lstStyle/>
          <a:p>
            <a:pPr algn="ctr"/>
            <a:r>
              <a:rPr lang="en-US" b="1" dirty="0" smtClean="0">
                <a:solidFill>
                  <a:schemeClr val="bg1"/>
                </a:solidFill>
              </a:rPr>
              <a:t>Spheres of Cultural Influence</a:t>
            </a:r>
            <a:endParaRPr lang="en-US" b="1" dirty="0">
              <a:solidFill>
                <a:schemeClr val="bg1"/>
              </a:solidFill>
            </a:endParaRPr>
          </a:p>
        </p:txBody>
      </p:sp>
      <p:sp>
        <p:nvSpPr>
          <p:cNvPr id="6" name="Oval 5"/>
          <p:cNvSpPr/>
          <p:nvPr/>
        </p:nvSpPr>
        <p:spPr>
          <a:xfrm>
            <a:off x="2921002" y="1807383"/>
            <a:ext cx="6331395" cy="45074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3772336" y="2703463"/>
            <a:ext cx="4715797" cy="2863451"/>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971820" y="3509960"/>
            <a:ext cx="2214563" cy="12287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5254176" y="3574263"/>
            <a:ext cx="1731037" cy="461665"/>
          </a:xfrm>
          <a:prstGeom prst="rect">
            <a:avLst/>
          </a:prstGeom>
          <a:noFill/>
        </p:spPr>
        <p:txBody>
          <a:bodyPr wrap="square" rtlCol="0">
            <a:spAutoFit/>
          </a:bodyPr>
          <a:lstStyle/>
          <a:p>
            <a:pPr algn="ctr"/>
            <a:r>
              <a:rPr lang="en-US" sz="2400" b="1" dirty="0" smtClean="0"/>
              <a:t>Individual</a:t>
            </a:r>
            <a:endParaRPr lang="en-US" sz="2400" b="1" dirty="0"/>
          </a:p>
        </p:txBody>
      </p:sp>
      <p:sp>
        <p:nvSpPr>
          <p:cNvPr id="11" name="TextBox 10"/>
          <p:cNvSpPr txBox="1"/>
          <p:nvPr/>
        </p:nvSpPr>
        <p:spPr>
          <a:xfrm>
            <a:off x="4645177" y="2974929"/>
            <a:ext cx="3253896" cy="461665"/>
          </a:xfrm>
          <a:prstGeom prst="rect">
            <a:avLst/>
          </a:prstGeom>
          <a:noFill/>
        </p:spPr>
        <p:txBody>
          <a:bodyPr wrap="square" rtlCol="0">
            <a:spAutoFit/>
          </a:bodyPr>
          <a:lstStyle/>
          <a:p>
            <a:r>
              <a:rPr lang="en-US" sz="2400" b="1" dirty="0" smtClean="0"/>
              <a:t>Family/Friends/Peers</a:t>
            </a:r>
            <a:endParaRPr lang="en-US" sz="2400" b="1" dirty="0"/>
          </a:p>
        </p:txBody>
      </p:sp>
      <p:sp>
        <p:nvSpPr>
          <p:cNvPr id="12" name="TextBox 11"/>
          <p:cNvSpPr txBox="1"/>
          <p:nvPr/>
        </p:nvSpPr>
        <p:spPr>
          <a:xfrm>
            <a:off x="4112513" y="1945542"/>
            <a:ext cx="4383999" cy="800219"/>
          </a:xfrm>
          <a:prstGeom prst="rect">
            <a:avLst/>
          </a:prstGeom>
          <a:noFill/>
        </p:spPr>
        <p:txBody>
          <a:bodyPr wrap="square" rtlCol="0">
            <a:spAutoFit/>
          </a:bodyPr>
          <a:lstStyle/>
          <a:p>
            <a:r>
              <a:rPr lang="en-US" sz="2300" b="1" dirty="0" smtClean="0"/>
              <a:t>School/Community/Region</a:t>
            </a:r>
            <a:r>
              <a:rPr lang="en-US" sz="2300" b="1" dirty="0" smtClean="0"/>
              <a:t>/ Ethnic </a:t>
            </a:r>
            <a:r>
              <a:rPr lang="en-US" sz="2300" b="1" dirty="0" smtClean="0"/>
              <a:t>or Religious Group</a:t>
            </a:r>
            <a:endParaRPr lang="en-US" sz="2300" b="1" dirty="0"/>
          </a:p>
        </p:txBody>
      </p:sp>
      <p:sp>
        <p:nvSpPr>
          <p:cNvPr id="13" name="TextBox 12"/>
          <p:cNvSpPr txBox="1"/>
          <p:nvPr/>
        </p:nvSpPr>
        <p:spPr>
          <a:xfrm>
            <a:off x="4648698" y="1248014"/>
            <a:ext cx="3033486" cy="461665"/>
          </a:xfrm>
          <a:prstGeom prst="rect">
            <a:avLst/>
          </a:prstGeom>
          <a:noFill/>
        </p:spPr>
        <p:txBody>
          <a:bodyPr wrap="square" rtlCol="0">
            <a:spAutoFit/>
          </a:bodyPr>
          <a:lstStyle/>
          <a:p>
            <a:pPr algn="ctr"/>
            <a:r>
              <a:rPr lang="en-US" sz="2400" b="1" dirty="0" smtClean="0"/>
              <a:t>Nation/Country</a:t>
            </a:r>
            <a:endParaRPr lang="en-US" sz="2400" b="1" dirty="0"/>
          </a:p>
        </p:txBody>
      </p:sp>
      <p:pic>
        <p:nvPicPr>
          <p:cNvPr id="1026" name="Picture 2" descr="http://ts2.mm.bing.net/th?id=HN.608035316552107384&amp;w=241&amp;h=123&amp;c=7&amp;rs=1&amp;qlt=90&amp;o=4&amp;pid=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6698" y="4067682"/>
            <a:ext cx="1272020" cy="6492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16735702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png"/>
          <p:cNvPicPr>
            <a:picLocks noChangeAspect="1"/>
          </p:cNvPicPr>
          <p:nvPr/>
        </p:nvPicPr>
        <p:blipFill>
          <a:blip r:embed="rId2"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3472956" y="2237997"/>
            <a:ext cx="4693029" cy="4534837"/>
          </a:xfrm>
          <a:prstGeom prst="rect">
            <a:avLst/>
          </a:prstGeom>
        </p:spPr>
      </p:pic>
      <p:sp>
        <p:nvSpPr>
          <p:cNvPr id="2" name="Title 1"/>
          <p:cNvSpPr>
            <a:spLocks noGrp="1"/>
          </p:cNvSpPr>
          <p:nvPr>
            <p:ph type="title"/>
          </p:nvPr>
        </p:nvSpPr>
        <p:spPr>
          <a:xfrm>
            <a:off x="1269967" y="761773"/>
            <a:ext cx="9380154" cy="979379"/>
          </a:xfrm>
        </p:spPr>
        <p:txBody>
          <a:bodyPr/>
          <a:lstStyle/>
          <a:p>
            <a:pPr algn="ctr"/>
            <a:r>
              <a:rPr lang="en-US" b="1" dirty="0" smtClean="0"/>
              <a:t>Let’s Play: “Can You Guess the Country”?</a:t>
            </a:r>
            <a:endParaRPr lang="en-US" b="1" dirty="0"/>
          </a:p>
        </p:txBody>
      </p:sp>
      <p:sp>
        <p:nvSpPr>
          <p:cNvPr id="6" name="Content Placeholder 2"/>
          <p:cNvSpPr>
            <a:spLocks noGrp="1"/>
          </p:cNvSpPr>
          <p:nvPr>
            <p:ph idx="1"/>
          </p:nvPr>
        </p:nvSpPr>
        <p:spPr>
          <a:xfrm>
            <a:off x="1084446" y="2349708"/>
            <a:ext cx="10108132" cy="4280247"/>
          </a:xfrm>
        </p:spPr>
        <p:txBody>
          <a:bodyPr>
            <a:noAutofit/>
          </a:bodyPr>
          <a:lstStyle/>
          <a:p>
            <a:r>
              <a:rPr lang="en-US" sz="2700" b="1" dirty="0" smtClean="0"/>
              <a:t>Look at the country on your partner’s back.  </a:t>
            </a:r>
          </a:p>
          <a:p>
            <a:r>
              <a:rPr lang="en-US" sz="2700" b="1" dirty="0" smtClean="0"/>
              <a:t>Start asking questions and treating that person                  as if he were from that country.  </a:t>
            </a:r>
          </a:p>
          <a:p>
            <a:r>
              <a:rPr lang="en-US" sz="2700" b="1" dirty="0" smtClean="0"/>
              <a:t>Ask the person questions about that country’s            “culture.”  </a:t>
            </a:r>
          </a:p>
          <a:p>
            <a:r>
              <a:rPr lang="en-US" sz="2700" b="1" dirty="0" smtClean="0"/>
              <a:t>Do NOT mention the name of the country or                     give any hints about geographic region.</a:t>
            </a:r>
          </a:p>
          <a:p>
            <a:r>
              <a:rPr lang="en-US" sz="2700" b="1" i="1" dirty="0" smtClean="0"/>
              <a:t>What stereotypes and generalizations did                     your partner use, if any</a:t>
            </a:r>
            <a:r>
              <a:rPr lang="en-US" sz="2700" b="1" dirty="0" smtClean="0"/>
              <a:t>?</a:t>
            </a:r>
          </a:p>
        </p:txBody>
      </p:sp>
      <p:pic>
        <p:nvPicPr>
          <p:cNvPr id="3" name="Picture 2"/>
          <p:cNvPicPr>
            <a:picLocks noChangeAspect="1"/>
          </p:cNvPicPr>
          <p:nvPr/>
        </p:nvPicPr>
        <p:blipFill>
          <a:blip r:embed="rId3"/>
          <a:stretch>
            <a:fillRect/>
          </a:stretch>
        </p:blipFill>
        <p:spPr>
          <a:xfrm>
            <a:off x="9123835" y="3550802"/>
            <a:ext cx="2250277" cy="2957507"/>
          </a:xfrm>
          <a:prstGeom prst="rect">
            <a:avLst/>
          </a:prstGeom>
          <a:noFill/>
          <a:effectLst>
            <a:outerShdw blurRad="736600" dist="419100" dir="7800000" algn="ctr" rotWithShape="0">
              <a:srgbClr val="000000">
                <a:alpha val="52000"/>
              </a:srgbClr>
            </a:outerShdw>
          </a:effectLst>
        </p:spPr>
      </p:pic>
    </p:spTree>
    <p:extLst>
      <p:ext uri="{BB962C8B-B14F-4D97-AF65-F5344CB8AC3E}">
        <p14:creationId xmlns:p14="http://schemas.microsoft.com/office/powerpoint/2010/main" val="67936011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png"/>
          <p:cNvPicPr>
            <a:picLocks noChangeAspect="1"/>
          </p:cNvPicPr>
          <p:nvPr/>
        </p:nvPicPr>
        <p:blipFill>
          <a:blip r:embed="rId3"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3464187" y="2224550"/>
            <a:ext cx="4693029" cy="4534837"/>
          </a:xfrm>
          <a:prstGeom prst="rect">
            <a:avLst/>
          </a:prstGeom>
        </p:spPr>
      </p:pic>
      <p:sp>
        <p:nvSpPr>
          <p:cNvPr id="2" name="Title 1"/>
          <p:cNvSpPr>
            <a:spLocks noGrp="1"/>
          </p:cNvSpPr>
          <p:nvPr>
            <p:ph type="title"/>
          </p:nvPr>
        </p:nvSpPr>
        <p:spPr/>
        <p:txBody>
          <a:bodyPr/>
          <a:lstStyle/>
          <a:p>
            <a:pPr algn="ctr"/>
            <a:r>
              <a:rPr lang="en-US" b="1" dirty="0" smtClean="0"/>
              <a:t>What are the “6 F’s” of Culture?</a:t>
            </a:r>
            <a:endParaRPr lang="en-US" b="1" dirty="0"/>
          </a:p>
        </p:txBody>
      </p:sp>
      <p:sp>
        <p:nvSpPr>
          <p:cNvPr id="3" name="Content Placeholder 2"/>
          <p:cNvSpPr>
            <a:spLocks noGrp="1"/>
          </p:cNvSpPr>
          <p:nvPr>
            <p:ph idx="1"/>
          </p:nvPr>
        </p:nvSpPr>
        <p:spPr>
          <a:xfrm>
            <a:off x="4088234" y="2648853"/>
            <a:ext cx="5739545" cy="3855357"/>
          </a:xfrm>
        </p:spPr>
        <p:txBody>
          <a:bodyPr>
            <a:normAutofit/>
          </a:bodyPr>
          <a:lstStyle/>
          <a:p>
            <a:r>
              <a:rPr lang="en-US" sz="3000" b="1" u="sng" dirty="0" smtClean="0"/>
              <a:t>F</a:t>
            </a:r>
            <a:r>
              <a:rPr lang="en-US" sz="2700" b="1" dirty="0" smtClean="0"/>
              <a:t>ood</a:t>
            </a:r>
          </a:p>
          <a:p>
            <a:r>
              <a:rPr lang="en-US" sz="3000" b="1" u="sng" dirty="0" smtClean="0"/>
              <a:t>F</a:t>
            </a:r>
            <a:r>
              <a:rPr lang="en-US" sz="2700" b="1" dirty="0" smtClean="0"/>
              <a:t>ilms</a:t>
            </a:r>
          </a:p>
          <a:p>
            <a:r>
              <a:rPr lang="en-US" sz="3000" b="1" u="sng" dirty="0" smtClean="0"/>
              <a:t>F</a:t>
            </a:r>
            <a:r>
              <a:rPr lang="en-US" sz="2700" b="1" dirty="0" smtClean="0"/>
              <a:t>estivals/“Feriados”</a:t>
            </a:r>
          </a:p>
          <a:p>
            <a:r>
              <a:rPr lang="en-US" sz="3000" b="1" u="sng" dirty="0" smtClean="0"/>
              <a:t>F</a:t>
            </a:r>
            <a:r>
              <a:rPr lang="en-US" sz="2700" b="1" dirty="0" smtClean="0"/>
              <a:t>olklore</a:t>
            </a:r>
          </a:p>
          <a:p>
            <a:r>
              <a:rPr lang="en-US" sz="3000" b="1" u="sng" dirty="0" smtClean="0"/>
              <a:t>F</a:t>
            </a:r>
            <a:r>
              <a:rPr lang="en-US" sz="2700" b="1" dirty="0" smtClean="0"/>
              <a:t>amous people</a:t>
            </a:r>
          </a:p>
          <a:p>
            <a:r>
              <a:rPr lang="en-US" sz="3000" b="1" u="sng" dirty="0" smtClean="0"/>
              <a:t>F</a:t>
            </a:r>
            <a:r>
              <a:rPr lang="en-US" sz="2700" b="1" dirty="0" smtClean="0"/>
              <a:t>ashion</a:t>
            </a:r>
            <a:endParaRPr lang="en-US" sz="2700" b="1" dirty="0"/>
          </a:p>
        </p:txBody>
      </p:sp>
      <p:pic>
        <p:nvPicPr>
          <p:cNvPr id="5" name="Picture 4"/>
          <p:cNvPicPr>
            <a:picLocks noChangeAspect="1"/>
          </p:cNvPicPr>
          <p:nvPr/>
        </p:nvPicPr>
        <p:blipFill>
          <a:blip r:embed="rId4"/>
          <a:stretch>
            <a:fillRect/>
          </a:stretch>
        </p:blipFill>
        <p:spPr>
          <a:xfrm rot="20748500">
            <a:off x="8337362" y="2775213"/>
            <a:ext cx="2882900" cy="2819400"/>
          </a:xfrm>
          <a:prstGeom prst="rect">
            <a:avLst/>
          </a:prstGeom>
        </p:spPr>
      </p:pic>
      <p:pic>
        <p:nvPicPr>
          <p:cNvPr id="6" name="Picture 5"/>
          <p:cNvPicPr>
            <a:picLocks noChangeAspect="1"/>
          </p:cNvPicPr>
          <p:nvPr/>
        </p:nvPicPr>
        <p:blipFill>
          <a:blip r:embed="rId4"/>
          <a:stretch>
            <a:fillRect/>
          </a:stretch>
        </p:blipFill>
        <p:spPr>
          <a:xfrm rot="1173181">
            <a:off x="546976" y="2927608"/>
            <a:ext cx="2882900" cy="2819400"/>
          </a:xfrm>
          <a:prstGeom prst="rect">
            <a:avLst/>
          </a:prstGeom>
        </p:spPr>
      </p:pic>
    </p:spTree>
    <p:extLst>
      <p:ext uri="{BB962C8B-B14F-4D97-AF65-F5344CB8AC3E}">
        <p14:creationId xmlns:p14="http://schemas.microsoft.com/office/powerpoint/2010/main" val="123609292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png"/>
          <p:cNvPicPr>
            <a:picLocks noChangeAspect="1"/>
          </p:cNvPicPr>
          <p:nvPr/>
        </p:nvPicPr>
        <p:blipFill>
          <a:blip r:embed="rId2"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3472956" y="2095117"/>
            <a:ext cx="4693029" cy="4534837"/>
          </a:xfrm>
          <a:prstGeom prst="rect">
            <a:avLst/>
          </a:prstGeom>
        </p:spPr>
      </p:pic>
      <p:sp>
        <p:nvSpPr>
          <p:cNvPr id="2" name="Title 1"/>
          <p:cNvSpPr>
            <a:spLocks noGrp="1"/>
          </p:cNvSpPr>
          <p:nvPr>
            <p:ph type="title"/>
          </p:nvPr>
        </p:nvSpPr>
        <p:spPr>
          <a:xfrm>
            <a:off x="1546840" y="973668"/>
            <a:ext cx="8761413" cy="706964"/>
          </a:xfrm>
        </p:spPr>
        <p:txBody>
          <a:bodyPr/>
          <a:lstStyle/>
          <a:p>
            <a:pPr algn="ctr"/>
            <a:r>
              <a:rPr lang="en-US" b="1" dirty="0" smtClean="0"/>
              <a:t>Cultural Iceberg</a:t>
            </a:r>
            <a:endParaRPr lang="en-US" b="1" dirty="0"/>
          </a:p>
        </p:txBody>
      </p:sp>
      <p:pic>
        <p:nvPicPr>
          <p:cNvPr id="1026" name="Picture 2" descr="http://2.bp.blogspot.com/-cz6nHCct9u4/Tlgj6WuGfAI/AAAAAAAABYY/kzlKlB-nFT4/s1600/ocean%2Bwav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74598"/>
            <a:ext cx="12191999" cy="2402945"/>
          </a:xfrm>
          <a:prstGeom prst="rect">
            <a:avLst/>
          </a:prstGeom>
          <a:solidFill>
            <a:schemeClr val="bg1">
              <a:alpha val="16000"/>
            </a:schemeClr>
          </a:solidFill>
          <a:effectLst>
            <a:outerShdw blurRad="50800" dist="50800" dir="5400000" algn="ctr" rotWithShape="0">
              <a:srgbClr val="000000"/>
            </a:outerShdw>
          </a:effectLst>
        </p:spPr>
      </p:pic>
      <p:sp>
        <p:nvSpPr>
          <p:cNvPr id="5" name="Isosceles Triangle 4"/>
          <p:cNvSpPr/>
          <p:nvPr/>
        </p:nvSpPr>
        <p:spPr>
          <a:xfrm>
            <a:off x="5174871" y="2422899"/>
            <a:ext cx="5186149" cy="4264925"/>
          </a:xfrm>
          <a:prstGeom prst="triangle">
            <a:avLst/>
          </a:prstGeom>
          <a:solidFill>
            <a:schemeClr val="accent5">
              <a:lumMod val="40000"/>
              <a:lumOff val="6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un 5"/>
          <p:cNvSpPr/>
          <p:nvPr/>
        </p:nvSpPr>
        <p:spPr>
          <a:xfrm>
            <a:off x="3956969" y="2401059"/>
            <a:ext cx="2627085" cy="1799772"/>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791539" y="2958734"/>
            <a:ext cx="957943" cy="553998"/>
          </a:xfrm>
          <a:prstGeom prst="rect">
            <a:avLst/>
          </a:prstGeom>
          <a:noFill/>
        </p:spPr>
        <p:txBody>
          <a:bodyPr wrap="square" rtlCol="0">
            <a:spAutoFit/>
          </a:bodyPr>
          <a:lstStyle/>
          <a:p>
            <a:pPr algn="ctr"/>
            <a:r>
              <a:rPr lang="en-US" sz="3000" b="1" dirty="0"/>
              <a:t>6</a:t>
            </a:r>
            <a:r>
              <a:rPr lang="en-US" sz="3000" b="1" dirty="0" smtClean="0"/>
              <a:t> Fs</a:t>
            </a:r>
            <a:endParaRPr lang="en-US" sz="3000" b="1" dirty="0"/>
          </a:p>
        </p:txBody>
      </p:sp>
      <p:sp>
        <p:nvSpPr>
          <p:cNvPr id="10" name="Sun 9"/>
          <p:cNvSpPr/>
          <p:nvPr/>
        </p:nvSpPr>
        <p:spPr>
          <a:xfrm>
            <a:off x="356183" y="2832478"/>
            <a:ext cx="3207659" cy="3301993"/>
          </a:xfrm>
          <a:prstGeom prst="su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6853" y="4004895"/>
            <a:ext cx="3874490" cy="1015663"/>
          </a:xfrm>
          <a:prstGeom prst="rect">
            <a:avLst/>
          </a:prstGeom>
          <a:noFill/>
        </p:spPr>
        <p:txBody>
          <a:bodyPr wrap="square" rtlCol="0">
            <a:spAutoFit/>
          </a:bodyPr>
          <a:lstStyle/>
          <a:p>
            <a:pPr algn="ctr"/>
            <a:r>
              <a:rPr lang="en-US" sz="3000" b="1" dirty="0" smtClean="0"/>
              <a:t>True International Mindedness</a:t>
            </a:r>
            <a:endParaRPr lang="en-US" sz="3000" b="1" dirty="0"/>
          </a:p>
        </p:txBody>
      </p:sp>
      <p:sp>
        <p:nvSpPr>
          <p:cNvPr id="3" name="Isosceles Triangle 2"/>
          <p:cNvSpPr/>
          <p:nvPr/>
        </p:nvSpPr>
        <p:spPr>
          <a:xfrm>
            <a:off x="6652600" y="2442336"/>
            <a:ext cx="2237682" cy="1829304"/>
          </a:xfrm>
          <a:prstGeom prst="triangle">
            <a:avLst/>
          </a:prstGeom>
          <a:solidFill>
            <a:srgbClr val="D9EBE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Arrow 7"/>
          <p:cNvSpPr/>
          <p:nvPr/>
        </p:nvSpPr>
        <p:spPr>
          <a:xfrm>
            <a:off x="6632336" y="3312138"/>
            <a:ext cx="783772" cy="246743"/>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5" name="Bent Arrow 14"/>
          <p:cNvSpPr/>
          <p:nvPr/>
        </p:nvSpPr>
        <p:spPr>
          <a:xfrm>
            <a:off x="1916846" y="2089465"/>
            <a:ext cx="1013004" cy="665202"/>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7" name="Bent-Up Arrow 16"/>
          <p:cNvSpPr/>
          <p:nvPr/>
        </p:nvSpPr>
        <p:spPr>
          <a:xfrm rot="5400000">
            <a:off x="2316163" y="5640209"/>
            <a:ext cx="735120" cy="892042"/>
          </a:xfrm>
          <a:prstGeom prst="bentUp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Sun 18"/>
          <p:cNvSpPr/>
          <p:nvPr/>
        </p:nvSpPr>
        <p:spPr>
          <a:xfrm>
            <a:off x="3338249" y="4503681"/>
            <a:ext cx="2627085" cy="1799772"/>
          </a:xfrm>
          <a:prstGeom prst="sun">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3930899" y="4895058"/>
            <a:ext cx="1542353" cy="1015663"/>
          </a:xfrm>
          <a:prstGeom prst="rect">
            <a:avLst/>
          </a:prstGeom>
          <a:noFill/>
        </p:spPr>
        <p:txBody>
          <a:bodyPr wrap="square" rtlCol="0">
            <a:spAutoFit/>
          </a:bodyPr>
          <a:lstStyle/>
          <a:p>
            <a:pPr algn="ctr"/>
            <a:r>
              <a:rPr lang="en-US" sz="2900" b="1" dirty="0" smtClean="0"/>
              <a:t>“Deep” Culture</a:t>
            </a:r>
            <a:endParaRPr lang="en-US" sz="2900" b="1" dirty="0"/>
          </a:p>
        </p:txBody>
      </p:sp>
      <p:sp>
        <p:nvSpPr>
          <p:cNvPr id="21" name="Right Arrow 20"/>
          <p:cNvSpPr/>
          <p:nvPr/>
        </p:nvSpPr>
        <p:spPr>
          <a:xfrm>
            <a:off x="6013616" y="5271880"/>
            <a:ext cx="783772" cy="246743"/>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Tree>
    <p:extLst>
      <p:ext uri="{BB962C8B-B14F-4D97-AF65-F5344CB8AC3E}">
        <p14:creationId xmlns:p14="http://schemas.microsoft.com/office/powerpoint/2010/main" val="178592680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animBg="1"/>
      <p:bldP spid="11" grpId="0"/>
      <p:bldP spid="8" grpId="0" animBg="1"/>
      <p:bldP spid="15" grpId="0" animBg="1"/>
      <p:bldP spid="17" grpId="0" animBg="1"/>
      <p:bldP spid="19" grpId="0" animBg="1"/>
      <p:bldP spid="20" grpId="0"/>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png"/>
          <p:cNvPicPr>
            <a:picLocks noChangeAspect="1"/>
          </p:cNvPicPr>
          <p:nvPr/>
        </p:nvPicPr>
        <p:blipFill>
          <a:blip r:embed="rId3"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3267627" y="2224550"/>
            <a:ext cx="4693029" cy="4534837"/>
          </a:xfrm>
          <a:prstGeom prst="rect">
            <a:avLst/>
          </a:prstGeom>
        </p:spPr>
      </p:pic>
      <p:sp>
        <p:nvSpPr>
          <p:cNvPr id="2" name="Title 1"/>
          <p:cNvSpPr>
            <a:spLocks noGrp="1"/>
          </p:cNvSpPr>
          <p:nvPr>
            <p:ph type="title"/>
          </p:nvPr>
        </p:nvSpPr>
        <p:spPr>
          <a:xfrm>
            <a:off x="1198496" y="930125"/>
            <a:ext cx="8845389" cy="950351"/>
          </a:xfrm>
        </p:spPr>
        <p:txBody>
          <a:bodyPr/>
          <a:lstStyle/>
          <a:p>
            <a:pPr algn="ctr"/>
            <a:r>
              <a:rPr lang="en-US" b="1" dirty="0" smtClean="0"/>
              <a:t>Delve Deeper to Promote True </a:t>
            </a:r>
            <a:br>
              <a:rPr lang="en-US" b="1" dirty="0" smtClean="0"/>
            </a:br>
            <a:r>
              <a:rPr lang="en-US" b="1" dirty="0" smtClean="0"/>
              <a:t>Cross-Cultural Understanding:</a:t>
            </a:r>
            <a:endParaRPr lang="en-US" b="1" dirty="0"/>
          </a:p>
        </p:txBody>
      </p:sp>
      <p:sp>
        <p:nvSpPr>
          <p:cNvPr id="10" name="Content Placeholder 2"/>
          <p:cNvSpPr>
            <a:spLocks noGrp="1"/>
          </p:cNvSpPr>
          <p:nvPr>
            <p:ph idx="1"/>
          </p:nvPr>
        </p:nvSpPr>
        <p:spPr>
          <a:xfrm>
            <a:off x="2152042" y="2130514"/>
            <a:ext cx="7629460" cy="4684622"/>
          </a:xfrm>
        </p:spPr>
        <p:txBody>
          <a:bodyPr>
            <a:noAutofit/>
          </a:bodyPr>
          <a:lstStyle/>
          <a:p>
            <a:r>
              <a:rPr lang="en-US" sz="2400" b="1" dirty="0" smtClean="0"/>
              <a:t>Gender</a:t>
            </a:r>
          </a:p>
          <a:p>
            <a:r>
              <a:rPr lang="en-US" sz="2400" b="1" dirty="0" smtClean="0"/>
              <a:t>Class/Social issues</a:t>
            </a:r>
          </a:p>
          <a:p>
            <a:r>
              <a:rPr lang="en-US" sz="2400" b="1" dirty="0" smtClean="0"/>
              <a:t>Race</a:t>
            </a:r>
          </a:p>
          <a:p>
            <a:r>
              <a:rPr lang="en-US" sz="2400" b="1" dirty="0" smtClean="0"/>
              <a:t>Religion and religious values</a:t>
            </a:r>
          </a:p>
          <a:p>
            <a:r>
              <a:rPr lang="en-US" sz="2400" b="1" dirty="0" smtClean="0"/>
              <a:t>Family structures or types of communities</a:t>
            </a:r>
          </a:p>
          <a:p>
            <a:r>
              <a:rPr lang="en-US" sz="2400" b="1" dirty="0" smtClean="0"/>
              <a:t>General cultural values</a:t>
            </a:r>
          </a:p>
          <a:p>
            <a:r>
              <a:rPr lang="en-US" sz="2400" b="1" dirty="0" smtClean="0"/>
              <a:t>Complexity and diversity within cultural groups</a:t>
            </a:r>
          </a:p>
          <a:p>
            <a:r>
              <a:rPr lang="en-US" sz="2400" b="1" dirty="0" smtClean="0"/>
              <a:t>Idiosyncrasies of daily life</a:t>
            </a:r>
          </a:p>
          <a:p>
            <a:r>
              <a:rPr lang="en-US" sz="2400" b="1" dirty="0" smtClean="0"/>
              <a:t>Historical explanations of culture</a:t>
            </a:r>
          </a:p>
        </p:txBody>
      </p:sp>
      <p:pic>
        <p:nvPicPr>
          <p:cNvPr id="11" name="Picture 10"/>
          <p:cNvPicPr>
            <a:picLocks noChangeAspect="1"/>
          </p:cNvPicPr>
          <p:nvPr/>
        </p:nvPicPr>
        <p:blipFill>
          <a:blip r:embed="rId4"/>
          <a:stretch>
            <a:fillRect/>
          </a:stretch>
        </p:blipFill>
        <p:spPr>
          <a:xfrm>
            <a:off x="9035119" y="2290520"/>
            <a:ext cx="2821499" cy="2821499"/>
          </a:xfrm>
          <a:prstGeom prst="rect">
            <a:avLst/>
          </a:prstGeom>
          <a:noFill/>
          <a:effectLst>
            <a:outerShdw blurRad="736600" dist="419100" dir="7800000" algn="ctr" rotWithShape="0">
              <a:srgbClr val="000000">
                <a:alpha val="52000"/>
              </a:srgbClr>
            </a:outerShdw>
          </a:effectLst>
        </p:spPr>
      </p:pic>
      <p:sp>
        <p:nvSpPr>
          <p:cNvPr id="5" name="Rectangle 4"/>
          <p:cNvSpPr/>
          <p:nvPr/>
        </p:nvSpPr>
        <p:spPr>
          <a:xfrm>
            <a:off x="503278" y="2124534"/>
            <a:ext cx="1689886" cy="446276"/>
          </a:xfrm>
          <a:prstGeom prst="rect">
            <a:avLst/>
          </a:prstGeom>
        </p:spPr>
        <p:txBody>
          <a:bodyPr wrap="none">
            <a:spAutoFit/>
          </a:bodyPr>
          <a:lstStyle/>
          <a:p>
            <a:r>
              <a:rPr lang="en-US" sz="2300" b="1" dirty="0" smtClean="0">
                <a:solidFill>
                  <a:schemeClr val="tx1">
                    <a:lumMod val="75000"/>
                    <a:lumOff val="25000"/>
                  </a:schemeClr>
                </a:solidFill>
              </a:rPr>
              <a:t>EXAMPLES</a:t>
            </a:r>
            <a:r>
              <a:rPr lang="en-US" b="1" dirty="0"/>
              <a:t>:</a:t>
            </a:r>
          </a:p>
        </p:txBody>
      </p:sp>
    </p:spTree>
    <p:extLst>
      <p:ext uri="{BB962C8B-B14F-4D97-AF65-F5344CB8AC3E}">
        <p14:creationId xmlns:p14="http://schemas.microsoft.com/office/powerpoint/2010/main" val="119959783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971</TotalTime>
  <Words>1031</Words>
  <Application>Microsoft Office PowerPoint</Application>
  <PresentationFormat>Widescreen</PresentationFormat>
  <Paragraphs>137</Paragraphs>
  <Slides>21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Gothic</vt:lpstr>
      <vt:lpstr>Wingdings</vt:lpstr>
      <vt:lpstr>Wingdings 3</vt:lpstr>
      <vt:lpstr>Ion Boardroom</vt:lpstr>
      <vt:lpstr>PowerPoint Presentation</vt:lpstr>
      <vt:lpstr>What is International Mindedness                  in the 21st Century Classroom?</vt:lpstr>
      <vt:lpstr>What is International Mindedness                  in the 21st Century Classroom?</vt:lpstr>
      <vt:lpstr>What Exactly is Culture?</vt:lpstr>
      <vt:lpstr>Spheres of Cultural Influence</vt:lpstr>
      <vt:lpstr>Let’s Play: “Can You Guess the Country”?</vt:lpstr>
      <vt:lpstr>What are the “6 F’s” of Culture?</vt:lpstr>
      <vt:lpstr>Cultural Iceberg</vt:lpstr>
      <vt:lpstr>Delve Deeper to Promote True  Cross-Cultural Understanding:</vt:lpstr>
      <vt:lpstr>Now Let’s Explore an Example  Close to Home…</vt:lpstr>
      <vt:lpstr>How Do You Think Our Students  See Americans?</vt:lpstr>
      <vt:lpstr>The “6 Fs” of American Culture:</vt:lpstr>
      <vt:lpstr>Now for the “Deeper Rooted” Aspects/Values of American Culture:</vt:lpstr>
      <vt:lpstr>Instilling True “International Mindedness in Our Students”</vt:lpstr>
      <vt:lpstr>Framework for International Curriculum</vt:lpstr>
      <vt:lpstr>Multi-Cultural Activities and Materials in an Inquiry-Based Classroom</vt:lpstr>
      <vt:lpstr>Inquiry-Based Learning: Delve Deeper</vt:lpstr>
      <vt:lpstr>Inquiry-Based Learning:  Global Issues and Taking Action</vt:lpstr>
      <vt:lpstr>Reading &amp; Researching Multiculturally</vt:lpstr>
      <vt:lpstr>Your Turn. . .</vt:lpstr>
      <vt:lpstr>THANKS FOR LISTENING!</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Mindedness</dc:title>
  <dc:creator>Amy Lingenfelter</dc:creator>
  <cp:lastModifiedBy>Amy Lingenfelter</cp:lastModifiedBy>
  <cp:revision>103</cp:revision>
  <dcterms:created xsi:type="dcterms:W3CDTF">2015-03-16T16:55:24Z</dcterms:created>
  <dcterms:modified xsi:type="dcterms:W3CDTF">2015-03-18T20:16:13Z</dcterms:modified>
</cp:coreProperties>
</file>