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22" r:id="rId3"/>
    <p:sldId id="474" r:id="rId4"/>
    <p:sldId id="475" r:id="rId5"/>
    <p:sldId id="413" r:id="rId6"/>
    <p:sldId id="361" r:id="rId7"/>
    <p:sldId id="448" r:id="rId8"/>
    <p:sldId id="442" r:id="rId9"/>
    <p:sldId id="443" r:id="rId10"/>
    <p:sldId id="444" r:id="rId11"/>
    <p:sldId id="445" r:id="rId12"/>
    <p:sldId id="446" r:id="rId13"/>
    <p:sldId id="447" r:id="rId14"/>
    <p:sldId id="449" r:id="rId15"/>
    <p:sldId id="450" r:id="rId16"/>
    <p:sldId id="451" r:id="rId17"/>
    <p:sldId id="452" r:id="rId18"/>
    <p:sldId id="453" r:id="rId19"/>
    <p:sldId id="454" r:id="rId20"/>
    <p:sldId id="404" r:id="rId21"/>
    <p:sldId id="437" r:id="rId22"/>
    <p:sldId id="438" r:id="rId23"/>
    <p:sldId id="455" r:id="rId24"/>
    <p:sldId id="439" r:id="rId25"/>
    <p:sldId id="441" r:id="rId26"/>
    <p:sldId id="428" r:id="rId27"/>
    <p:sldId id="414" r:id="rId28"/>
    <p:sldId id="462" r:id="rId29"/>
    <p:sldId id="463" r:id="rId30"/>
    <p:sldId id="457" r:id="rId31"/>
    <p:sldId id="464" r:id="rId32"/>
    <p:sldId id="465" r:id="rId33"/>
    <p:sldId id="458" r:id="rId34"/>
    <p:sldId id="466" r:id="rId35"/>
    <p:sldId id="467" r:id="rId36"/>
    <p:sldId id="459" r:id="rId37"/>
    <p:sldId id="468" r:id="rId38"/>
    <p:sldId id="469" r:id="rId39"/>
    <p:sldId id="460" r:id="rId40"/>
    <p:sldId id="470" r:id="rId41"/>
    <p:sldId id="471" r:id="rId42"/>
    <p:sldId id="461" r:id="rId43"/>
    <p:sldId id="472" r:id="rId44"/>
    <p:sldId id="473" r:id="rId45"/>
    <p:sldId id="478" r:id="rId46"/>
    <p:sldId id="430" r:id="rId47"/>
    <p:sldId id="479" r:id="rId48"/>
    <p:sldId id="480" r:id="rId49"/>
    <p:sldId id="477" r:id="rId50"/>
    <p:sldId id="440" r:id="rId51"/>
    <p:sldId id="276" r:id="rId52"/>
    <p:sldId id="3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5CD"/>
    <a:srgbClr val="FFF054"/>
    <a:srgbClr val="FF6600"/>
    <a:srgbClr val="00FF00"/>
    <a:srgbClr val="17ADA6"/>
    <a:srgbClr val="D9E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0" d="100"/>
          <a:sy n="80" d="100"/>
        </p:scale>
        <p:origin x="-1016"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622DE-EE5B-4708-B09C-169942BD9567}" type="datetimeFigureOut">
              <a:rPr lang="en-US" smtClean="0"/>
              <a:t>7/16/15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C8062-2690-482D-8AF1-ACE9877B180F}" type="slidenum">
              <a:rPr lang="en-US" smtClean="0"/>
              <a:t>‹#›</a:t>
            </a:fld>
            <a:endParaRPr lang="en-US" dirty="0"/>
          </a:p>
        </p:txBody>
      </p:sp>
    </p:spTree>
    <p:extLst>
      <p:ext uri="{BB962C8B-B14F-4D97-AF65-F5344CB8AC3E}">
        <p14:creationId xmlns:p14="http://schemas.microsoft.com/office/powerpoint/2010/main" val="150334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a:t>
            </a:fld>
            <a:endParaRPr lang="en-US" dirty="0"/>
          </a:p>
        </p:txBody>
      </p:sp>
    </p:spTree>
    <p:extLst>
      <p:ext uri="{BB962C8B-B14F-4D97-AF65-F5344CB8AC3E}">
        <p14:creationId xmlns:p14="http://schemas.microsoft.com/office/powerpoint/2010/main" val="220748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10</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11</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12</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13</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14</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15</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16</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17</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18</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19</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20</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21</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22</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23</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24</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25</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26</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27</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28</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29</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30</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31</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32</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33</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34</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35</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36</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37</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38</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39</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40</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41</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42</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43</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44</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45</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46</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47</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48</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49</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5</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50</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51</a:t>
            </a:fld>
            <a:endParaRPr lang="en-US" dirty="0"/>
          </a:p>
        </p:txBody>
      </p:sp>
    </p:spTree>
    <p:extLst>
      <p:ext uri="{BB962C8B-B14F-4D97-AF65-F5344CB8AC3E}">
        <p14:creationId xmlns:p14="http://schemas.microsoft.com/office/powerpoint/2010/main" val="1513830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52</a:t>
            </a:fld>
            <a:endParaRPr lang="en-US" dirty="0"/>
          </a:p>
        </p:txBody>
      </p:sp>
    </p:spTree>
    <p:extLst>
      <p:ext uri="{BB962C8B-B14F-4D97-AF65-F5344CB8AC3E}">
        <p14:creationId xmlns:p14="http://schemas.microsoft.com/office/powerpoint/2010/main" val="220748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6</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7</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8</a:t>
            </a:fld>
            <a:endParaRPr lang="en-US" dirty="0"/>
          </a:p>
        </p:txBody>
      </p:sp>
    </p:spTree>
    <p:extLst>
      <p:ext uri="{BB962C8B-B14F-4D97-AF65-F5344CB8AC3E}">
        <p14:creationId xmlns:p14="http://schemas.microsoft.com/office/powerpoint/2010/main" val="249581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9</a:t>
            </a:fld>
            <a:endParaRPr lang="en-US" dirty="0"/>
          </a:p>
        </p:txBody>
      </p:sp>
    </p:spTree>
    <p:extLst>
      <p:ext uri="{BB962C8B-B14F-4D97-AF65-F5344CB8AC3E}">
        <p14:creationId xmlns:p14="http://schemas.microsoft.com/office/powerpoint/2010/main" val="249581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76282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7/16/15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52757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05911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13008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91739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00E1EE-7E54-417B-8C72-534C89EE6FF0}" type="datetimeFigureOut">
              <a:rPr lang="en-US" smtClean="0"/>
              <a:t>7/16/15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71199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00E1EE-7E54-417B-8C72-534C89EE6FF0}" type="datetimeFigureOut">
              <a:rPr lang="en-US" smtClean="0"/>
              <a:t>7/16/15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50363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81313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87592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28057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7/16/15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00566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0E1EE-7E54-417B-8C72-534C89EE6FF0}" type="datetimeFigureOut">
              <a:rPr lang="en-US" smtClean="0"/>
              <a:t>7/16/15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66633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0E1EE-7E54-417B-8C72-534C89EE6FF0}" type="datetimeFigureOut">
              <a:rPr lang="en-US" smtClean="0"/>
              <a:t>7/16/15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85347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00E1EE-7E54-417B-8C72-534C89EE6FF0}" type="datetimeFigureOut">
              <a:rPr lang="en-US" smtClean="0"/>
              <a:t>7/16/15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28416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E1EE-7E54-417B-8C72-534C89EE6FF0}" type="datetimeFigureOut">
              <a:rPr lang="en-US" smtClean="0"/>
              <a:t>7/16/15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39656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7/16/15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04730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7/16/15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24598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E00E1EE-7E54-417B-8C72-534C89EE6FF0}" type="datetimeFigureOut">
              <a:rPr lang="en-US" smtClean="0"/>
              <a:t>7/16/15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60185F6-C7A1-44BB-872B-25F3BEFE1C80}" type="slidenum">
              <a:rPr lang="en-US" smtClean="0"/>
              <a:t>‹#›</a:t>
            </a:fld>
            <a:endParaRPr lang="en-US" dirty="0"/>
          </a:p>
        </p:txBody>
      </p:sp>
    </p:spTree>
    <p:extLst>
      <p:ext uri="{BB962C8B-B14F-4D97-AF65-F5344CB8AC3E}">
        <p14:creationId xmlns:p14="http://schemas.microsoft.com/office/powerpoint/2010/main" val="377856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peopleleap.com/category/amys-fellow-blog/"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tunein.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8.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1014" y="5206433"/>
            <a:ext cx="9381572" cy="1094422"/>
          </a:xfrm>
        </p:spPr>
        <p:txBody>
          <a:bodyPr>
            <a:noAutofit/>
          </a:bodyPr>
          <a:lstStyle/>
          <a:p>
            <a:pPr algn="ctr"/>
            <a:r>
              <a:rPr lang="en-US" sz="2500" b="1" dirty="0" smtClean="0"/>
              <a:t>Presented By: Amy E. Lingenfelter</a:t>
            </a:r>
          </a:p>
          <a:p>
            <a:pPr algn="ctr"/>
            <a:r>
              <a:rPr lang="en-US" sz="2500" b="1" dirty="0" smtClean="0"/>
              <a:t>Pearson longman</a:t>
            </a:r>
          </a:p>
        </p:txBody>
      </p:sp>
      <p:sp>
        <p:nvSpPr>
          <p:cNvPr id="4" name="TextBox 3"/>
          <p:cNvSpPr txBox="1"/>
          <p:nvPr/>
        </p:nvSpPr>
        <p:spPr>
          <a:xfrm>
            <a:off x="917950" y="916159"/>
            <a:ext cx="10256180" cy="2062103"/>
          </a:xfrm>
          <a:prstGeom prst="rect">
            <a:avLst/>
          </a:prstGeom>
          <a:noFill/>
        </p:spPr>
        <p:txBody>
          <a:bodyPr wrap="square" rtlCol="0">
            <a:spAutoFit/>
          </a:bodyPr>
          <a:lstStyle/>
          <a:p>
            <a:pPr algn="ctr"/>
            <a:r>
              <a:rPr lang="en-US" sz="6400" b="1" dirty="0" smtClean="0">
                <a:solidFill>
                  <a:schemeClr val="bg1"/>
                </a:solidFill>
              </a:rPr>
              <a:t>Tackling the TOEFL Test: </a:t>
            </a:r>
            <a:br>
              <a:rPr lang="en-US" sz="6400" b="1" dirty="0" smtClean="0">
                <a:solidFill>
                  <a:schemeClr val="bg1"/>
                </a:solidFill>
              </a:rPr>
            </a:br>
            <a:r>
              <a:rPr lang="en-US" sz="6500" b="1" u="sng" dirty="0" smtClean="0">
                <a:solidFill>
                  <a:schemeClr val="bg1"/>
                </a:solidFill>
              </a:rPr>
              <a:t>Listening</a:t>
            </a:r>
            <a:endParaRPr lang="en-US" sz="6500" b="1" u="sng" dirty="0">
              <a:solidFill>
                <a:schemeClr val="bg1"/>
              </a:solidFill>
            </a:endParaRPr>
          </a:p>
        </p:txBody>
      </p:sp>
      <p:pic>
        <p:nvPicPr>
          <p:cNvPr id="2" name="Picture 1"/>
          <p:cNvPicPr>
            <a:picLocks noChangeAspect="1"/>
          </p:cNvPicPr>
          <p:nvPr/>
        </p:nvPicPr>
        <p:blipFill>
          <a:blip r:embed="rId3"/>
          <a:stretch>
            <a:fillRect/>
          </a:stretch>
        </p:blipFill>
        <p:spPr>
          <a:xfrm>
            <a:off x="4447791" y="3078168"/>
            <a:ext cx="3224948" cy="2146056"/>
          </a:xfrm>
          <a:prstGeom prst="rect">
            <a:avLst/>
          </a:prstGeom>
          <a:noFill/>
          <a:effectLst>
            <a:outerShdw blurRad="736600" dist="419100" dir="7800000" algn="ctr" rotWithShape="0">
              <a:srgbClr val="000000">
                <a:alpha val="52000"/>
              </a:srgbClr>
            </a:outerShdw>
          </a:effectLst>
        </p:spPr>
      </p:pic>
      <p:pic>
        <p:nvPicPr>
          <p:cNvPr id="5" name="Picture 4"/>
          <p:cNvPicPr>
            <a:picLocks noChangeAspect="1"/>
          </p:cNvPicPr>
          <p:nvPr/>
        </p:nvPicPr>
        <p:blipFill>
          <a:blip r:embed="rId4"/>
          <a:stretch>
            <a:fillRect/>
          </a:stretch>
        </p:blipFill>
        <p:spPr>
          <a:xfrm>
            <a:off x="9302768" y="2526221"/>
            <a:ext cx="2300604" cy="1579012"/>
          </a:xfrm>
          <a:prstGeom prst="rect">
            <a:avLst/>
          </a:prstGeom>
          <a:noFill/>
          <a:effectLst>
            <a:outerShdw blurRad="736600" dist="419100" dir="7800000" algn="ctr" rotWithShape="0">
              <a:srgbClr val="000000">
                <a:alpha val="52000"/>
              </a:srgbClr>
            </a:outerShdw>
          </a:effectLst>
        </p:spPr>
      </p:pic>
      <p:pic>
        <p:nvPicPr>
          <p:cNvPr id="7" name="Picture 6"/>
          <p:cNvPicPr>
            <a:picLocks noChangeAspect="1"/>
          </p:cNvPicPr>
          <p:nvPr/>
        </p:nvPicPr>
        <p:blipFill>
          <a:blip r:embed="rId4"/>
          <a:stretch>
            <a:fillRect/>
          </a:stretch>
        </p:blipFill>
        <p:spPr>
          <a:xfrm>
            <a:off x="564535" y="250467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043282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922118" y="2570173"/>
            <a:ext cx="10439101" cy="362246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Use the visuals to help you understand the passage.</a:t>
            </a:r>
          </a:p>
          <a:p>
            <a:pPr marL="795338" indent="-168275">
              <a:buFont typeface="Arial"/>
              <a:buChar char="•"/>
            </a:pPr>
            <a:r>
              <a:rPr lang="en-US" sz="2700" b="1" dirty="0" smtClean="0">
                <a:solidFill>
                  <a:schemeClr val="tx1"/>
                </a:solidFill>
              </a:rPr>
              <a:t>Each passage begins with a photo showing the setting and the person or people who are speaking.  There may be other visuals (such as a diagram, a drawing, a blackboard with important terminology) to help you understand the content and context of the passage.</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399841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315837" y="2274458"/>
            <a:ext cx="9601829" cy="44617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800" b="1" dirty="0" smtClean="0">
                <a:solidFill>
                  <a:schemeClr val="accent1"/>
                </a:solidFill>
              </a:rPr>
              <a:t>Take careful notes as you listen to the spoken material.</a:t>
            </a:r>
          </a:p>
          <a:p>
            <a:pPr marL="795338" indent="-168275">
              <a:buFont typeface="Arial"/>
              <a:buChar char="•"/>
            </a:pPr>
            <a:r>
              <a:rPr lang="en-US" sz="2500" b="1" dirty="0" smtClean="0">
                <a:solidFill>
                  <a:schemeClr val="tx1"/>
                </a:solidFill>
              </a:rPr>
              <a:t>You should focus on the main points and the key supporting material, especially words and phrases.</a:t>
            </a:r>
          </a:p>
          <a:p>
            <a:pPr marL="795338" indent="-168275">
              <a:buFont typeface="Arial"/>
              <a:buChar char="•"/>
            </a:pPr>
            <a:r>
              <a:rPr lang="en-US" sz="2500" b="1" dirty="0" smtClean="0">
                <a:solidFill>
                  <a:schemeClr val="tx1"/>
                </a:solidFill>
              </a:rPr>
              <a:t>Do not try to write down everything you hear or full sentences.  </a:t>
            </a:r>
          </a:p>
          <a:p>
            <a:pPr marL="795338" indent="-168275">
              <a:buFont typeface="Arial"/>
              <a:buChar char="•"/>
            </a:pPr>
            <a:r>
              <a:rPr lang="en-US" sz="2500" b="1" dirty="0" smtClean="0">
                <a:solidFill>
                  <a:schemeClr val="tx1"/>
                </a:solidFill>
              </a:rPr>
              <a:t>Do not write down too many unnecessary details.</a:t>
            </a:r>
          </a:p>
          <a:p>
            <a:pPr marL="795338" indent="-168275">
              <a:buFont typeface="Arial"/>
              <a:buChar char="•"/>
            </a:pPr>
            <a:r>
              <a:rPr lang="en-US" sz="2500" b="1" dirty="0" smtClean="0">
                <a:solidFill>
                  <a:schemeClr val="tx1"/>
                </a:solidFill>
              </a:rPr>
              <a:t>Use the messiest handwriting you can that’s still legible for YOU.  </a:t>
            </a:r>
          </a:p>
          <a:p>
            <a:pPr marL="795338" indent="-168275">
              <a:buFont typeface="Arial"/>
              <a:buChar char="•"/>
            </a:pPr>
            <a:r>
              <a:rPr lang="en-US" sz="2500" b="1" dirty="0" smtClean="0">
                <a:solidFill>
                  <a:schemeClr val="tx1"/>
                </a:solidFill>
              </a:rPr>
              <a:t>Practice “code words/shorthand.”</a:t>
            </a:r>
            <a:endParaRPr lang="en-US" sz="2500" b="1" dirty="0">
              <a:solidFill>
                <a:schemeClr val="tx1"/>
              </a:solidFill>
            </a:endParaRPr>
          </a:p>
        </p:txBody>
      </p:sp>
      <p:pic>
        <p:nvPicPr>
          <p:cNvPr id="6" name="Picture 5"/>
          <p:cNvPicPr>
            <a:picLocks noChangeAspect="1"/>
          </p:cNvPicPr>
          <p:nvPr/>
        </p:nvPicPr>
        <p:blipFill>
          <a:blip r:embed="rId3"/>
          <a:stretch>
            <a:fillRect/>
          </a:stretch>
        </p:blipFill>
        <p:spPr>
          <a:xfrm>
            <a:off x="0" y="17395"/>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40934210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461927"/>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Note-taking Rubric/Guidelines</a:t>
            </a:r>
          </a:p>
        </p:txBody>
      </p:sp>
      <p:graphicFrame>
        <p:nvGraphicFramePr>
          <p:cNvPr id="2" name="Object 1"/>
          <p:cNvGraphicFramePr>
            <a:graphicFrameLocks noChangeAspect="1"/>
          </p:cNvGraphicFramePr>
          <p:nvPr>
            <p:extLst>
              <p:ext uri="{D42A27DB-BD31-4B8C-83A1-F6EECF244321}">
                <p14:modId xmlns:p14="http://schemas.microsoft.com/office/powerpoint/2010/main" val="3478759513"/>
              </p:ext>
            </p:extLst>
          </p:nvPr>
        </p:nvGraphicFramePr>
        <p:xfrm>
          <a:off x="2812158" y="1130333"/>
          <a:ext cx="6530831" cy="5779852"/>
        </p:xfrm>
        <a:graphic>
          <a:graphicData uri="http://schemas.openxmlformats.org/presentationml/2006/ole">
            <mc:AlternateContent xmlns:mc="http://schemas.openxmlformats.org/markup-compatibility/2006">
              <mc:Choice xmlns:v="urn:schemas-microsoft-com:vml" Requires="v">
                <p:oleObj spid="_x0000_s2185" name="Document" r:id="rId5" imgW="6184900" imgH="5473700" progId="Word.Document.8">
                  <p:embed/>
                </p:oleObj>
              </mc:Choice>
              <mc:Fallback>
                <p:oleObj name="Document" r:id="rId5" imgW="6184900" imgH="5473700" progId="Word.Document.8">
                  <p:embed/>
                  <p:pic>
                    <p:nvPicPr>
                      <p:cNvPr id="0" name=""/>
                      <p:cNvPicPr/>
                      <p:nvPr/>
                    </p:nvPicPr>
                    <p:blipFill>
                      <a:blip r:embed="rId6"/>
                      <a:stretch>
                        <a:fillRect/>
                      </a:stretch>
                    </p:blipFill>
                    <p:spPr>
                      <a:xfrm>
                        <a:off x="2812158" y="1130333"/>
                        <a:ext cx="6530831" cy="5779852"/>
                      </a:xfrm>
                      <a:prstGeom prst="rect">
                        <a:avLst/>
                      </a:prstGeom>
                      <a:solidFill>
                        <a:schemeClr val="accent5">
                          <a:lumMod val="40000"/>
                          <a:lumOff val="60000"/>
                        </a:schemeClr>
                      </a:solidFill>
                    </p:spPr>
                  </p:pic>
                </p:oleObj>
              </mc:Fallback>
            </mc:AlternateContent>
          </a:graphicData>
        </a:graphic>
      </p:graphicFrame>
    </p:spTree>
    <p:extLst>
      <p:ext uri="{BB962C8B-B14F-4D97-AF65-F5344CB8AC3E}">
        <p14:creationId xmlns:p14="http://schemas.microsoft.com/office/powerpoint/2010/main" val="16935080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63640" y="2361433"/>
            <a:ext cx="9601829" cy="42834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Look at each question to determine what type of question it is.</a:t>
            </a:r>
          </a:p>
          <a:p>
            <a:pPr marL="795338" indent="-168275">
              <a:buFont typeface="Arial"/>
              <a:buChar char="•"/>
            </a:pPr>
            <a:r>
              <a:rPr lang="en-US" sz="2500" b="1" dirty="0" smtClean="0">
                <a:solidFill>
                  <a:schemeClr val="tx1"/>
                </a:solidFill>
              </a:rPr>
              <a:t>For </a:t>
            </a:r>
            <a:r>
              <a:rPr lang="en-US" sz="2500" b="1" u="sng" dirty="0" smtClean="0">
                <a:solidFill>
                  <a:schemeClr val="accent1"/>
                </a:solidFill>
              </a:rPr>
              <a:t>gist questions</a:t>
            </a:r>
            <a:r>
              <a:rPr lang="en-US" sz="2500" b="1" dirty="0" smtClean="0">
                <a:solidFill>
                  <a:schemeClr val="tx1"/>
                </a:solidFill>
              </a:rPr>
              <a:t>, listen carefully to the beginning of the passage to develop an initial idea about the gist of the passage.  Then, as you listen to the rest of the passage, adjust your idea about the gist of the passage as you listen to what the speakers are saying.</a:t>
            </a:r>
          </a:p>
          <a:p>
            <a:pPr marL="795338" indent="-168275">
              <a:buFont typeface="Arial"/>
              <a:buChar char="•"/>
            </a:pPr>
            <a:r>
              <a:rPr lang="en-US" sz="2500" b="1" dirty="0" smtClean="0">
                <a:solidFill>
                  <a:schemeClr val="tx1"/>
                </a:solidFill>
              </a:rPr>
              <a:t>For </a:t>
            </a:r>
            <a:r>
              <a:rPr lang="en-US" sz="2500" b="1" u="sng" dirty="0" smtClean="0">
                <a:solidFill>
                  <a:srgbClr val="B31166"/>
                </a:solidFill>
              </a:rPr>
              <a:t>detail questions</a:t>
            </a:r>
            <a:r>
              <a:rPr lang="en-US" sz="2500" b="1" dirty="0" smtClean="0">
                <a:solidFill>
                  <a:schemeClr val="tx1"/>
                </a:solidFill>
              </a:rPr>
              <a:t>, listen carefully to the details in the passage.  Then look for an answer that restates, the information from the passage.</a:t>
            </a:r>
            <a:endParaRPr lang="en-US" sz="25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936727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46241" y="2209172"/>
            <a:ext cx="9749612" cy="457489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69913" indent="-292100">
              <a:buFont typeface="Arial"/>
              <a:buChar char="•"/>
              <a:tabLst>
                <a:tab pos="400050" algn="l"/>
              </a:tabLst>
            </a:pPr>
            <a:r>
              <a:rPr lang="en-US" sz="2400" b="1" dirty="0" smtClean="0">
                <a:solidFill>
                  <a:schemeClr val="tx1"/>
                </a:solidFill>
              </a:rPr>
              <a:t>For </a:t>
            </a:r>
            <a:r>
              <a:rPr lang="en-US" sz="2400" b="1" u="sng" dirty="0" smtClean="0">
                <a:solidFill>
                  <a:schemeClr val="accent1"/>
                </a:solidFill>
              </a:rPr>
              <a:t>function questions</a:t>
            </a:r>
            <a:r>
              <a:rPr lang="en-US" sz="2400" b="1" dirty="0" smtClean="0">
                <a:solidFill>
                  <a:schemeClr val="tx1"/>
                </a:solidFill>
              </a:rPr>
              <a:t>, listen carefully to what the speaker says in the part of the passage that is repeated.  Then draw a conclusion about </a:t>
            </a:r>
            <a:r>
              <a:rPr lang="en-US" sz="2400" b="1" u="sng" dirty="0" smtClean="0">
                <a:solidFill>
                  <a:schemeClr val="tx1"/>
                </a:solidFill>
              </a:rPr>
              <a:t>why</a:t>
            </a:r>
            <a:r>
              <a:rPr lang="en-US" sz="2400" b="1" dirty="0" smtClean="0">
                <a:solidFill>
                  <a:schemeClr val="tx1"/>
                </a:solidFill>
              </a:rPr>
              <a:t> the speaker says it.</a:t>
            </a:r>
          </a:p>
          <a:p>
            <a:pPr marL="569913" indent="-292100">
              <a:buFont typeface="Arial"/>
              <a:buChar char="•"/>
              <a:tabLst>
                <a:tab pos="400050" algn="l"/>
              </a:tabLst>
            </a:pPr>
            <a:r>
              <a:rPr lang="en-US" sz="2400" b="1" dirty="0" smtClean="0">
                <a:solidFill>
                  <a:schemeClr val="tx1"/>
                </a:solidFill>
              </a:rPr>
              <a:t>For </a:t>
            </a:r>
            <a:r>
              <a:rPr lang="en-US" sz="2400" b="1" u="sng" dirty="0" smtClean="0">
                <a:solidFill>
                  <a:schemeClr val="accent1"/>
                </a:solidFill>
              </a:rPr>
              <a:t>stance questions</a:t>
            </a:r>
            <a:r>
              <a:rPr lang="en-US" sz="2400" b="1" dirty="0" smtClean="0">
                <a:solidFill>
                  <a:schemeClr val="tx1"/>
                </a:solidFill>
              </a:rPr>
              <a:t>, listen to what the speaker says in the part of the passage that is repeated.  Then draw a conclusion about what the speaker </a:t>
            </a:r>
            <a:r>
              <a:rPr lang="en-US" sz="2400" b="1" u="sng" dirty="0" smtClean="0">
                <a:solidFill>
                  <a:schemeClr val="tx1"/>
                </a:solidFill>
              </a:rPr>
              <a:t>feels</a:t>
            </a:r>
            <a:r>
              <a:rPr lang="en-US" sz="2400" b="1" dirty="0" smtClean="0">
                <a:solidFill>
                  <a:schemeClr val="tx1"/>
                </a:solidFill>
              </a:rPr>
              <a:t>.</a:t>
            </a:r>
          </a:p>
          <a:p>
            <a:pPr marL="569913" indent="-292100">
              <a:buFont typeface="Arial"/>
              <a:buChar char="•"/>
              <a:tabLst>
                <a:tab pos="400050" algn="l"/>
              </a:tabLst>
            </a:pPr>
            <a:r>
              <a:rPr lang="en-US" sz="2400" b="1" dirty="0" smtClean="0">
                <a:solidFill>
                  <a:schemeClr val="tx1"/>
                </a:solidFill>
              </a:rPr>
              <a:t>For </a:t>
            </a:r>
            <a:r>
              <a:rPr lang="en-US" sz="2400" b="1" u="sng" dirty="0" smtClean="0">
                <a:solidFill>
                  <a:srgbClr val="B31166"/>
                </a:solidFill>
              </a:rPr>
              <a:t>organization questions</a:t>
            </a:r>
            <a:r>
              <a:rPr lang="en-US" sz="2400" b="1" dirty="0" smtClean="0">
                <a:solidFill>
                  <a:schemeClr val="tx1"/>
                </a:solidFill>
              </a:rPr>
              <a:t>, listen to each of the points in the passage and consider  how these points are organized (take notes in order).  Then look for an answer that shows their organization.</a:t>
            </a:r>
          </a:p>
          <a:p>
            <a:pPr marL="569913" indent="-292100">
              <a:buFont typeface="Arial"/>
              <a:buChar char="•"/>
              <a:tabLst>
                <a:tab pos="400050" algn="l"/>
              </a:tabLst>
            </a:pPr>
            <a:r>
              <a:rPr lang="en-US" sz="2400" b="1" dirty="0" smtClean="0">
                <a:solidFill>
                  <a:schemeClr val="tx1"/>
                </a:solidFill>
              </a:rPr>
              <a:t>For </a:t>
            </a:r>
            <a:r>
              <a:rPr lang="en-US" sz="2400" b="1" u="sng" dirty="0" smtClean="0">
                <a:solidFill>
                  <a:srgbClr val="B31166"/>
                </a:solidFill>
              </a:rPr>
              <a:t>relationship questions</a:t>
            </a:r>
            <a:r>
              <a:rPr lang="en-US" sz="2400" b="1" dirty="0" smtClean="0">
                <a:solidFill>
                  <a:schemeClr val="tx1"/>
                </a:solidFill>
              </a:rPr>
              <a:t>, listen to each of the points in the passage and consider how these points might be related.</a:t>
            </a:r>
            <a:endParaRPr lang="en-US" sz="24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2689583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315837" y="2274458"/>
            <a:ext cx="9601829" cy="41269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Choose the best answer to each question.</a:t>
            </a:r>
          </a:p>
          <a:p>
            <a:pPr marL="795338" indent="-168275">
              <a:buFont typeface="Arial"/>
              <a:buChar char="•"/>
            </a:pPr>
            <a:r>
              <a:rPr lang="en-US" sz="2700" b="1" dirty="0" smtClean="0">
                <a:solidFill>
                  <a:schemeClr val="tx1"/>
                </a:solidFill>
              </a:rPr>
              <a:t>You may be certain of a particular answer, or you may find the answer by eliminating the definitely INCORRECT answers and choosing from the 1-2 remaining items that make the most sense.</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459295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315837" y="2326643"/>
            <a:ext cx="9601829" cy="36423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Think carefully about a question before you answer it.</a:t>
            </a:r>
          </a:p>
          <a:p>
            <a:pPr marL="795338" indent="-168275">
              <a:buFont typeface="Arial"/>
              <a:buChar char="•"/>
            </a:pPr>
            <a:r>
              <a:rPr lang="en-US" sz="2700" b="1" dirty="0" smtClean="0">
                <a:solidFill>
                  <a:schemeClr val="tx1"/>
                </a:solidFill>
              </a:rPr>
              <a:t>You won’t be able to </a:t>
            </a:r>
            <a:r>
              <a:rPr lang="en-US" sz="2700" b="1" dirty="0">
                <a:solidFill>
                  <a:schemeClr val="tx1"/>
                </a:solidFill>
              </a:rPr>
              <a:t>r</a:t>
            </a:r>
            <a:r>
              <a:rPr lang="en-US" sz="2700" b="1" dirty="0" smtClean="0">
                <a:solidFill>
                  <a:schemeClr val="tx1"/>
                </a:solidFill>
              </a:rPr>
              <a:t>eturn to a question later in the test.  You will have only one opportunity to answer any given question.</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248658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315837" y="2935469"/>
            <a:ext cx="9601829" cy="25091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Do not spend too much time on a question you are unsure of.</a:t>
            </a:r>
          </a:p>
          <a:p>
            <a:pPr marL="795338" indent="-168275">
              <a:buFont typeface="Arial"/>
              <a:buChar char="•"/>
            </a:pPr>
            <a:r>
              <a:rPr lang="en-US" sz="2700" b="1" dirty="0" smtClean="0">
                <a:solidFill>
                  <a:schemeClr val="tx1"/>
                </a:solidFill>
              </a:rPr>
              <a:t>If you truly do not know the answer to a question, simply guess and go on.</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17395"/>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0064079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28842" y="2187483"/>
            <a:ext cx="9601829" cy="41269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Monitor the time carefully on the title bar of the computer screen.</a:t>
            </a:r>
          </a:p>
          <a:p>
            <a:pPr marL="795338" indent="-168275">
              <a:buFont typeface="Arial"/>
              <a:buChar char="•"/>
            </a:pPr>
            <a:r>
              <a:rPr lang="en-US" sz="2700" b="1" dirty="0" smtClean="0">
                <a:solidFill>
                  <a:schemeClr val="tx1"/>
                </a:solidFill>
              </a:rPr>
              <a:t>The title bar indicates the time remaining in the section, the total number of questions in the section, and the number of the question you are working on.</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870432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28842" y="2326643"/>
            <a:ext cx="9601829" cy="41269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Guess to complete the section before time is up.</a:t>
            </a:r>
          </a:p>
          <a:p>
            <a:pPr marL="795338" indent="-168275">
              <a:buFont typeface="Arial"/>
              <a:buChar char="•"/>
            </a:pPr>
            <a:r>
              <a:rPr lang="en-US" sz="2700" b="1" dirty="0" smtClean="0">
                <a:solidFill>
                  <a:schemeClr val="tx1"/>
                </a:solidFill>
              </a:rPr>
              <a:t>It can only increase your score to guess the answers to questions that you do not have time to complete.  Points are NOT subtracted for incorrect answers.</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19209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512" y="877796"/>
            <a:ext cx="8827088" cy="707886"/>
          </a:xfrm>
          <a:prstGeom prst="rect">
            <a:avLst/>
          </a:prstGeom>
        </p:spPr>
        <p:txBody>
          <a:bodyPr wrap="square">
            <a:spAutoFit/>
          </a:bodyPr>
          <a:lstStyle/>
          <a:p>
            <a:pPr algn="ctr"/>
            <a:r>
              <a:rPr lang="en-US" sz="4000" b="1" dirty="0" smtClean="0">
                <a:solidFill>
                  <a:schemeClr val="bg2"/>
                </a:solidFill>
                <a:latin typeface="+mj-lt"/>
                <a:ea typeface="+mj-ea"/>
                <a:cs typeface="+mj-cs"/>
              </a:rPr>
              <a:t>Overview/Schedule of Training</a:t>
            </a:r>
            <a:endParaRPr lang="en-US" sz="4000" b="1" dirty="0">
              <a:solidFill>
                <a:schemeClr val="bg2"/>
              </a:solidFill>
              <a:latin typeface="+mj-lt"/>
              <a:ea typeface="+mj-ea"/>
              <a:cs typeface="+mj-cs"/>
            </a:endParaRPr>
          </a:p>
        </p:txBody>
      </p:sp>
      <p:sp>
        <p:nvSpPr>
          <p:cNvPr id="3" name="Rectangle 2"/>
          <p:cNvSpPr/>
          <p:nvPr/>
        </p:nvSpPr>
        <p:spPr>
          <a:xfrm>
            <a:off x="1483922" y="2192458"/>
            <a:ext cx="9222876" cy="4708981"/>
          </a:xfrm>
          <a:prstGeom prst="rect">
            <a:avLst/>
          </a:prstGeom>
        </p:spPr>
        <p:txBody>
          <a:bodyPr wrap="square">
            <a:spAutoFit/>
          </a:bodyPr>
          <a:lstStyle/>
          <a:p>
            <a:pPr marL="457200" indent="-457200">
              <a:buClr>
                <a:schemeClr val="accent1"/>
              </a:buClr>
              <a:buSzPct val="130000"/>
              <a:buFont typeface="Wingdings" charset="2"/>
              <a:buChar char="Ø"/>
            </a:pPr>
            <a:r>
              <a:rPr lang="en-US" sz="2900" b="1" dirty="0" smtClean="0"/>
              <a:t>Day 1: </a:t>
            </a:r>
            <a:r>
              <a:rPr lang="en-US" sz="2900" b="1" i="1" dirty="0" smtClean="0"/>
              <a:t>Overview, warm up, writing sample</a:t>
            </a:r>
          </a:p>
          <a:p>
            <a:pPr marL="457200" indent="-457200">
              <a:buClr>
                <a:schemeClr val="accent1"/>
              </a:buClr>
              <a:buSzPct val="130000"/>
              <a:buFont typeface="Wingdings" charset="2"/>
              <a:buChar char="Ø"/>
            </a:pPr>
            <a:r>
              <a:rPr lang="en-US" sz="2900" b="1" dirty="0" smtClean="0">
                <a:solidFill>
                  <a:schemeClr val="accent1"/>
                </a:solidFill>
              </a:rPr>
              <a:t>Day 2: Strategies for Reading</a:t>
            </a:r>
          </a:p>
          <a:p>
            <a:pPr marL="457200" indent="-457200">
              <a:buClr>
                <a:schemeClr val="accent1"/>
              </a:buClr>
              <a:buSzPct val="130000"/>
              <a:buFont typeface="Wingdings" charset="2"/>
              <a:buChar char="Ø"/>
            </a:pPr>
            <a:r>
              <a:rPr lang="en-US" sz="2900" b="1" dirty="0" smtClean="0"/>
              <a:t>Day 3: Reading Practice using strategies</a:t>
            </a:r>
          </a:p>
          <a:p>
            <a:pPr marL="457200" indent="-457200">
              <a:buClr>
                <a:schemeClr val="accent1"/>
              </a:buClr>
              <a:buSzPct val="130000"/>
              <a:buFont typeface="Wingdings" charset="2"/>
              <a:buChar char="Ø"/>
            </a:pPr>
            <a:r>
              <a:rPr lang="en-US" sz="2900" b="1" dirty="0" smtClean="0">
                <a:solidFill>
                  <a:srgbClr val="FF6600"/>
                </a:solidFill>
              </a:rPr>
              <a:t>Day 4: Strategies for Listening</a:t>
            </a:r>
          </a:p>
          <a:p>
            <a:pPr marL="457200" indent="-457200">
              <a:buClr>
                <a:schemeClr val="accent1"/>
              </a:buClr>
              <a:buSzPct val="130000"/>
              <a:buFont typeface="Wingdings" charset="2"/>
              <a:buChar char="Ø"/>
            </a:pPr>
            <a:r>
              <a:rPr lang="en-US" sz="2900" b="1" dirty="0" smtClean="0"/>
              <a:t>Day 5: Listening Practice using strategies</a:t>
            </a:r>
          </a:p>
          <a:p>
            <a:pPr marL="457200" indent="-457200">
              <a:buClr>
                <a:schemeClr val="accent1"/>
              </a:buClr>
              <a:buSzPct val="130000"/>
              <a:buFont typeface="Wingdings" charset="2"/>
              <a:buChar char="Ø"/>
            </a:pPr>
            <a:r>
              <a:rPr lang="en-US" sz="2900" b="1" dirty="0" smtClean="0">
                <a:solidFill>
                  <a:srgbClr val="008000"/>
                </a:solidFill>
              </a:rPr>
              <a:t>Day 6: Strategies for Writing</a:t>
            </a:r>
          </a:p>
          <a:p>
            <a:pPr marL="457200" indent="-457200">
              <a:buClr>
                <a:schemeClr val="accent1"/>
              </a:buClr>
              <a:buSzPct val="130000"/>
              <a:buFont typeface="Wingdings" charset="2"/>
              <a:buChar char="Ø"/>
            </a:pPr>
            <a:r>
              <a:rPr lang="en-US" sz="2900" b="1" dirty="0" smtClean="0"/>
              <a:t>Day 7: Writing Practice using strategies</a:t>
            </a:r>
          </a:p>
          <a:p>
            <a:pPr marL="457200" indent="-457200">
              <a:buClr>
                <a:schemeClr val="accent1"/>
              </a:buClr>
              <a:buSzPct val="130000"/>
              <a:buFont typeface="Wingdings" charset="2"/>
              <a:buChar char="Ø"/>
            </a:pPr>
            <a:r>
              <a:rPr lang="en-US" sz="2900" b="1" dirty="0" smtClean="0">
                <a:solidFill>
                  <a:srgbClr val="0000FF"/>
                </a:solidFill>
              </a:rPr>
              <a:t>Day 8: Strategies for Speaking</a:t>
            </a:r>
          </a:p>
          <a:p>
            <a:pPr marL="457200" indent="-457200">
              <a:buClr>
                <a:schemeClr val="accent1"/>
              </a:buClr>
              <a:buSzPct val="130000"/>
              <a:buFont typeface="Wingdings" charset="2"/>
              <a:buChar char="Ø"/>
            </a:pPr>
            <a:r>
              <a:rPr lang="en-US" sz="2900" b="1" dirty="0" smtClean="0"/>
              <a:t>Day 9: Speaking Practice using strategies</a:t>
            </a:r>
          </a:p>
          <a:p>
            <a:pPr marL="457200" indent="-457200">
              <a:buClr>
                <a:schemeClr val="accent1"/>
              </a:buClr>
              <a:buSzPct val="130000"/>
              <a:buFont typeface="Wingdings" charset="2"/>
              <a:buChar char="Ø"/>
            </a:pPr>
            <a:r>
              <a:rPr lang="en-US" sz="2900" b="1" dirty="0" smtClean="0"/>
              <a:t>Day 10: </a:t>
            </a:r>
            <a:r>
              <a:rPr lang="en-US" sz="2900" b="1" i="1" dirty="0" smtClean="0"/>
              <a:t>Wrap up/Practice Test/Review</a:t>
            </a:r>
            <a:endParaRPr lang="en-US" sz="2900" b="1" i="1" dirty="0"/>
          </a:p>
        </p:txBody>
      </p:sp>
    </p:spTree>
    <p:extLst>
      <p:ext uri="{BB962C8B-B14F-4D97-AF65-F5344CB8AC3E}">
        <p14:creationId xmlns:p14="http://schemas.microsoft.com/office/powerpoint/2010/main" val="42303419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301296" y="3308111"/>
            <a:ext cx="9601829" cy="1850828"/>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 let’s review the HW: </a:t>
            </a:r>
          </a:p>
          <a:p>
            <a:pPr algn="ctr"/>
            <a:r>
              <a:rPr lang="en-US" sz="4400" b="1" dirty="0" smtClean="0">
                <a:solidFill>
                  <a:schemeClr val="accent1"/>
                </a:solidFill>
              </a:rPr>
              <a:t>“Why Leaders Eat Last”</a:t>
            </a:r>
          </a:p>
          <a:p>
            <a:pPr algn="ctr"/>
            <a:r>
              <a:rPr lang="en-US" sz="2500" b="1" dirty="0" smtClean="0">
                <a:solidFill>
                  <a:schemeClr val="accent1"/>
                </a:solidFill>
              </a:rPr>
              <a:t>Video: </a:t>
            </a:r>
            <a:r>
              <a:rPr lang="en-US" sz="2500" b="1" u="sng" dirty="0" smtClean="0">
                <a:solidFill>
                  <a:schemeClr val="accent1"/>
                </a:solidFill>
                <a:hlinkClick r:id="rId4"/>
              </a:rPr>
              <a:t>http</a:t>
            </a:r>
            <a:r>
              <a:rPr lang="en-US" sz="2500" b="1" u="sng" dirty="0">
                <a:solidFill>
                  <a:schemeClr val="accent1"/>
                </a:solidFill>
                <a:hlinkClick r:id="rId4"/>
              </a:rPr>
              <a:t>://peopleleap.com/category/amys-fellow-blog/</a:t>
            </a:r>
            <a:endParaRPr lang="en-US" sz="2500" b="1" dirty="0">
              <a:solidFill>
                <a:schemeClr val="accent1"/>
              </a:solidFill>
            </a:endParaRPr>
          </a:p>
          <a:p>
            <a:pPr algn="ctr"/>
            <a:endParaRPr lang="en-US" sz="2500" b="1" dirty="0">
              <a:ln w="17780" cmpd="sng">
                <a:solidFill>
                  <a:srgbClr val="FFFFFF"/>
                </a:solidFill>
                <a:prstDash val="solid"/>
                <a:miter lim="800000"/>
              </a:ln>
              <a:solidFill>
                <a:schemeClr val="accent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Warm-up: Jigsaw Listening</a:t>
            </a:r>
          </a:p>
        </p:txBody>
      </p:sp>
      <p:pic>
        <p:nvPicPr>
          <p:cNvPr id="6" name="Picture 5"/>
          <p:cNvPicPr>
            <a:picLocks noChangeAspect="1"/>
          </p:cNvPicPr>
          <p:nvPr/>
        </p:nvPicPr>
        <p:blipFill>
          <a:blip r:embed="rId5"/>
          <a:stretch>
            <a:fillRect/>
          </a:stretch>
        </p:blipFill>
        <p:spPr>
          <a:xfrm>
            <a:off x="448530" y="2135279"/>
            <a:ext cx="2213435" cy="2213435"/>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2482309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355017" y="3321274"/>
            <a:ext cx="9601829" cy="1850828"/>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 time for </a:t>
            </a:r>
            <a:r>
              <a:rPr lang="en-US" sz="4400" b="1" dirty="0" smtClean="0">
                <a:solidFill>
                  <a:schemeClr val="accent1"/>
                </a:solidFill>
              </a:rPr>
              <a:t>Jigsaw Listening</a:t>
            </a:r>
            <a:r>
              <a:rPr lang="en-US" sz="4400" b="1" dirty="0" smtClean="0">
                <a:solidFill>
                  <a:schemeClr val="tx1"/>
                </a:solidFill>
              </a:rPr>
              <a:t>.  Please divide into groups of 3-4 and get out your notes.</a:t>
            </a: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2" name="Picture 1"/>
          <p:cNvPicPr>
            <a:picLocks noChangeAspect="1"/>
          </p:cNvPicPr>
          <p:nvPr/>
        </p:nvPicPr>
        <p:blipFill>
          <a:blip r:embed="rId4"/>
          <a:stretch>
            <a:fillRect/>
          </a:stretch>
        </p:blipFill>
        <p:spPr>
          <a:xfrm>
            <a:off x="152761" y="187120"/>
            <a:ext cx="2665792" cy="266579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137459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9416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YOUR JIGSAW LISTENING TASK:</a:t>
            </a:r>
          </a:p>
        </p:txBody>
      </p:sp>
      <p:sp>
        <p:nvSpPr>
          <p:cNvPr id="4" name="Title 1"/>
          <p:cNvSpPr txBox="1">
            <a:spLocks/>
          </p:cNvSpPr>
          <p:nvPr/>
        </p:nvSpPr>
        <p:spPr bwMode="gray">
          <a:xfrm>
            <a:off x="1130907" y="2405971"/>
            <a:ext cx="9891154" cy="41867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rgbClr val="008000"/>
                </a:solidFill>
              </a:rPr>
              <a:t>Divide into groups of 3-4 holding your notes.  </a:t>
            </a:r>
            <a:r>
              <a:rPr lang="en-US" sz="4000" b="1" dirty="0" smtClean="0">
                <a:solidFill>
                  <a:schemeClr val="accent1"/>
                </a:solidFill>
              </a:rPr>
              <a:t>Each person in the group will orally summarize a different part of “Why Leaders Eat Last” in </a:t>
            </a:r>
            <a:r>
              <a:rPr lang="en-US" sz="4000" b="1" i="1" dirty="0" smtClean="0">
                <a:solidFill>
                  <a:schemeClr val="accent1"/>
                </a:solidFill>
              </a:rPr>
              <a:t>1 minute</a:t>
            </a:r>
            <a:r>
              <a:rPr lang="en-US" sz="4000" b="1" dirty="0" smtClean="0">
                <a:solidFill>
                  <a:schemeClr val="accent1"/>
                </a:solidFill>
              </a:rPr>
              <a:t>.  Take turns.  </a:t>
            </a:r>
          </a:p>
          <a:p>
            <a:pPr marL="571500" indent="-571500">
              <a:buClr>
                <a:schemeClr val="accent1"/>
              </a:buClr>
              <a:buSzPct val="130000"/>
              <a:buFont typeface="Wingdings" charset="2"/>
              <a:buChar char="Ø"/>
            </a:pPr>
            <a:r>
              <a:rPr lang="en-US" sz="4000" b="1" dirty="0" smtClean="0">
                <a:solidFill>
                  <a:schemeClr val="accent1"/>
                </a:solidFill>
              </a:rPr>
              <a:t>Then, other group members can share and add to others’ comments.</a:t>
            </a:r>
          </a:p>
        </p:txBody>
      </p:sp>
    </p:spTree>
    <p:extLst>
      <p:ext uri="{BB962C8B-B14F-4D97-AF65-F5344CB8AC3E}">
        <p14:creationId xmlns:p14="http://schemas.microsoft.com/office/powerpoint/2010/main" val="2267836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9416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YOUR JIGSAW LISTENING TASK:</a:t>
            </a:r>
          </a:p>
        </p:txBody>
      </p:sp>
      <p:sp>
        <p:nvSpPr>
          <p:cNvPr id="4" name="Title 1"/>
          <p:cNvSpPr txBox="1">
            <a:spLocks/>
          </p:cNvSpPr>
          <p:nvPr/>
        </p:nvSpPr>
        <p:spPr bwMode="gray">
          <a:xfrm>
            <a:off x="672073" y="2266812"/>
            <a:ext cx="10880524" cy="438244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charset="2"/>
              <a:buChar char="Ø"/>
            </a:pPr>
            <a:r>
              <a:rPr lang="en-US" sz="2600" b="1" dirty="0" smtClean="0">
                <a:solidFill>
                  <a:srgbClr val="008000"/>
                </a:solidFill>
              </a:rPr>
              <a:t>PERSON 1: MAIN IDEA/GIST: </a:t>
            </a:r>
            <a:r>
              <a:rPr lang="en-US" sz="2600" b="1" dirty="0">
                <a:solidFill>
                  <a:schemeClr val="accent1"/>
                </a:solidFill>
              </a:rPr>
              <a:t>Why does the speaker initially explain why leaders eat FIRST, and then later explains that they actually must eat LAST?  How does he justify these notions?  Based on this, what do YOU think should be the title of this talk?</a:t>
            </a:r>
          </a:p>
          <a:p>
            <a:pPr marL="342900" indent="-342900">
              <a:buFont typeface="Wingdings" charset="2"/>
              <a:buChar char="Ø"/>
            </a:pPr>
            <a:r>
              <a:rPr lang="en-US" sz="2600" b="1" dirty="0" smtClean="0">
                <a:solidFill>
                  <a:srgbClr val="008000"/>
                </a:solidFill>
              </a:rPr>
              <a:t>PERSON 2: DETAILS</a:t>
            </a:r>
            <a:r>
              <a:rPr lang="en-US" sz="2600" b="1" dirty="0">
                <a:solidFill>
                  <a:srgbClr val="008000"/>
                </a:solidFill>
              </a:rPr>
              <a:t>: </a:t>
            </a:r>
            <a:r>
              <a:rPr lang="en-US" sz="2600" b="1" dirty="0">
                <a:solidFill>
                  <a:schemeClr val="accent1"/>
                </a:solidFill>
              </a:rPr>
              <a:t>What are the 4 </a:t>
            </a:r>
            <a:r>
              <a:rPr lang="en-US" sz="2600" b="1" dirty="0" smtClean="0">
                <a:solidFill>
                  <a:schemeClr val="accent1"/>
                </a:solidFill>
              </a:rPr>
              <a:t>beneficial brain chemicals </a:t>
            </a:r>
            <a:r>
              <a:rPr lang="en-US" sz="2600" b="1" dirty="0">
                <a:solidFill>
                  <a:schemeClr val="accent1"/>
                </a:solidFill>
              </a:rPr>
              <a:t>that encourage human behavior and interaction, and what types of </a:t>
            </a:r>
            <a:r>
              <a:rPr lang="en-US" sz="2600" b="1" dirty="0" smtClean="0">
                <a:solidFill>
                  <a:schemeClr val="accent1"/>
                </a:solidFill>
              </a:rPr>
              <a:t>positive behaviors, feelings, </a:t>
            </a:r>
            <a:r>
              <a:rPr lang="en-US" sz="2600" b="1" dirty="0">
                <a:solidFill>
                  <a:schemeClr val="accent1"/>
                </a:solidFill>
              </a:rPr>
              <a:t>and interactions does each chemical correspond to?</a:t>
            </a:r>
          </a:p>
          <a:p>
            <a:pPr marL="342900" indent="-342900">
              <a:buFont typeface="Wingdings" charset="2"/>
              <a:buChar char="Ø"/>
            </a:pPr>
            <a:r>
              <a:rPr lang="en-US" sz="2600" b="1" dirty="0" smtClean="0">
                <a:solidFill>
                  <a:srgbClr val="008000"/>
                </a:solidFill>
              </a:rPr>
              <a:t>PERSON 3: EVALUATION: </a:t>
            </a:r>
            <a:r>
              <a:rPr lang="en-US" sz="2600" b="1" dirty="0" smtClean="0">
                <a:solidFill>
                  <a:schemeClr val="accent1"/>
                </a:solidFill>
              </a:rPr>
              <a:t>What </a:t>
            </a:r>
            <a:r>
              <a:rPr lang="en-US" sz="2600" b="1" dirty="0">
                <a:solidFill>
                  <a:schemeClr val="accent1"/>
                </a:solidFill>
              </a:rPr>
              <a:t>is the speaker proposing about how we should change or improve our modern-day behaviors, and how does he support these proposals with scientific facts</a:t>
            </a:r>
            <a:r>
              <a:rPr lang="en-US" sz="2600" b="1" dirty="0" smtClean="0">
                <a:solidFill>
                  <a:schemeClr val="accent1"/>
                </a:solidFill>
              </a:rPr>
              <a:t>?</a:t>
            </a:r>
            <a:endParaRPr lang="en-US" sz="2600" b="1" dirty="0">
              <a:solidFill>
                <a:schemeClr val="accent1"/>
              </a:solidFill>
            </a:endParaRPr>
          </a:p>
        </p:txBody>
      </p:sp>
    </p:spTree>
    <p:extLst>
      <p:ext uri="{BB962C8B-B14F-4D97-AF65-F5344CB8AC3E}">
        <p14:creationId xmlns:p14="http://schemas.microsoft.com/office/powerpoint/2010/main" val="10755522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492287"/>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YOUR JIGSAW LISTENING TASK:</a:t>
            </a:r>
          </a:p>
        </p:txBody>
      </p:sp>
      <p:sp>
        <p:nvSpPr>
          <p:cNvPr id="2" name="Oval 1"/>
          <p:cNvSpPr/>
          <p:nvPr/>
        </p:nvSpPr>
        <p:spPr>
          <a:xfrm>
            <a:off x="1270458" y="1174736"/>
            <a:ext cx="1173583" cy="1205626"/>
          </a:xfrm>
          <a:prstGeom prst="ellipse">
            <a:avLst/>
          </a:prstGeom>
          <a:solidFill>
            <a:srgbClr val="41C5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325986" y="2674496"/>
            <a:ext cx="1173583" cy="1205626"/>
          </a:xfrm>
          <a:prstGeom prst="ellipse">
            <a:avLst/>
          </a:prstGeom>
          <a:solidFill>
            <a:srgbClr val="41C5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544532" y="2609776"/>
            <a:ext cx="1173583" cy="1205626"/>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583566" y="1205841"/>
            <a:ext cx="1173583" cy="1205626"/>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1292547" y="4190173"/>
            <a:ext cx="1173583" cy="1205626"/>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190040" y="5653214"/>
            <a:ext cx="1173583" cy="1205626"/>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568890" y="5620224"/>
            <a:ext cx="1173583" cy="120562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3590595" y="4313778"/>
            <a:ext cx="1173583" cy="120562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hevron 2"/>
          <p:cNvSpPr/>
          <p:nvPr/>
        </p:nvSpPr>
        <p:spPr>
          <a:xfrm rot="10800000">
            <a:off x="3150982" y="2202276"/>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Chevron 15"/>
          <p:cNvSpPr/>
          <p:nvPr/>
        </p:nvSpPr>
        <p:spPr>
          <a:xfrm rot="205409">
            <a:off x="2258405" y="2210001"/>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Chevron 16"/>
          <p:cNvSpPr/>
          <p:nvPr/>
        </p:nvSpPr>
        <p:spPr>
          <a:xfrm rot="10800000">
            <a:off x="3110429" y="5280327"/>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 name="Chevron 17"/>
          <p:cNvSpPr/>
          <p:nvPr/>
        </p:nvSpPr>
        <p:spPr>
          <a:xfrm rot="205409">
            <a:off x="2233928" y="5288052"/>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Oval 31"/>
          <p:cNvSpPr/>
          <p:nvPr/>
        </p:nvSpPr>
        <p:spPr>
          <a:xfrm>
            <a:off x="7356028" y="1161765"/>
            <a:ext cx="1173583" cy="1205626"/>
          </a:xfrm>
          <a:prstGeom prst="ellipse">
            <a:avLst/>
          </a:prstGeom>
          <a:solidFill>
            <a:srgbClr val="41C5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7362080" y="2776990"/>
            <a:ext cx="1173583" cy="1205626"/>
          </a:xfrm>
          <a:prstGeom prst="ellipse">
            <a:avLst/>
          </a:prstGeom>
          <a:solidFill>
            <a:srgbClr val="41C5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9399961" y="2774471"/>
            <a:ext cx="1173583" cy="120562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9438151" y="1131515"/>
            <a:ext cx="1173583" cy="120562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7295671" y="5630479"/>
            <a:ext cx="1173583" cy="1205626"/>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7371018" y="4221564"/>
            <a:ext cx="1173583" cy="1205626"/>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9574899" y="4203880"/>
            <a:ext cx="1173583" cy="1205626"/>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9642526" y="5660529"/>
            <a:ext cx="1173583" cy="1205626"/>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Chevron 41"/>
          <p:cNvSpPr/>
          <p:nvPr/>
        </p:nvSpPr>
        <p:spPr>
          <a:xfrm rot="10800000">
            <a:off x="9254697" y="5299096"/>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3" name="Chevron 42"/>
          <p:cNvSpPr/>
          <p:nvPr/>
        </p:nvSpPr>
        <p:spPr>
          <a:xfrm rot="205409">
            <a:off x="8362121" y="5289426"/>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5" name="Chevron 44"/>
          <p:cNvSpPr/>
          <p:nvPr/>
        </p:nvSpPr>
        <p:spPr>
          <a:xfrm rot="10800000">
            <a:off x="9131516" y="2274725"/>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6" name="Chevron 45"/>
          <p:cNvSpPr/>
          <p:nvPr/>
        </p:nvSpPr>
        <p:spPr>
          <a:xfrm rot="205409">
            <a:off x="8186742" y="2282450"/>
            <a:ext cx="546602" cy="562626"/>
          </a:xfrm>
          <a:prstGeom prst="chevron">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8" name="TextBox 47"/>
          <p:cNvSpPr txBox="1"/>
          <p:nvPr/>
        </p:nvSpPr>
        <p:spPr>
          <a:xfrm>
            <a:off x="4730224" y="3665102"/>
            <a:ext cx="2379319" cy="707886"/>
          </a:xfrm>
          <a:prstGeom prst="rect">
            <a:avLst/>
          </a:prstGeom>
          <a:noFill/>
        </p:spPr>
        <p:txBody>
          <a:bodyPr wrap="square" rtlCol="0">
            <a:spAutoFit/>
          </a:bodyPr>
          <a:lstStyle/>
          <a:p>
            <a:pPr algn="ctr"/>
            <a:r>
              <a:rPr lang="en-US" sz="4000" b="1" dirty="0" smtClean="0">
                <a:solidFill>
                  <a:srgbClr val="B31166"/>
                </a:solidFill>
              </a:rPr>
              <a:t>SWITCH</a:t>
            </a:r>
            <a:endParaRPr lang="en-US" sz="4000" b="1" dirty="0">
              <a:solidFill>
                <a:srgbClr val="B31166"/>
              </a:solidFill>
            </a:endParaRPr>
          </a:p>
        </p:txBody>
      </p:sp>
      <p:sp>
        <p:nvSpPr>
          <p:cNvPr id="4" name="Curved Right Arrow 3"/>
          <p:cNvSpPr/>
          <p:nvPr/>
        </p:nvSpPr>
        <p:spPr>
          <a:xfrm>
            <a:off x="5360027" y="2738255"/>
            <a:ext cx="1072005" cy="857765"/>
          </a:xfrm>
          <a:prstGeom prst="curved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a:off x="5442488" y="4916562"/>
            <a:ext cx="1236100" cy="906345"/>
          </a:xfrm>
          <a:prstGeom prst="curvedLeftArrow">
            <a:avLst/>
          </a:prstGeom>
          <a:solidFill>
            <a:srgbClr val="EF53A5"/>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703578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9416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“Why Leaders Eat Last” Topics:</a:t>
            </a:r>
          </a:p>
        </p:txBody>
      </p:sp>
      <p:sp>
        <p:nvSpPr>
          <p:cNvPr id="4" name="Title 1"/>
          <p:cNvSpPr txBox="1">
            <a:spLocks/>
          </p:cNvSpPr>
          <p:nvPr/>
        </p:nvSpPr>
        <p:spPr bwMode="gray">
          <a:xfrm>
            <a:off x="1298438" y="2475552"/>
            <a:ext cx="9601829" cy="362231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1"/>
              </a:buClr>
              <a:buSzPct val="130000"/>
            </a:pPr>
            <a:r>
              <a:rPr lang="en-US" sz="4000" b="1" dirty="0" smtClean="0">
                <a:solidFill>
                  <a:srgbClr val="008000"/>
                </a:solidFill>
              </a:rPr>
              <a:t>“FEEL GOOD” </a:t>
            </a:r>
            <a:r>
              <a:rPr lang="en-US" sz="4000" b="1" dirty="0" smtClean="0">
                <a:solidFill>
                  <a:schemeClr val="accent1"/>
                </a:solidFill>
              </a:rPr>
              <a:t>Chemicals:</a:t>
            </a:r>
          </a:p>
          <a:p>
            <a:pPr marL="571500" indent="-571500">
              <a:buClr>
                <a:schemeClr val="accent1"/>
              </a:buClr>
              <a:buSzPct val="130000"/>
              <a:buFont typeface="Wingdings" charset="2"/>
              <a:buChar char="Ø"/>
            </a:pPr>
            <a:r>
              <a:rPr lang="en-US" sz="4000" b="1" dirty="0" smtClean="0">
                <a:solidFill>
                  <a:schemeClr val="accent1"/>
                </a:solidFill>
              </a:rPr>
              <a:t>Serotonin…</a:t>
            </a:r>
          </a:p>
          <a:p>
            <a:pPr marL="571500" indent="-571500">
              <a:buClr>
                <a:schemeClr val="accent1"/>
              </a:buClr>
              <a:buSzPct val="130000"/>
              <a:buFont typeface="Wingdings" charset="2"/>
              <a:buChar char="Ø"/>
            </a:pPr>
            <a:r>
              <a:rPr lang="en-US" sz="4000" b="1" dirty="0" smtClean="0">
                <a:solidFill>
                  <a:schemeClr val="accent1"/>
                </a:solidFill>
              </a:rPr>
              <a:t>Dopamine…</a:t>
            </a:r>
          </a:p>
          <a:p>
            <a:pPr marL="571500" indent="-571500">
              <a:buClr>
                <a:schemeClr val="accent1"/>
              </a:buClr>
              <a:buSzPct val="130000"/>
              <a:buFont typeface="Wingdings" charset="2"/>
              <a:buChar char="Ø"/>
            </a:pPr>
            <a:r>
              <a:rPr lang="en-US" sz="4000" b="1" dirty="0" smtClean="0">
                <a:solidFill>
                  <a:schemeClr val="accent1"/>
                </a:solidFill>
              </a:rPr>
              <a:t>Endorphin…</a:t>
            </a:r>
          </a:p>
          <a:p>
            <a:pPr marL="571500" indent="-571500">
              <a:buClr>
                <a:schemeClr val="accent1"/>
              </a:buClr>
              <a:buSzPct val="130000"/>
              <a:buFont typeface="Wingdings" charset="2"/>
              <a:buChar char="Ø"/>
            </a:pPr>
            <a:r>
              <a:rPr lang="en-US" sz="4000" b="1" dirty="0" smtClean="0">
                <a:solidFill>
                  <a:schemeClr val="accent1"/>
                </a:solidFill>
              </a:rPr>
              <a:t>Oxytocin…</a:t>
            </a:r>
          </a:p>
        </p:txBody>
      </p:sp>
    </p:spTree>
    <p:extLst>
      <p:ext uri="{BB962C8B-B14F-4D97-AF65-F5344CB8AC3E}">
        <p14:creationId xmlns:p14="http://schemas.microsoft.com/office/powerpoint/2010/main" val="31247295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285421" y="3166776"/>
            <a:ext cx="9601829" cy="2507702"/>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 let’s review all the </a:t>
            </a:r>
            <a:r>
              <a:rPr lang="en-US" sz="4400" b="1" dirty="0" smtClean="0">
                <a:solidFill>
                  <a:srgbClr val="B31166"/>
                </a:solidFill>
              </a:rPr>
              <a:t>listening</a:t>
            </a:r>
            <a:r>
              <a:rPr lang="en-US" sz="4400" b="1" dirty="0" smtClean="0">
                <a:solidFill>
                  <a:schemeClr val="tx1"/>
                </a:solidFill>
              </a:rPr>
              <a:t> </a:t>
            </a:r>
            <a:r>
              <a:rPr lang="en-US" sz="4400" b="1" dirty="0" smtClean="0">
                <a:solidFill>
                  <a:schemeClr val="accent1"/>
                </a:solidFill>
              </a:rPr>
              <a:t>skills</a:t>
            </a:r>
            <a:r>
              <a:rPr lang="en-US" sz="4400" b="1" dirty="0" smtClean="0">
                <a:solidFill>
                  <a:schemeClr val="tx1"/>
                </a:solidFill>
              </a:rPr>
              <a:t> that the </a:t>
            </a:r>
            <a:r>
              <a:rPr lang="en-US" sz="4400" b="1" dirty="0" smtClean="0">
                <a:solidFill>
                  <a:srgbClr val="B31166"/>
                </a:solidFill>
              </a:rPr>
              <a:t>TOEFL evaluates </a:t>
            </a:r>
            <a:r>
              <a:rPr lang="en-US" sz="4400" b="1" dirty="0" smtClean="0">
                <a:solidFill>
                  <a:schemeClr val="tx1"/>
                </a:solidFill>
              </a:rPr>
              <a:t>and </a:t>
            </a:r>
            <a:r>
              <a:rPr lang="en-US" sz="4400" b="1" dirty="0" smtClean="0">
                <a:solidFill>
                  <a:srgbClr val="008000"/>
                </a:solidFill>
              </a:rPr>
              <a:t>match skills to questions </a:t>
            </a:r>
            <a:r>
              <a:rPr lang="en-US" sz="4400" b="1" dirty="0" smtClean="0">
                <a:solidFill>
                  <a:schemeClr val="tx1"/>
                </a:solidFill>
              </a:rPr>
              <a:t>to help us answer them. . .</a:t>
            </a: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pic>
        <p:nvPicPr>
          <p:cNvPr id="5" name="Picture 4"/>
          <p:cNvPicPr>
            <a:picLocks noChangeAspect="1"/>
          </p:cNvPicPr>
          <p:nvPr/>
        </p:nvPicPr>
        <p:blipFill>
          <a:blip r:embed="rId4"/>
          <a:stretch>
            <a:fillRect/>
          </a:stretch>
        </p:blipFill>
        <p:spPr>
          <a:xfrm>
            <a:off x="0" y="17395"/>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9738384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2976756"/>
            <a:ext cx="9610423" cy="28679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#1: </a:t>
            </a:r>
          </a:p>
          <a:p>
            <a:pPr algn="ctr">
              <a:buClr>
                <a:schemeClr val="accent1"/>
              </a:buClr>
              <a:buSzPct val="130000"/>
            </a:pPr>
            <a:r>
              <a:rPr lang="en-US" sz="4000" b="1" dirty="0" smtClean="0">
                <a:solidFill>
                  <a:schemeClr val="accent1"/>
                </a:solidFill>
              </a:rPr>
              <a:t>Understand the Gist </a:t>
            </a:r>
          </a:p>
          <a:p>
            <a:pPr algn="ctr">
              <a:buClr>
                <a:schemeClr val="accent1"/>
              </a:buClr>
              <a:buSzPct val="130000"/>
            </a:pPr>
            <a:r>
              <a:rPr lang="en-US" sz="4000" b="1" dirty="0" smtClean="0">
                <a:solidFill>
                  <a:schemeClr val="accent1"/>
                </a:solidFill>
              </a:rPr>
              <a:t>(pgs. 125-127)</a:t>
            </a:r>
          </a:p>
          <a:p>
            <a:pPr algn="ctr">
              <a:buClr>
                <a:schemeClr val="accent1"/>
              </a:buClr>
              <a:buSzPct val="130000"/>
            </a:pPr>
            <a:r>
              <a:rPr lang="en-US" sz="4000" b="1" dirty="0" smtClean="0">
                <a:solidFill>
                  <a:srgbClr val="008000"/>
                </a:solidFill>
              </a:rPr>
              <a:t>“Consultation:” Passage 2, pg. 128</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41815951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2228769"/>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the </a:t>
            </a:r>
            <a:r>
              <a:rPr lang="en-US" sz="3500" b="1" u="sng" dirty="0" smtClean="0">
                <a:solidFill>
                  <a:srgbClr val="008000"/>
                </a:solidFill>
              </a:rPr>
              <a:t>gist</a:t>
            </a:r>
            <a:r>
              <a:rPr lang="en-US" sz="3500" b="1" dirty="0" smtClean="0">
                <a:solidFill>
                  <a:schemeClr val="accent1"/>
                </a:solidFill>
              </a:rPr>
              <a:t> of a passage:</a:t>
            </a:r>
          </a:p>
          <a:p>
            <a:pPr marL="914400" lvl="1" indent="-457200">
              <a:buSzPct val="130000"/>
              <a:buFont typeface="Arial"/>
              <a:buChar char="•"/>
            </a:pPr>
            <a:r>
              <a:rPr lang="en-US" sz="3500" b="1" dirty="0" smtClean="0">
                <a:solidFill>
                  <a:schemeClr val="tx1"/>
                </a:solidFill>
              </a:rPr>
              <a:t>“What </a:t>
            </a:r>
            <a:r>
              <a:rPr lang="en-US" sz="3500" b="1" dirty="0">
                <a:solidFill>
                  <a:schemeClr val="tx1"/>
                </a:solidFill>
              </a:rPr>
              <a:t>is the subject</a:t>
            </a:r>
            <a:r>
              <a:rPr lang="en-US" sz="3500" b="1" dirty="0" smtClean="0">
                <a:solidFill>
                  <a:schemeClr val="tx1"/>
                </a:solidFill>
              </a:rPr>
              <a:t>?”</a:t>
            </a:r>
            <a:endParaRPr lang="en-US" sz="3500" b="1" dirty="0">
              <a:solidFill>
                <a:schemeClr val="tx1"/>
              </a:solidFill>
            </a:endParaRPr>
          </a:p>
          <a:p>
            <a:pPr marL="914400" lvl="1" indent="-457200">
              <a:buSzPct val="130000"/>
              <a:buFont typeface="Arial"/>
              <a:buChar char="•"/>
            </a:pPr>
            <a:r>
              <a:rPr lang="en-US" sz="3500" b="1" dirty="0" smtClean="0">
                <a:solidFill>
                  <a:schemeClr val="tx1"/>
                </a:solidFill>
              </a:rPr>
              <a:t>“What </a:t>
            </a:r>
            <a:r>
              <a:rPr lang="en-US" sz="3500" b="1" dirty="0">
                <a:solidFill>
                  <a:schemeClr val="tx1"/>
                </a:solidFill>
              </a:rPr>
              <a:t>is the topic</a:t>
            </a:r>
            <a:r>
              <a:rPr lang="en-US" sz="3500" b="1" dirty="0" smtClean="0">
                <a:solidFill>
                  <a:schemeClr val="tx1"/>
                </a:solidFill>
              </a:rPr>
              <a:t>?”</a:t>
            </a:r>
            <a:endParaRPr lang="en-US" sz="3500" b="1" dirty="0">
              <a:solidFill>
                <a:schemeClr val="tx1"/>
              </a:solidFill>
            </a:endParaRPr>
          </a:p>
          <a:p>
            <a:pPr marL="914400" lvl="1" indent="-457200">
              <a:buSzPct val="130000"/>
              <a:buFont typeface="Arial"/>
              <a:buChar char="•"/>
            </a:pPr>
            <a:r>
              <a:rPr lang="en-US" sz="3500" b="1" dirty="0" smtClean="0">
                <a:solidFill>
                  <a:schemeClr val="tx1"/>
                </a:solidFill>
              </a:rPr>
              <a:t>“What </a:t>
            </a:r>
            <a:r>
              <a:rPr lang="en-US" sz="3500" b="1" dirty="0">
                <a:solidFill>
                  <a:schemeClr val="tx1"/>
                </a:solidFill>
              </a:rPr>
              <a:t>is the main idea</a:t>
            </a:r>
            <a:r>
              <a:rPr lang="en-US" sz="3500" b="1" dirty="0" smtClean="0">
                <a:solidFill>
                  <a:schemeClr val="tx1"/>
                </a:solidFill>
              </a:rPr>
              <a:t>?”</a:t>
            </a:r>
            <a:endParaRPr lang="en-US" sz="3500" b="1" dirty="0">
              <a:solidFill>
                <a:schemeClr val="tx1"/>
              </a:solidFill>
            </a:endParaRPr>
          </a:p>
          <a:p>
            <a:pPr marL="914400" lvl="1" indent="-457200">
              <a:buSzPct val="130000"/>
              <a:buFont typeface="Arial"/>
              <a:buChar char="•"/>
            </a:pPr>
            <a:r>
              <a:rPr lang="en-US" sz="3500" b="1" dirty="0" smtClean="0">
                <a:solidFill>
                  <a:schemeClr val="tx1"/>
                </a:solidFill>
              </a:rPr>
              <a:t>“What </a:t>
            </a:r>
            <a:r>
              <a:rPr lang="en-US" sz="3500" b="1" dirty="0">
                <a:solidFill>
                  <a:schemeClr val="tx1"/>
                </a:solidFill>
              </a:rPr>
              <a:t>is the </a:t>
            </a:r>
            <a:r>
              <a:rPr lang="en-US" sz="3500" b="1" dirty="0" smtClean="0">
                <a:solidFill>
                  <a:srgbClr val="000000"/>
                </a:solidFill>
              </a:rPr>
              <a:t>purpose?”</a:t>
            </a:r>
            <a:endParaRPr lang="en-US" sz="3500" b="1" dirty="0">
              <a:solidFill>
                <a:srgbClr val="000000"/>
              </a:solidFill>
            </a:endParaRPr>
          </a:p>
          <a:p>
            <a:pPr marL="914400" lvl="1" indent="-457200">
              <a:buSzPct val="130000"/>
              <a:buFont typeface="Arial"/>
              <a:buChar char="•"/>
            </a:pPr>
            <a:r>
              <a:rPr lang="en-US" sz="3500" b="1" dirty="0" smtClean="0">
                <a:solidFill>
                  <a:srgbClr val="000000"/>
                </a:solidFill>
              </a:rPr>
              <a:t>“Why/how. . .?”</a:t>
            </a:r>
          </a:p>
          <a:p>
            <a:pPr marL="914400" lvl="1" indent="-457200">
              <a:buSzPct val="130000"/>
              <a:buFont typeface="Arial"/>
              <a:buChar char="•"/>
            </a:pPr>
            <a:r>
              <a:rPr lang="en-US" sz="3500" b="1" dirty="0" smtClean="0">
                <a:solidFill>
                  <a:srgbClr val="000000"/>
                </a:solidFill>
              </a:rPr>
              <a:t>May be stated directly at the beginning</a:t>
            </a:r>
          </a:p>
          <a:p>
            <a:pPr marL="914400" lvl="1" indent="-457200">
              <a:buSzPct val="130000"/>
              <a:buFont typeface="Arial"/>
              <a:buChar char="•"/>
            </a:pPr>
            <a:r>
              <a:rPr lang="en-US" sz="3500" b="1" dirty="0" smtClean="0">
                <a:solidFill>
                  <a:srgbClr val="000000"/>
                </a:solidFill>
              </a:rPr>
              <a:t>You may need to infer the gist</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4298205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315837" y="2385324"/>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How to answer questions about the </a:t>
            </a:r>
            <a:r>
              <a:rPr lang="en-US" sz="3500" b="1" u="sng" dirty="0" smtClean="0">
                <a:solidFill>
                  <a:srgbClr val="008000"/>
                </a:solidFill>
              </a:rPr>
              <a:t>gist</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Listen carefully to the beginning of the passage to develop an initial idea about the gist</a:t>
            </a:r>
          </a:p>
          <a:p>
            <a:pPr marL="914400" lvl="1" indent="-457200">
              <a:buSzPct val="130000"/>
              <a:buFont typeface="Arial"/>
              <a:buChar char="•"/>
            </a:pPr>
            <a:r>
              <a:rPr lang="en-US" sz="3500" b="1" dirty="0" smtClean="0">
                <a:solidFill>
                  <a:schemeClr val="tx1"/>
                </a:solidFill>
              </a:rPr>
              <a:t>Then, as you listen to the rest, adjust your idea of the gist as you consider what speakers are saying</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947261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1222641" y="2616362"/>
            <a:ext cx="9795900" cy="5175249"/>
          </a:xfrm>
          <a:prstGeom prst="rect">
            <a:avLst/>
          </a:prstGeom>
        </p:spPr>
        <p:txBody>
          <a:bodyPr vert="horz" lIns="91440" tIns="45720" rIns="91440" bIns="45720" rtlCol="0" anchor="t"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buClr>
              <a:buSzPct val="130000"/>
              <a:buFont typeface="Wingdings" charset="2"/>
              <a:buChar char="Ø"/>
            </a:pPr>
            <a:r>
              <a:rPr lang="en-US" sz="3000" b="1" dirty="0" smtClean="0">
                <a:solidFill>
                  <a:schemeClr val="accent1"/>
                </a:solidFill>
              </a:rPr>
              <a:t>The listening passages are on academic topics set in an academic environment.</a:t>
            </a:r>
          </a:p>
          <a:p>
            <a:pPr marL="342900" indent="-342900">
              <a:buClr>
                <a:schemeClr val="accent1"/>
              </a:buClr>
              <a:buSzPct val="130000"/>
              <a:buFont typeface="Wingdings" charset="2"/>
              <a:buChar char="Ø"/>
            </a:pPr>
            <a:r>
              <a:rPr lang="en-US" sz="3000" b="1" dirty="0" smtClean="0">
                <a:solidFill>
                  <a:schemeClr val="accent1"/>
                </a:solidFill>
              </a:rPr>
              <a:t>Listening is divided into two parts:</a:t>
            </a:r>
          </a:p>
          <a:p>
            <a:pPr marL="800100" lvl="1" indent="-342900">
              <a:buSzPct val="130000"/>
              <a:buFont typeface="Arial"/>
              <a:buChar char="•"/>
            </a:pPr>
            <a:r>
              <a:rPr lang="en-US" sz="3000" b="1" dirty="0" smtClean="0">
                <a:solidFill>
                  <a:schemeClr val="tx1"/>
                </a:solidFill>
              </a:rPr>
              <a:t>2- to 3-minute conversations that take place </a:t>
            </a:r>
            <a:r>
              <a:rPr lang="en-US" sz="3000" b="1" u="sng" dirty="0" smtClean="0">
                <a:solidFill>
                  <a:schemeClr val="tx1"/>
                </a:solidFill>
              </a:rPr>
              <a:t>outside</a:t>
            </a:r>
            <a:r>
              <a:rPr lang="en-US" sz="3000" b="1" dirty="0" smtClean="0">
                <a:solidFill>
                  <a:schemeClr val="tx1"/>
                </a:solidFill>
              </a:rPr>
              <a:t> of the classroom (5 questions each).</a:t>
            </a:r>
          </a:p>
          <a:p>
            <a:pPr marL="800100" lvl="1" indent="-342900">
              <a:buSzPct val="130000"/>
              <a:buFont typeface="Arial"/>
              <a:buChar char="•"/>
            </a:pPr>
            <a:r>
              <a:rPr lang="en-US" sz="3000" b="1" dirty="0" smtClean="0">
                <a:solidFill>
                  <a:schemeClr val="tx1"/>
                </a:solidFill>
              </a:rPr>
              <a:t>4- to 5-minute lectures that take place </a:t>
            </a:r>
            <a:r>
              <a:rPr lang="en-US" sz="3000" b="1" u="sng" dirty="0" smtClean="0">
                <a:solidFill>
                  <a:schemeClr val="tx1"/>
                </a:solidFill>
              </a:rPr>
              <a:t>inside</a:t>
            </a:r>
            <a:r>
              <a:rPr lang="en-US" sz="3000" b="1" dirty="0" smtClean="0">
                <a:solidFill>
                  <a:schemeClr val="tx1"/>
                </a:solidFill>
              </a:rPr>
              <a:t> the classroom (6 questions each).</a:t>
            </a: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4237937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3028941"/>
            <a:ext cx="9601829" cy="2450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#2: </a:t>
            </a:r>
          </a:p>
          <a:p>
            <a:pPr algn="ctr">
              <a:buClr>
                <a:schemeClr val="accent1"/>
              </a:buClr>
              <a:buSzPct val="130000"/>
            </a:pPr>
            <a:r>
              <a:rPr lang="en-US" sz="4000" b="1" dirty="0" smtClean="0">
                <a:solidFill>
                  <a:schemeClr val="accent1"/>
                </a:solidFill>
              </a:rPr>
              <a:t>Understand the Details </a:t>
            </a:r>
          </a:p>
          <a:p>
            <a:pPr algn="ctr">
              <a:buClr>
                <a:schemeClr val="accent1"/>
              </a:buClr>
              <a:buSzPct val="130000"/>
            </a:pPr>
            <a:r>
              <a:rPr lang="en-US" sz="4000" b="1" dirty="0" smtClean="0">
                <a:solidFill>
                  <a:schemeClr val="accent1"/>
                </a:solidFill>
              </a:rPr>
              <a:t>(pgs. 130-132)</a:t>
            </a:r>
          </a:p>
          <a:p>
            <a:pPr algn="ctr">
              <a:buClr>
                <a:schemeClr val="accent1"/>
              </a:buClr>
              <a:buSzPct val="130000"/>
            </a:pPr>
            <a:r>
              <a:rPr lang="en-US" sz="4000" b="1" dirty="0" smtClean="0">
                <a:solidFill>
                  <a:srgbClr val="008000"/>
                </a:solidFill>
              </a:rPr>
              <a:t>“Education:” Passage 3, pg. 135</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9676750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141847" y="2333139"/>
            <a:ext cx="9854002"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the </a:t>
            </a:r>
            <a:r>
              <a:rPr lang="en-US" sz="3500" b="1" u="sng" dirty="0" smtClean="0">
                <a:solidFill>
                  <a:srgbClr val="008000"/>
                </a:solidFill>
              </a:rPr>
              <a:t>details</a:t>
            </a:r>
            <a:r>
              <a:rPr lang="en-US" sz="3500" b="1" dirty="0" smtClean="0">
                <a:solidFill>
                  <a:schemeClr val="accent1"/>
                </a:solidFill>
              </a:rPr>
              <a:t> of a passage:</a:t>
            </a:r>
          </a:p>
          <a:p>
            <a:pPr marL="914400" lvl="1" indent="-457200">
              <a:buSzPct val="130000"/>
              <a:buFont typeface="Arial"/>
              <a:buChar char="•"/>
            </a:pPr>
            <a:r>
              <a:rPr lang="en-US" sz="3500" b="1" dirty="0" smtClean="0">
                <a:solidFill>
                  <a:schemeClr val="tx1"/>
                </a:solidFill>
              </a:rPr>
              <a:t>“What is stated in the passage?”</a:t>
            </a:r>
          </a:p>
          <a:p>
            <a:pPr marL="914400" lvl="1" indent="-457200">
              <a:buSzPct val="130000"/>
              <a:buFont typeface="Arial"/>
              <a:buChar char="•"/>
            </a:pPr>
            <a:r>
              <a:rPr lang="en-US" sz="3500" b="1" dirty="0" smtClean="0">
                <a:solidFill>
                  <a:schemeClr val="tx1"/>
                </a:solidFill>
              </a:rPr>
              <a:t>“What is indicated in the passage?”</a:t>
            </a:r>
          </a:p>
          <a:p>
            <a:pPr marL="914400" lvl="1" indent="-457200">
              <a:buSzPct val="130000"/>
              <a:buFont typeface="Arial"/>
              <a:buChar char="•"/>
            </a:pPr>
            <a:r>
              <a:rPr lang="en-US" sz="3500" b="1" dirty="0" smtClean="0">
                <a:solidFill>
                  <a:schemeClr val="tx1"/>
                </a:solidFill>
              </a:rPr>
              <a:t>“According to the speaker,. . .?”</a:t>
            </a:r>
          </a:p>
          <a:p>
            <a:pPr marL="914400" lvl="1" indent="-457200">
              <a:buSzPct val="130000"/>
              <a:buFont typeface="Arial"/>
              <a:buChar char="•"/>
            </a:pPr>
            <a:r>
              <a:rPr lang="en-US" sz="3500" b="1" dirty="0" smtClean="0">
                <a:solidFill>
                  <a:schemeClr val="tx1"/>
                </a:solidFill>
              </a:rPr>
              <a:t>“What does the lecturer say?”</a:t>
            </a:r>
          </a:p>
          <a:p>
            <a:pPr marL="914400" lvl="1" indent="-457200">
              <a:buSzPct val="130000"/>
              <a:buFont typeface="Arial"/>
              <a:buChar char="•"/>
            </a:pPr>
            <a:r>
              <a:rPr lang="en-US" sz="3500" b="1" dirty="0" smtClean="0">
                <a:solidFill>
                  <a:schemeClr val="tx1"/>
                </a:solidFill>
              </a:rPr>
              <a:t>Answers are stated directly</a:t>
            </a:r>
          </a:p>
          <a:p>
            <a:pPr marL="914400" lvl="1" indent="-457200">
              <a:buSzPct val="130000"/>
              <a:buFont typeface="Arial"/>
              <a:buChar char="•"/>
            </a:pPr>
            <a:r>
              <a:rPr lang="en-US" sz="3500" b="1" dirty="0" smtClean="0">
                <a:solidFill>
                  <a:schemeClr val="tx1"/>
                </a:solidFill>
              </a:rPr>
              <a:t>Answers are usually found in order</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284806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350635" y="2367929"/>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How to answer questions about the </a:t>
            </a:r>
            <a:r>
              <a:rPr lang="en-US" sz="3500" b="1" u="sng" dirty="0" smtClean="0">
                <a:solidFill>
                  <a:srgbClr val="008000"/>
                </a:solidFill>
              </a:rPr>
              <a:t>details</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Listen carefully to the details </a:t>
            </a:r>
            <a:endParaRPr lang="en-US" sz="3500" b="1" dirty="0">
              <a:solidFill>
                <a:schemeClr val="tx1"/>
              </a:solidFill>
            </a:endParaRPr>
          </a:p>
          <a:p>
            <a:pPr marL="914400" lvl="1" indent="-457200">
              <a:buSzPct val="130000"/>
              <a:buFont typeface="Arial"/>
              <a:buChar char="•"/>
            </a:pPr>
            <a:r>
              <a:rPr lang="en-US" sz="3500" b="1" dirty="0" smtClean="0">
                <a:solidFill>
                  <a:schemeClr val="tx1"/>
                </a:solidFill>
              </a:rPr>
              <a:t>Look for an answer that restates the information from the passage</a:t>
            </a:r>
          </a:p>
          <a:p>
            <a:pPr marL="914400" lvl="1" indent="-457200">
              <a:buSzPct val="130000"/>
              <a:buFont typeface="Arial"/>
              <a:buChar char="•"/>
            </a:pPr>
            <a:r>
              <a:rPr lang="en-US" sz="3500" b="1" dirty="0">
                <a:solidFill>
                  <a:schemeClr val="tx1"/>
                </a:solidFill>
              </a:rPr>
              <a:t>Eliminate the obviously wrong answers and choose the </a:t>
            </a:r>
            <a:r>
              <a:rPr lang="en-US" sz="3500" b="1" dirty="0" smtClean="0">
                <a:solidFill>
                  <a:schemeClr val="tx1"/>
                </a:solidFill>
              </a:rPr>
              <a:t>BEST </a:t>
            </a:r>
            <a:r>
              <a:rPr lang="en-US" sz="3500" b="1" dirty="0">
                <a:solidFill>
                  <a:schemeClr val="tx1"/>
                </a:solidFill>
              </a:rPr>
              <a:t>remaining answer.</a:t>
            </a:r>
            <a:endParaRPr lang="en-US" sz="3500" b="1" dirty="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491198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3028941"/>
            <a:ext cx="9601829" cy="222038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#3: </a:t>
            </a:r>
          </a:p>
          <a:p>
            <a:pPr algn="ctr">
              <a:buClr>
                <a:schemeClr val="accent1"/>
              </a:buClr>
              <a:buSzPct val="130000"/>
            </a:pPr>
            <a:r>
              <a:rPr lang="en-US" sz="4000" b="1" dirty="0" smtClean="0">
                <a:solidFill>
                  <a:schemeClr val="accent1"/>
                </a:solidFill>
              </a:rPr>
              <a:t>Understand the Function </a:t>
            </a:r>
          </a:p>
          <a:p>
            <a:pPr algn="ctr">
              <a:buClr>
                <a:schemeClr val="accent1"/>
              </a:buClr>
              <a:buSzPct val="130000"/>
            </a:pPr>
            <a:r>
              <a:rPr lang="en-US" sz="4000" b="1" dirty="0" smtClean="0">
                <a:solidFill>
                  <a:schemeClr val="accent1"/>
                </a:solidFill>
              </a:rPr>
              <a:t>(pgs. 139-142)</a:t>
            </a:r>
          </a:p>
          <a:p>
            <a:pPr algn="ctr">
              <a:buClr>
                <a:schemeClr val="accent1"/>
              </a:buClr>
              <a:buSzPct val="130000"/>
            </a:pPr>
            <a:r>
              <a:rPr lang="en-US" sz="4000" b="1" dirty="0" smtClean="0">
                <a:solidFill>
                  <a:srgbClr val="008000"/>
                </a:solidFill>
              </a:rPr>
              <a:t>“Zoology:” Passage 3, pg. 145</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3847411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904723" y="2663644"/>
            <a:ext cx="10334710"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the </a:t>
            </a:r>
            <a:r>
              <a:rPr lang="en-US" sz="3500" b="1" u="sng" dirty="0" smtClean="0">
                <a:solidFill>
                  <a:srgbClr val="008000"/>
                </a:solidFill>
              </a:rPr>
              <a:t>function</a:t>
            </a:r>
            <a:r>
              <a:rPr lang="en-US" sz="3500" b="1" dirty="0" smtClean="0">
                <a:solidFill>
                  <a:schemeClr val="accent1"/>
                </a:solidFill>
              </a:rPr>
              <a:t> of a passage:</a:t>
            </a:r>
          </a:p>
          <a:p>
            <a:pPr marL="914400" lvl="1" indent="-457200">
              <a:buSzPct val="130000"/>
              <a:buFont typeface="Arial"/>
              <a:buChar char="•"/>
            </a:pPr>
            <a:r>
              <a:rPr lang="en-US" sz="3500" b="1" dirty="0" smtClean="0">
                <a:solidFill>
                  <a:schemeClr val="tx1"/>
                </a:solidFill>
              </a:rPr>
              <a:t>“Listen again to part of the passage”</a:t>
            </a:r>
          </a:p>
          <a:p>
            <a:pPr marL="914400" lvl="1" indent="-457200">
              <a:buSzPct val="130000"/>
              <a:buFont typeface="Arial"/>
              <a:buChar char="•"/>
            </a:pPr>
            <a:r>
              <a:rPr lang="en-US" sz="3500" b="1" dirty="0" smtClean="0">
                <a:solidFill>
                  <a:schemeClr val="tx1"/>
                </a:solidFill>
              </a:rPr>
              <a:t>“Why does the speaker say this?”</a:t>
            </a:r>
          </a:p>
          <a:p>
            <a:pPr marL="914400" lvl="1" indent="-457200">
              <a:buSzPct val="130000"/>
              <a:buFont typeface="Arial"/>
              <a:buChar char="•"/>
            </a:pPr>
            <a:r>
              <a:rPr lang="en-US" sz="3500" b="1" dirty="0" smtClean="0">
                <a:solidFill>
                  <a:schemeClr val="tx1"/>
                </a:solidFill>
              </a:rPr>
              <a:t>“What does the speaker mean?”</a:t>
            </a:r>
          </a:p>
          <a:p>
            <a:pPr marL="914400" lvl="1" indent="-457200">
              <a:buSzPct val="130000"/>
              <a:buFont typeface="Arial"/>
              <a:buChar char="•"/>
            </a:pPr>
            <a:r>
              <a:rPr lang="en-US" sz="3500" b="1" dirty="0" smtClean="0">
                <a:solidFill>
                  <a:schemeClr val="tx1"/>
                </a:solidFill>
              </a:rPr>
              <a:t>This part will be replayed for you</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14752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315837" y="2454904"/>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How to answer questions about the </a:t>
            </a:r>
            <a:r>
              <a:rPr lang="en-US" sz="3500" b="1" u="sng" dirty="0" smtClean="0">
                <a:solidFill>
                  <a:srgbClr val="008000"/>
                </a:solidFill>
              </a:rPr>
              <a:t>function</a:t>
            </a:r>
            <a:r>
              <a:rPr lang="en-US" sz="3500" b="1" dirty="0" smtClean="0">
                <a:solidFill>
                  <a:schemeClr val="accent1"/>
                </a:solidFill>
              </a:rPr>
              <a:t> of the passage:</a:t>
            </a:r>
          </a:p>
          <a:p>
            <a:pPr marL="914400" lvl="1" indent="-457200">
              <a:buSzPct val="130000"/>
              <a:buFont typeface="Arial"/>
              <a:buChar char="•"/>
            </a:pPr>
            <a:r>
              <a:rPr lang="en-US" sz="3500" b="1" dirty="0" smtClean="0">
                <a:solidFill>
                  <a:schemeClr val="tx1"/>
                </a:solidFill>
              </a:rPr>
              <a:t>Listen carefully to what the speaker says in the part that is repeated.</a:t>
            </a:r>
          </a:p>
          <a:p>
            <a:pPr marL="914400" lvl="1" indent="-457200">
              <a:buSzPct val="130000"/>
              <a:buFont typeface="Arial"/>
              <a:buChar char="•"/>
            </a:pPr>
            <a:r>
              <a:rPr lang="en-US" sz="3500" b="1" dirty="0" smtClean="0">
                <a:solidFill>
                  <a:schemeClr val="tx1"/>
                </a:solidFill>
              </a:rPr>
              <a:t>Draw a conclusion about why the speaker says it. </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7137465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3028941"/>
            <a:ext cx="9601829" cy="222038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4: </a:t>
            </a:r>
          </a:p>
          <a:p>
            <a:pPr algn="ctr">
              <a:buClr>
                <a:schemeClr val="accent1"/>
              </a:buClr>
              <a:buSzPct val="130000"/>
            </a:pPr>
            <a:r>
              <a:rPr lang="en-US" sz="4000" b="1" dirty="0" smtClean="0">
                <a:solidFill>
                  <a:schemeClr val="accent1"/>
                </a:solidFill>
              </a:rPr>
              <a:t>Understand the Speaker’s Stance </a:t>
            </a:r>
          </a:p>
          <a:p>
            <a:pPr algn="ctr">
              <a:buClr>
                <a:schemeClr val="accent1"/>
              </a:buClr>
              <a:buSzPct val="130000"/>
            </a:pPr>
            <a:r>
              <a:rPr lang="en-US" sz="4000" b="1" dirty="0" smtClean="0">
                <a:solidFill>
                  <a:schemeClr val="accent1"/>
                </a:solidFill>
              </a:rPr>
              <a:t>(pgs. 148-151)</a:t>
            </a:r>
          </a:p>
          <a:p>
            <a:pPr algn="ctr">
              <a:buClr>
                <a:schemeClr val="accent1"/>
              </a:buClr>
              <a:buSzPct val="130000"/>
            </a:pPr>
            <a:r>
              <a:rPr lang="en-US" sz="4000" b="1" dirty="0" smtClean="0">
                <a:solidFill>
                  <a:srgbClr val="008000"/>
                </a:solidFill>
              </a:rPr>
              <a:t>“**Conversation:” Passage 2, pg. 153</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8826966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81039" y="2541879"/>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the speaker’s </a:t>
            </a:r>
            <a:r>
              <a:rPr lang="en-US" sz="3500" b="1" u="sng" dirty="0" smtClean="0">
                <a:solidFill>
                  <a:srgbClr val="008000"/>
                </a:solidFill>
              </a:rPr>
              <a:t>stance</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“Listen again to part of the passage.”</a:t>
            </a:r>
          </a:p>
          <a:p>
            <a:pPr marL="914400" lvl="1" indent="-457200">
              <a:buSzPct val="130000"/>
              <a:buFont typeface="Arial"/>
              <a:buChar char="•"/>
            </a:pPr>
            <a:r>
              <a:rPr lang="en-US" sz="3500" b="1" dirty="0" smtClean="0">
                <a:solidFill>
                  <a:schemeClr val="tx1"/>
                </a:solidFill>
              </a:rPr>
              <a:t>“Select the sentence that best expresses how the speaker feels.”</a:t>
            </a:r>
          </a:p>
          <a:p>
            <a:pPr marL="914400" lvl="1" indent="-457200">
              <a:buSzPct val="130000"/>
              <a:buFont typeface="Arial"/>
              <a:buChar char="•"/>
            </a:pPr>
            <a:r>
              <a:rPr lang="en-US" sz="3500" b="1" dirty="0" smtClean="0">
                <a:solidFill>
                  <a:schemeClr val="tx1"/>
                </a:solidFill>
              </a:rPr>
              <a:t>This part will be replayed for you.</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9087353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333236" y="2472299"/>
            <a:ext cx="9601829"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How to answer questions about the speaker’s </a:t>
            </a:r>
            <a:r>
              <a:rPr lang="en-US" sz="3500" b="1" u="sng" dirty="0" smtClean="0">
                <a:solidFill>
                  <a:srgbClr val="008000"/>
                </a:solidFill>
              </a:rPr>
              <a:t>stance</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Listen carefully to what the speaker says in the part that is repeated.</a:t>
            </a:r>
          </a:p>
          <a:p>
            <a:pPr marL="914400" lvl="1" indent="-457200">
              <a:buSzPct val="130000"/>
              <a:buFont typeface="Arial"/>
              <a:buChar char="•"/>
            </a:pPr>
            <a:r>
              <a:rPr lang="en-US" sz="3500" b="1" dirty="0" smtClean="0">
                <a:solidFill>
                  <a:schemeClr val="tx1"/>
                </a:solidFill>
              </a:rPr>
              <a:t>Draw a conclusion about how the speaker feels.</a:t>
            </a:r>
          </a:p>
          <a:p>
            <a:pPr marL="914400" lvl="1" indent="-457200">
              <a:buSzPct val="130000"/>
              <a:buFont typeface="Arial"/>
              <a:buChar char="•"/>
            </a:pP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839861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3028941"/>
            <a:ext cx="9601829" cy="222038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a:t>
            </a:r>
            <a:r>
              <a:rPr lang="en-US" sz="4000" b="1" dirty="0">
                <a:solidFill>
                  <a:schemeClr val="accent1"/>
                </a:solidFill>
              </a:rPr>
              <a:t>5</a:t>
            </a:r>
            <a:r>
              <a:rPr lang="en-US" sz="4000" b="1" dirty="0" smtClean="0">
                <a:solidFill>
                  <a:schemeClr val="accent1"/>
                </a:solidFill>
              </a:rPr>
              <a:t>: </a:t>
            </a:r>
          </a:p>
          <a:p>
            <a:pPr algn="ctr">
              <a:buClr>
                <a:schemeClr val="accent1"/>
              </a:buClr>
              <a:buSzPct val="130000"/>
            </a:pPr>
            <a:r>
              <a:rPr lang="en-US" sz="4000" b="1" dirty="0" smtClean="0">
                <a:solidFill>
                  <a:schemeClr val="accent1"/>
                </a:solidFill>
              </a:rPr>
              <a:t>Understand the Organization</a:t>
            </a:r>
          </a:p>
          <a:p>
            <a:pPr algn="ctr">
              <a:buClr>
                <a:schemeClr val="accent1"/>
              </a:buClr>
              <a:buSzPct val="130000"/>
            </a:pPr>
            <a:r>
              <a:rPr lang="en-US" sz="4000" b="1" dirty="0" smtClean="0">
                <a:solidFill>
                  <a:schemeClr val="accent1"/>
                </a:solidFill>
              </a:rPr>
              <a:t>(pgs. 160-163)</a:t>
            </a:r>
          </a:p>
          <a:p>
            <a:pPr algn="ctr">
              <a:buClr>
                <a:schemeClr val="accent1"/>
              </a:buClr>
              <a:buSzPct val="130000"/>
            </a:pPr>
            <a:r>
              <a:rPr lang="en-US" sz="4000" b="1" dirty="0" smtClean="0">
                <a:solidFill>
                  <a:srgbClr val="008000"/>
                </a:solidFill>
              </a:rPr>
              <a:t>“Law:” Passage 3, pg. 166</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8961047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sp>
        <p:nvSpPr>
          <p:cNvPr id="2" name="Rectangle 1"/>
          <p:cNvSpPr/>
          <p:nvPr/>
        </p:nvSpPr>
        <p:spPr>
          <a:xfrm>
            <a:off x="1061308" y="2689015"/>
            <a:ext cx="10178124" cy="3323987"/>
          </a:xfrm>
          <a:prstGeom prst="rect">
            <a:avLst/>
          </a:prstGeom>
        </p:spPr>
        <p:txBody>
          <a:bodyPr wrap="square">
            <a:spAutoFit/>
          </a:bodyPr>
          <a:lstStyle/>
          <a:p>
            <a:pPr marL="342900" indent="-342900">
              <a:buClr>
                <a:schemeClr val="accent1"/>
              </a:buClr>
              <a:buSzPct val="130000"/>
              <a:buFont typeface="Wingdings" charset="2"/>
              <a:buChar char="Ø"/>
            </a:pPr>
            <a:r>
              <a:rPr lang="en-US" sz="3500" b="1" dirty="0" smtClean="0">
                <a:solidFill>
                  <a:schemeClr val="accent1"/>
                </a:solidFill>
              </a:rPr>
              <a:t>The questions may be about the following:</a:t>
            </a:r>
          </a:p>
          <a:p>
            <a:pPr marL="914400" lvl="1" indent="-457200">
              <a:buSzPct val="130000"/>
              <a:buFont typeface="Arial"/>
              <a:buChar char="•"/>
            </a:pPr>
            <a:r>
              <a:rPr lang="en-US" sz="3500" b="1" dirty="0" smtClean="0"/>
              <a:t>Main ideas</a:t>
            </a:r>
          </a:p>
          <a:p>
            <a:pPr marL="914400" lvl="1" indent="-457200">
              <a:buSzPct val="130000"/>
              <a:buFont typeface="Arial"/>
              <a:buChar char="•"/>
            </a:pPr>
            <a:r>
              <a:rPr lang="en-US" sz="3500" b="1" dirty="0" smtClean="0"/>
              <a:t>Details</a:t>
            </a:r>
          </a:p>
          <a:p>
            <a:pPr marL="914400" lvl="1" indent="-457200">
              <a:buSzPct val="130000"/>
              <a:buFont typeface="Arial"/>
              <a:buChar char="•"/>
            </a:pPr>
            <a:r>
              <a:rPr lang="en-US" sz="3500" b="1" dirty="0" smtClean="0"/>
              <a:t>The speaker’s function or stance</a:t>
            </a:r>
          </a:p>
          <a:p>
            <a:pPr marL="914400" lvl="1" indent="-457200">
              <a:buSzPct val="130000"/>
              <a:buFont typeface="Arial"/>
              <a:buChar char="•"/>
            </a:pPr>
            <a:r>
              <a:rPr lang="en-US" sz="3500" b="1" dirty="0" smtClean="0"/>
              <a:t>The speaker’s organization of ideas</a:t>
            </a:r>
          </a:p>
          <a:p>
            <a:pPr marL="914400" lvl="1" indent="-457200">
              <a:buSzPct val="130000"/>
              <a:buFont typeface="Arial"/>
              <a:buChar char="•"/>
            </a:pPr>
            <a:r>
              <a:rPr lang="en-US" sz="3500" b="1" dirty="0" smtClean="0"/>
              <a:t>Inferences based on the passage</a:t>
            </a: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1286393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985256" y="2298349"/>
            <a:ext cx="10254168" cy="49205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the speaker’s </a:t>
            </a:r>
            <a:r>
              <a:rPr lang="en-US" sz="3500" b="1" u="sng" dirty="0" smtClean="0">
                <a:solidFill>
                  <a:srgbClr val="008000"/>
                </a:solidFill>
              </a:rPr>
              <a:t>organization</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“How is the information in the passage organized?”</a:t>
            </a:r>
          </a:p>
          <a:p>
            <a:pPr marL="914400" lvl="1" indent="-457200">
              <a:buSzPct val="130000"/>
              <a:buFont typeface="Arial"/>
              <a:buChar char="•"/>
            </a:pPr>
            <a:r>
              <a:rPr lang="en-US" sz="3500" b="1" dirty="0" smtClean="0">
                <a:solidFill>
                  <a:schemeClr val="tx1"/>
                </a:solidFill>
              </a:rPr>
              <a:t>“Click in the correct column. . .”</a:t>
            </a:r>
          </a:p>
          <a:p>
            <a:pPr marL="914400" lvl="1" indent="-457200">
              <a:buSzPct val="130000"/>
              <a:buFont typeface="Arial"/>
              <a:buChar char="•"/>
            </a:pPr>
            <a:r>
              <a:rPr lang="en-US" sz="3500" b="1" dirty="0" smtClean="0">
                <a:solidFill>
                  <a:schemeClr val="tx1"/>
                </a:solidFill>
              </a:rPr>
              <a:t>“Click in the correct box. . .”</a:t>
            </a:r>
          </a:p>
          <a:p>
            <a:pPr marL="914400" lvl="1" indent="-457200">
              <a:buSzPct val="130000"/>
              <a:buFont typeface="Arial"/>
              <a:buChar char="•"/>
            </a:pPr>
            <a:r>
              <a:rPr lang="en-US" sz="3500" b="1" dirty="0" smtClean="0">
                <a:solidFill>
                  <a:schemeClr val="tx1"/>
                </a:solidFill>
              </a:rPr>
              <a:t>It is NOT stated directly in the passage.  You must understand the main points first and draw a conclusion based on them. </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3431175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835138" y="2350534"/>
            <a:ext cx="10482705"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How to answer questions about </a:t>
            </a:r>
            <a:r>
              <a:rPr lang="en-US" sz="3500" b="1" u="sng" dirty="0" smtClean="0">
                <a:solidFill>
                  <a:srgbClr val="008000"/>
                </a:solidFill>
              </a:rPr>
              <a:t>organization</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Listen carefully to each of the points in the passage.</a:t>
            </a:r>
          </a:p>
          <a:p>
            <a:pPr marL="914400" lvl="1" indent="-457200">
              <a:buSzPct val="130000"/>
              <a:buFont typeface="Arial"/>
              <a:buChar char="•"/>
            </a:pPr>
            <a:r>
              <a:rPr lang="en-US" sz="3500" b="1" dirty="0" smtClean="0">
                <a:solidFill>
                  <a:schemeClr val="tx1"/>
                </a:solidFill>
              </a:rPr>
              <a:t>Consider how these points are organized.</a:t>
            </a:r>
          </a:p>
          <a:p>
            <a:pPr marL="914400" lvl="1" indent="-457200">
              <a:buSzPct val="130000"/>
              <a:buFont typeface="Arial"/>
              <a:buChar char="•"/>
            </a:pPr>
            <a:r>
              <a:rPr lang="en-US" sz="3500" b="1" dirty="0" smtClean="0">
                <a:solidFill>
                  <a:schemeClr val="tx1"/>
                </a:solidFill>
              </a:rPr>
              <a:t>Look for an answer that shows the organization of these points.</a:t>
            </a:r>
          </a:p>
          <a:p>
            <a:pPr marL="914400" lvl="1" indent="-457200">
              <a:buSzPct val="130000"/>
              <a:buFont typeface="Arial"/>
              <a:buChar char="•"/>
            </a:pPr>
            <a:r>
              <a:rPr lang="en-US" sz="3500" b="1" dirty="0" smtClean="0">
                <a:solidFill>
                  <a:schemeClr val="tx1"/>
                </a:solidFill>
              </a:rPr>
              <a:t>Eliminate the obviously wrong answers and choose the BEST remaining answer.</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320980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1298438" y="2978142"/>
            <a:ext cx="9601829" cy="23558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Clr>
                <a:schemeClr val="accent1"/>
              </a:buClr>
              <a:buSzPct val="130000"/>
              <a:buFont typeface="Wingdings" charset="2"/>
              <a:buChar char="Ø"/>
            </a:pPr>
            <a:r>
              <a:rPr lang="en-US" sz="4000" b="1" dirty="0" smtClean="0">
                <a:solidFill>
                  <a:schemeClr val="accent1"/>
                </a:solidFill>
              </a:rPr>
              <a:t>Listening Skill 6: </a:t>
            </a:r>
          </a:p>
          <a:p>
            <a:pPr algn="ctr">
              <a:buClr>
                <a:schemeClr val="accent1"/>
              </a:buClr>
              <a:buSzPct val="130000"/>
            </a:pPr>
            <a:r>
              <a:rPr lang="en-US" sz="4000" b="1" dirty="0" smtClean="0">
                <a:solidFill>
                  <a:schemeClr val="accent1"/>
                </a:solidFill>
              </a:rPr>
              <a:t>Understand Relationships</a:t>
            </a:r>
          </a:p>
          <a:p>
            <a:pPr algn="ctr">
              <a:buClr>
                <a:schemeClr val="accent1"/>
              </a:buClr>
              <a:buSzPct val="130000"/>
            </a:pPr>
            <a:r>
              <a:rPr lang="en-US" sz="4000" b="1" dirty="0" smtClean="0">
                <a:solidFill>
                  <a:schemeClr val="accent1"/>
                </a:solidFill>
              </a:rPr>
              <a:t>(pgs. 168-169)</a:t>
            </a:r>
          </a:p>
          <a:p>
            <a:pPr algn="ctr">
              <a:buClr>
                <a:schemeClr val="accent1"/>
              </a:buClr>
              <a:buSzPct val="130000"/>
            </a:pPr>
            <a:r>
              <a:rPr lang="en-US" sz="4000" b="1" dirty="0" smtClean="0">
                <a:solidFill>
                  <a:srgbClr val="008000"/>
                </a:solidFill>
              </a:rPr>
              <a:t>“Botany:” Passage 3, pg. 171</a:t>
            </a:r>
          </a:p>
        </p:txBody>
      </p:sp>
      <p:pic>
        <p:nvPicPr>
          <p:cNvPr id="5" name="Picture 4"/>
          <p:cNvPicPr>
            <a:picLocks noChangeAspect="1"/>
          </p:cNvPicPr>
          <p:nvPr/>
        </p:nvPicPr>
        <p:blipFill>
          <a:blip r:embed="rId3"/>
          <a:stretch>
            <a:fillRect/>
          </a:stretch>
        </p:blipFill>
        <p:spPr>
          <a:xfrm>
            <a:off x="0" y="17395"/>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9588861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985256" y="2420114"/>
            <a:ext cx="10254168" cy="49205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Questions about </a:t>
            </a:r>
            <a:r>
              <a:rPr lang="en-US" sz="3500" b="1" u="sng" dirty="0" smtClean="0">
                <a:solidFill>
                  <a:srgbClr val="008000"/>
                </a:solidFill>
              </a:rPr>
              <a:t>relationships</a:t>
            </a:r>
            <a:r>
              <a:rPr lang="en-US" sz="3500" b="1" dirty="0" smtClean="0">
                <a:solidFill>
                  <a:schemeClr val="accent1"/>
                </a:solidFill>
              </a:rPr>
              <a:t>:</a:t>
            </a:r>
          </a:p>
          <a:p>
            <a:pPr marL="914400" lvl="1" indent="-457200">
              <a:buSzPct val="130000"/>
              <a:buFont typeface="Arial"/>
              <a:buChar char="•"/>
            </a:pPr>
            <a:r>
              <a:rPr lang="en-US" sz="3500" b="1" dirty="0" smtClean="0">
                <a:solidFill>
                  <a:schemeClr val="tx1"/>
                </a:solidFill>
              </a:rPr>
              <a:t>“What is most likely?”</a:t>
            </a:r>
          </a:p>
          <a:p>
            <a:pPr marL="914400" lvl="1" indent="-457200">
              <a:buSzPct val="130000"/>
              <a:buFont typeface="Arial"/>
              <a:buChar char="•"/>
            </a:pPr>
            <a:r>
              <a:rPr lang="en-US" sz="3500" b="1" dirty="0" smtClean="0">
                <a:solidFill>
                  <a:schemeClr val="tx1"/>
                </a:solidFill>
              </a:rPr>
              <a:t>“What is implied?”</a:t>
            </a:r>
          </a:p>
          <a:p>
            <a:pPr marL="914400" lvl="1" indent="-457200">
              <a:buSzPct val="130000"/>
              <a:buFont typeface="Arial"/>
              <a:buChar char="•"/>
            </a:pPr>
            <a:r>
              <a:rPr lang="en-US" sz="3500" b="1" dirty="0" smtClean="0">
                <a:solidFill>
                  <a:schemeClr val="tx1"/>
                </a:solidFill>
              </a:rPr>
              <a:t>“What can be inferred?”</a:t>
            </a:r>
          </a:p>
          <a:p>
            <a:pPr marL="914400" lvl="1" indent="-457200">
              <a:buSzPct val="130000"/>
              <a:buFont typeface="Arial"/>
              <a:buChar char="•"/>
            </a:pPr>
            <a:r>
              <a:rPr lang="en-US" sz="3500" b="1" dirty="0" smtClean="0">
                <a:solidFill>
                  <a:schemeClr val="tx1"/>
                </a:solidFill>
              </a:rPr>
              <a:t>It is NOT stated directly in the passage.  You must understand the main points first and draw a conclusion based on them. </a:t>
            </a:r>
            <a:endParaRPr lang="en-US" sz="3500" b="1" dirty="0" smtClean="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4393479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Listening Skills</a:t>
            </a:r>
          </a:p>
        </p:txBody>
      </p:sp>
      <p:sp>
        <p:nvSpPr>
          <p:cNvPr id="4" name="Title 1"/>
          <p:cNvSpPr txBox="1">
            <a:spLocks/>
          </p:cNvSpPr>
          <p:nvPr/>
        </p:nvSpPr>
        <p:spPr bwMode="gray">
          <a:xfrm>
            <a:off x="835138" y="2402719"/>
            <a:ext cx="10482705" cy="4311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400" b="1" dirty="0" smtClean="0">
                <a:solidFill>
                  <a:schemeClr val="accent1"/>
                </a:solidFill>
              </a:rPr>
              <a:t>How to answer questions about </a:t>
            </a:r>
            <a:r>
              <a:rPr lang="en-US" sz="3400" b="1" u="sng" dirty="0" smtClean="0">
                <a:solidFill>
                  <a:srgbClr val="008000"/>
                </a:solidFill>
              </a:rPr>
              <a:t>relationships</a:t>
            </a:r>
            <a:r>
              <a:rPr lang="en-US" sz="3400" b="1" dirty="0" smtClean="0">
                <a:solidFill>
                  <a:schemeClr val="accent1"/>
                </a:solidFill>
              </a:rPr>
              <a:t>:</a:t>
            </a:r>
          </a:p>
          <a:p>
            <a:pPr marL="914400" lvl="1" indent="-457200">
              <a:buSzPct val="130000"/>
              <a:buFont typeface="Arial"/>
              <a:buChar char="•"/>
            </a:pPr>
            <a:r>
              <a:rPr lang="en-US" sz="3400" b="1" dirty="0" smtClean="0">
                <a:solidFill>
                  <a:schemeClr val="tx1"/>
                </a:solidFill>
              </a:rPr>
              <a:t>Listen carefully to each of the points in the passage.</a:t>
            </a:r>
          </a:p>
          <a:p>
            <a:pPr marL="914400" lvl="1" indent="-457200">
              <a:buSzPct val="130000"/>
              <a:buFont typeface="Arial"/>
              <a:buChar char="•"/>
            </a:pPr>
            <a:r>
              <a:rPr lang="en-US" sz="3400" b="1" dirty="0" smtClean="0">
                <a:solidFill>
                  <a:schemeClr val="tx1"/>
                </a:solidFill>
              </a:rPr>
              <a:t>Consider how these points might be related.</a:t>
            </a:r>
          </a:p>
          <a:p>
            <a:pPr marL="914400" lvl="1" indent="-457200">
              <a:buSzPct val="130000"/>
              <a:buFont typeface="Arial"/>
              <a:buChar char="•"/>
            </a:pPr>
            <a:r>
              <a:rPr lang="en-US" sz="3400" b="1" dirty="0" smtClean="0">
                <a:solidFill>
                  <a:schemeClr val="tx1"/>
                </a:solidFill>
              </a:rPr>
              <a:t>Look for an answer that shows how these points are related.</a:t>
            </a:r>
          </a:p>
          <a:p>
            <a:pPr marL="914400" lvl="1" indent="-457200">
              <a:buSzPct val="130000"/>
              <a:buFont typeface="Arial"/>
              <a:buChar char="•"/>
            </a:pPr>
            <a:r>
              <a:rPr lang="en-US" sz="3400" b="1" dirty="0">
                <a:solidFill>
                  <a:schemeClr val="tx1"/>
                </a:solidFill>
              </a:rPr>
              <a:t>Eliminate the obviously wrong answers and choose the </a:t>
            </a:r>
            <a:r>
              <a:rPr lang="en-US" sz="3400" b="1" dirty="0" smtClean="0">
                <a:solidFill>
                  <a:schemeClr val="tx1"/>
                </a:solidFill>
              </a:rPr>
              <a:t>BEST </a:t>
            </a:r>
            <a:r>
              <a:rPr lang="en-US" sz="3400" b="1" dirty="0">
                <a:solidFill>
                  <a:schemeClr val="tx1"/>
                </a:solidFill>
              </a:rPr>
              <a:t>remaining answer.</a:t>
            </a:r>
            <a:endParaRPr lang="en-US" sz="3400" b="1" dirty="0">
              <a:solidFill>
                <a:srgbClr val="000000"/>
              </a:solidFill>
            </a:endParaRPr>
          </a:p>
        </p:txBody>
      </p:sp>
      <p:pic>
        <p:nvPicPr>
          <p:cNvPr id="5" name="Picture 4"/>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566252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251555" y="2841186"/>
            <a:ext cx="9601829" cy="3613758"/>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Now’s let’s practice </a:t>
            </a:r>
          </a:p>
          <a:p>
            <a:pPr algn="ctr"/>
            <a:r>
              <a:rPr lang="en-US" sz="4400" b="1" dirty="0" smtClean="0">
                <a:solidFill>
                  <a:schemeClr val="tx1"/>
                </a:solidFill>
              </a:rPr>
              <a:t>ALL the skills with the </a:t>
            </a:r>
          </a:p>
          <a:p>
            <a:pPr algn="ctr"/>
            <a:r>
              <a:rPr lang="en-US" sz="4400" b="1" dirty="0">
                <a:solidFill>
                  <a:schemeClr val="accent1"/>
                </a:solidFill>
              </a:rPr>
              <a:t>L</a:t>
            </a:r>
            <a:r>
              <a:rPr lang="en-US" sz="4400" b="1" dirty="0" smtClean="0">
                <a:solidFill>
                  <a:schemeClr val="accent1"/>
                </a:solidFill>
              </a:rPr>
              <a:t>istening Review Exercise </a:t>
            </a:r>
          </a:p>
          <a:p>
            <a:pPr algn="ctr"/>
            <a:r>
              <a:rPr lang="en-US" sz="4400" b="1" dirty="0" smtClean="0">
                <a:solidFill>
                  <a:schemeClr val="accent1"/>
                </a:solidFill>
              </a:rPr>
              <a:t>(Skills 1-6). .</a:t>
            </a:r>
          </a:p>
          <a:p>
            <a:pPr algn="ctr"/>
            <a:r>
              <a:rPr lang="en-US" sz="4400" b="1" dirty="0" smtClean="0">
                <a:solidFill>
                  <a:srgbClr val="008000"/>
                </a:solidFill>
              </a:rPr>
              <a:t>Pages 175-176</a:t>
            </a:r>
            <a:endParaRPr lang="en-US" sz="4400" b="1" dirty="0">
              <a:solidFill>
                <a:srgbClr val="008000"/>
              </a:solidFill>
            </a:endParaRPr>
          </a:p>
          <a:p>
            <a:pPr algn="ct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5" name="Picture 4"/>
          <p:cNvPicPr>
            <a:picLocks noChangeAspect="1"/>
          </p:cNvPicPr>
          <p:nvPr/>
        </p:nvPicPr>
        <p:blipFill>
          <a:blip r:embed="rId4"/>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1905847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285421" y="2844794"/>
            <a:ext cx="9601829" cy="3088831"/>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Now’s let’s practice good </a:t>
            </a:r>
          </a:p>
          <a:p>
            <a:pPr algn="ctr"/>
            <a:r>
              <a:rPr lang="en-US" sz="4400" b="1" dirty="0" smtClean="0">
                <a:solidFill>
                  <a:schemeClr val="tx1"/>
                </a:solidFill>
              </a:rPr>
              <a:t>note-taking with the </a:t>
            </a:r>
          </a:p>
          <a:p>
            <a:pPr algn="ctr"/>
            <a:r>
              <a:rPr lang="en-US" sz="4400" b="1" dirty="0">
                <a:solidFill>
                  <a:schemeClr val="accent1"/>
                </a:solidFill>
              </a:rPr>
              <a:t>L</a:t>
            </a:r>
            <a:r>
              <a:rPr lang="en-US" sz="4400" b="1" dirty="0" smtClean="0">
                <a:solidFill>
                  <a:schemeClr val="accent1"/>
                </a:solidFill>
              </a:rPr>
              <a:t>istening </a:t>
            </a:r>
            <a:r>
              <a:rPr lang="en-US" sz="4400" b="1" dirty="0">
                <a:solidFill>
                  <a:schemeClr val="accent1"/>
                </a:solidFill>
              </a:rPr>
              <a:t>D</a:t>
            </a:r>
            <a:r>
              <a:rPr lang="en-US" sz="4400" b="1" dirty="0" smtClean="0">
                <a:solidFill>
                  <a:schemeClr val="accent1"/>
                </a:solidFill>
              </a:rPr>
              <a:t>iagnostic </a:t>
            </a:r>
            <a:r>
              <a:rPr lang="en-US" sz="4400" b="1" dirty="0">
                <a:solidFill>
                  <a:schemeClr val="accent1"/>
                </a:solidFill>
              </a:rPr>
              <a:t>P</a:t>
            </a:r>
            <a:r>
              <a:rPr lang="en-US" sz="4400" b="1" dirty="0" smtClean="0">
                <a:solidFill>
                  <a:schemeClr val="accent1"/>
                </a:solidFill>
              </a:rPr>
              <a:t>re-Test. . .</a:t>
            </a:r>
          </a:p>
          <a:p>
            <a:pPr algn="ctr"/>
            <a:r>
              <a:rPr lang="en-US" sz="4400" b="1" dirty="0" smtClean="0">
                <a:solidFill>
                  <a:srgbClr val="008000"/>
                </a:solidFill>
              </a:rPr>
              <a:t>Pages 118-122</a:t>
            </a:r>
            <a:endParaRPr lang="en-US" sz="4400" b="1" dirty="0">
              <a:solidFill>
                <a:srgbClr val="008000"/>
              </a:solidFill>
            </a:endParaRPr>
          </a:p>
          <a:p>
            <a:pPr algn="ct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5" name="Picture 4"/>
          <p:cNvPicPr>
            <a:picLocks noChangeAspect="1"/>
          </p:cNvPicPr>
          <p:nvPr/>
        </p:nvPicPr>
        <p:blipFill>
          <a:blip r:embed="rId4"/>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6581350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17500" y="425283"/>
            <a:ext cx="11652250" cy="6247864"/>
          </a:xfrm>
          <a:prstGeom prst="rect">
            <a:avLst/>
          </a:prstGeom>
          <a:noFill/>
        </p:spPr>
        <p:txBody>
          <a:bodyPr wrap="square" rtlCol="0">
            <a:spAutoFit/>
          </a:bodyPr>
          <a:lstStyle/>
          <a:p>
            <a:pPr algn="ctr"/>
            <a:r>
              <a:rPr lang="en-US" sz="2500" b="1" u="sng" dirty="0" smtClean="0">
                <a:solidFill>
                  <a:schemeClr val="accent1"/>
                </a:solidFill>
              </a:rPr>
              <a:t>CONSULTATION: A PROBLEM WITH CLASS: NOTES</a:t>
            </a:r>
          </a:p>
          <a:p>
            <a:r>
              <a:rPr lang="en-US" sz="2500" b="1" dirty="0" smtClean="0"/>
              <a:t>Speakers: Professors (P) AND Brad (B)</a:t>
            </a:r>
          </a:p>
          <a:p>
            <a:pPr marL="342900" indent="-342900">
              <a:buFont typeface="Arial"/>
              <a:buChar char="•"/>
            </a:pPr>
            <a:r>
              <a:rPr lang="en-US" sz="2500" b="1" dirty="0" smtClean="0"/>
              <a:t>P- saw Brad’s grade report- problem- history!</a:t>
            </a:r>
          </a:p>
          <a:p>
            <a:pPr marL="342900" indent="-342900">
              <a:buFont typeface="Arial"/>
              <a:buChar char="•"/>
            </a:pPr>
            <a:r>
              <a:rPr lang="en-US" sz="2500" b="1" dirty="0" smtClean="0"/>
              <a:t>P- Problem-  doing well in others</a:t>
            </a:r>
          </a:p>
          <a:p>
            <a:pPr marL="342900" indent="-342900">
              <a:buFont typeface="Arial"/>
              <a:buChar char="•"/>
            </a:pPr>
            <a:r>
              <a:rPr lang="en-US" sz="2500" b="1" dirty="0" smtClean="0"/>
              <a:t>P-History- doing badly</a:t>
            </a:r>
          </a:p>
          <a:p>
            <a:pPr marL="342900" indent="-342900">
              <a:buFont typeface="Arial"/>
              <a:buChar char="•"/>
            </a:pPr>
            <a:r>
              <a:rPr lang="en-US" sz="2500" b="1" dirty="0" smtClean="0"/>
              <a:t>B- it’s early- at 9:00 am- early to me</a:t>
            </a:r>
          </a:p>
          <a:p>
            <a:pPr marL="342900" indent="-342900">
              <a:buFont typeface="Arial"/>
              <a:buChar char="•"/>
            </a:pPr>
            <a:r>
              <a:rPr lang="en-US" sz="2500" b="1" dirty="0" smtClean="0"/>
              <a:t>P- set your alarm clock</a:t>
            </a:r>
          </a:p>
          <a:p>
            <a:pPr marL="342900" indent="-342900">
              <a:buFont typeface="Arial"/>
              <a:buChar char="•"/>
            </a:pPr>
            <a:r>
              <a:rPr lang="en-US" sz="2500" b="1" dirty="0" smtClean="0"/>
              <a:t>P-You go to history right?- </a:t>
            </a:r>
          </a:p>
          <a:p>
            <a:pPr marL="342900" indent="-342900">
              <a:buFont typeface="Arial"/>
              <a:buChar char="•"/>
            </a:pPr>
            <a:r>
              <a:rPr lang="en-US" sz="2500" b="1" dirty="0" smtClean="0"/>
              <a:t>B- Usually</a:t>
            </a:r>
          </a:p>
          <a:p>
            <a:pPr marL="342900" indent="-342900">
              <a:buFont typeface="Arial"/>
              <a:buChar char="•"/>
            </a:pPr>
            <a:r>
              <a:rPr lang="en-US" sz="2500" b="1" dirty="0" smtClean="0"/>
              <a:t>P- You should be there all time- sit near prof</a:t>
            </a:r>
          </a:p>
          <a:p>
            <a:pPr marL="342900" indent="-342900">
              <a:buFont typeface="Arial"/>
              <a:buChar char="•"/>
            </a:pPr>
            <a:r>
              <a:rPr lang="en-US" sz="2500" b="1" dirty="0" smtClean="0"/>
              <a:t>B- Big class- need to get early!</a:t>
            </a:r>
          </a:p>
          <a:p>
            <a:pPr marL="342900" indent="-342900">
              <a:buFont typeface="Arial"/>
              <a:buChar char="•"/>
            </a:pPr>
            <a:r>
              <a:rPr lang="en-US" sz="2500" b="1" dirty="0" smtClean="0"/>
              <a:t>P- try arrive early</a:t>
            </a:r>
          </a:p>
          <a:p>
            <a:pPr marL="342900" indent="-342900">
              <a:buFont typeface="Arial"/>
              <a:buChar char="•"/>
            </a:pPr>
            <a:r>
              <a:rPr lang="en-US" sz="2500" b="1" dirty="0" smtClean="0"/>
              <a:t>B- Other problem- Brad did bad on exam</a:t>
            </a:r>
            <a:endParaRPr lang="en-US" sz="2500" b="1" dirty="0"/>
          </a:p>
          <a:p>
            <a:pPr marL="342900" indent="-342900">
              <a:buFont typeface="Arial"/>
              <a:buChar char="•"/>
            </a:pPr>
            <a:r>
              <a:rPr lang="en-US" sz="2500" b="1" dirty="0" smtClean="0"/>
              <a:t>B- studied, questions on exam not in book</a:t>
            </a:r>
          </a:p>
          <a:p>
            <a:pPr marL="342900" indent="-342900">
              <a:buFont typeface="Arial"/>
              <a:buChar char="•"/>
            </a:pPr>
            <a:r>
              <a:rPr lang="en-US" sz="2500" b="1" dirty="0" smtClean="0"/>
              <a:t>P- Why- she says because was from lecture- implies- check with prof, take good notes, be in class always!</a:t>
            </a:r>
          </a:p>
        </p:txBody>
      </p:sp>
    </p:spTree>
    <p:extLst>
      <p:ext uri="{BB962C8B-B14F-4D97-AF65-F5344CB8AC3E}">
        <p14:creationId xmlns:p14="http://schemas.microsoft.com/office/powerpoint/2010/main" val="3722298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95608" y="234263"/>
            <a:ext cx="11652250" cy="6863417"/>
          </a:xfrm>
          <a:prstGeom prst="rect">
            <a:avLst/>
          </a:prstGeom>
          <a:noFill/>
        </p:spPr>
        <p:txBody>
          <a:bodyPr wrap="square" rtlCol="0">
            <a:spAutoFit/>
          </a:bodyPr>
          <a:lstStyle/>
          <a:p>
            <a:pPr algn="ctr"/>
            <a:r>
              <a:rPr lang="en-US" sz="2000" b="1" u="sng" dirty="0" smtClean="0">
                <a:solidFill>
                  <a:srgbClr val="B31166"/>
                </a:solidFill>
              </a:rPr>
              <a:t>LECTURE: PSYCHOLOGY- SLEEP</a:t>
            </a:r>
          </a:p>
          <a:p>
            <a:pPr algn="ctr"/>
            <a:endParaRPr lang="en-US" sz="600" b="1" u="sng" dirty="0" smtClean="0">
              <a:solidFill>
                <a:srgbClr val="B31166"/>
              </a:solidFill>
            </a:endParaRPr>
          </a:p>
          <a:p>
            <a:r>
              <a:rPr lang="en-US" sz="2000" b="1" dirty="0" smtClean="0"/>
              <a:t>Speakers: Teacher (T), Pam (P), Nancy, (N) Ron, (R) </a:t>
            </a:r>
          </a:p>
          <a:p>
            <a:pPr marL="342900" indent="-342900">
              <a:buFont typeface="Arial"/>
              <a:buChar char="•"/>
            </a:pPr>
            <a:r>
              <a:rPr lang="en-US" sz="2000" b="1" dirty="0"/>
              <a:t>T</a:t>
            </a:r>
            <a:r>
              <a:rPr lang="en-US" sz="2000" b="1" dirty="0" smtClean="0"/>
              <a:t>- today we review </a:t>
            </a:r>
            <a:r>
              <a:rPr lang="en-US" sz="2000" b="1" dirty="0" err="1" smtClean="0"/>
              <a:t>ch.</a:t>
            </a:r>
            <a:r>
              <a:rPr lang="en-US" sz="2000" b="1" dirty="0" smtClean="0"/>
              <a:t> </a:t>
            </a:r>
            <a:r>
              <a:rPr lang="en-US" sz="2000" b="1" dirty="0"/>
              <a:t>o</a:t>
            </a:r>
            <a:r>
              <a:rPr lang="en-US" sz="2000" b="1" dirty="0" smtClean="0"/>
              <a:t> sleep in humans and others- we talked before- should have done read</a:t>
            </a:r>
          </a:p>
          <a:p>
            <a:pPr marL="342900" indent="-342900">
              <a:buFont typeface="Arial"/>
              <a:buChar char="•"/>
            </a:pPr>
            <a:r>
              <a:rPr lang="en-US" sz="2000" b="1" dirty="0"/>
              <a:t>T</a:t>
            </a:r>
            <a:r>
              <a:rPr lang="en-US" sz="2000" b="1" dirty="0" smtClean="0"/>
              <a:t>- main </a:t>
            </a:r>
            <a:r>
              <a:rPr lang="en-US" sz="2000" b="1" dirty="0" err="1" smtClean="0"/>
              <a:t>ch.</a:t>
            </a:r>
            <a:r>
              <a:rPr lang="en-US" sz="2000" b="1" dirty="0" smtClean="0"/>
              <a:t> of sleep</a:t>
            </a:r>
          </a:p>
          <a:p>
            <a:pPr marL="342900" indent="-342900">
              <a:buFont typeface="Arial"/>
              <a:buChar char="•"/>
            </a:pPr>
            <a:r>
              <a:rPr lang="en-US" sz="2000" b="1" dirty="0" smtClean="0"/>
              <a:t>P-. Human body- sleep- muscles relax, breath and heart slow, brain waves change</a:t>
            </a:r>
          </a:p>
          <a:p>
            <a:pPr marL="342900" indent="-342900">
              <a:buFont typeface="Arial"/>
              <a:buChar char="•"/>
            </a:pPr>
            <a:r>
              <a:rPr lang="en-US" sz="2000" b="1" dirty="0" smtClean="0"/>
              <a:t>R- Brain waves change- Ron- brain of awake person 10 w/sec, diff. in deep sleep- diff b/c brain waves are slower/larger (r. drawing)</a:t>
            </a:r>
          </a:p>
          <a:p>
            <a:pPr marL="342900" indent="-342900">
              <a:buFont typeface="Arial"/>
              <a:buChar char="•"/>
            </a:pPr>
            <a:endParaRPr lang="en-US" sz="2000" b="1" dirty="0"/>
          </a:p>
          <a:p>
            <a:pPr marL="342900" indent="-342900">
              <a:buFont typeface="Arial"/>
              <a:buChar char="•"/>
            </a:pPr>
            <a:r>
              <a:rPr lang="en-US" sz="2000" b="1" dirty="0"/>
              <a:t>T</a:t>
            </a:r>
            <a:r>
              <a:rPr lang="en-US" sz="2000" b="1" dirty="0" smtClean="0"/>
              <a:t>- brain waves slowest/largest during 1</a:t>
            </a:r>
            <a:r>
              <a:rPr lang="en-US" sz="2000" b="1" baseline="30000" dirty="0" smtClean="0"/>
              <a:t>st</a:t>
            </a:r>
            <a:r>
              <a:rPr lang="en-US" sz="2000" b="1" dirty="0" smtClean="0"/>
              <a:t>- slow wave sleep</a:t>
            </a:r>
          </a:p>
          <a:p>
            <a:pPr marL="342900" indent="-342900">
              <a:buFont typeface="Arial"/>
              <a:buChar char="•"/>
            </a:pPr>
            <a:r>
              <a:rPr lang="en-US" sz="2000" b="1" dirty="0" smtClean="0"/>
              <a:t>N- No, small and fast waves and short- similar to awake person</a:t>
            </a:r>
          </a:p>
          <a:p>
            <a:pPr marL="342900" indent="-342900">
              <a:buFont typeface="Arial"/>
              <a:buChar char="•"/>
            </a:pPr>
            <a:r>
              <a:rPr lang="en-US" sz="2000" b="1" dirty="0" smtClean="0"/>
              <a:t>N- sleeper’s eyes move fast- REM-</a:t>
            </a:r>
          </a:p>
          <a:p>
            <a:pPr marL="342900" indent="-342900">
              <a:buFont typeface="Arial"/>
              <a:buChar char="•"/>
            </a:pPr>
            <a:r>
              <a:rPr lang="en-US" sz="2000" b="1" dirty="0" smtClean="0"/>
              <a:t>N- REM sleep- “dream sleep”- dreams occur</a:t>
            </a:r>
          </a:p>
          <a:p>
            <a:pPr marL="342900" indent="-342900">
              <a:buFont typeface="Arial"/>
              <a:buChar char="•"/>
            </a:pPr>
            <a:r>
              <a:rPr lang="en-US" sz="2000" b="1" dirty="0" smtClean="0"/>
              <a:t>P- When person sleeps, diff. brain waves, large/slow waves during deep sl. / small/fast waves during REM “Rapid Eye Movement”</a:t>
            </a:r>
          </a:p>
          <a:p>
            <a:pPr marL="342900" indent="-342900">
              <a:buFont typeface="Arial"/>
              <a:buChar char="•"/>
            </a:pPr>
            <a:r>
              <a:rPr lang="en-US" sz="2000" b="1" dirty="0" smtClean="0"/>
              <a:t>P- Humans vs. animals:</a:t>
            </a:r>
          </a:p>
          <a:p>
            <a:pPr marL="342900" indent="-342900">
              <a:buFont typeface="Arial"/>
              <a:buChar char="•"/>
            </a:pPr>
            <a:r>
              <a:rPr lang="en-US" sz="2000" b="1" dirty="0" smtClean="0"/>
              <a:t>R- mammals- dreams and slow wave sleep</a:t>
            </a:r>
          </a:p>
          <a:p>
            <a:pPr marL="342900" indent="-342900">
              <a:buFont typeface="Arial"/>
              <a:buChar char="•"/>
            </a:pPr>
            <a:r>
              <a:rPr lang="en-US" sz="2000" b="1" dirty="0" smtClean="0"/>
              <a:t>N- reptiles- don’t dream, fish- become less aware, but don’t change waves</a:t>
            </a:r>
          </a:p>
          <a:p>
            <a:pPr marL="342900" indent="-342900">
              <a:buFont typeface="Arial"/>
              <a:buChar char="•"/>
            </a:pPr>
            <a:r>
              <a:rPr lang="en-US" sz="2000" b="1" dirty="0" smtClean="0"/>
              <a:t>P- humans ex. Changes in brain waves, mammals, birds, reptiles- fish no change- </a:t>
            </a:r>
          </a:p>
          <a:p>
            <a:pPr marL="342900" indent="-342900">
              <a:buFont typeface="Arial"/>
              <a:buChar char="•"/>
            </a:pPr>
            <a:r>
              <a:rPr lang="en-US" sz="2000" b="1" dirty="0" smtClean="0"/>
              <a:t>P- Dreamers: humans, mammals (same- dream + slow wave), birds- short dreams, reptiles and fish NO.</a:t>
            </a:r>
          </a:p>
        </p:txBody>
      </p:sp>
    </p:spTree>
    <p:extLst>
      <p:ext uri="{BB962C8B-B14F-4D97-AF65-F5344CB8AC3E}">
        <p14:creationId xmlns:p14="http://schemas.microsoft.com/office/powerpoint/2010/main" val="30018553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285421" y="3149594"/>
            <a:ext cx="9601829" cy="2309907"/>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Now’s let do a </a:t>
            </a:r>
            <a:r>
              <a:rPr lang="en-US" sz="4400" b="1" dirty="0">
                <a:solidFill>
                  <a:schemeClr val="tx1"/>
                </a:solidFill>
              </a:rPr>
              <a:t>full review with the </a:t>
            </a:r>
          </a:p>
          <a:p>
            <a:pPr algn="ctr"/>
            <a:r>
              <a:rPr lang="en-US" sz="4400" b="1" dirty="0">
                <a:solidFill>
                  <a:schemeClr val="accent1"/>
                </a:solidFill>
              </a:rPr>
              <a:t>Listening Diagnostic </a:t>
            </a:r>
            <a:r>
              <a:rPr lang="en-US" sz="4400" b="1" dirty="0" smtClean="0">
                <a:solidFill>
                  <a:schemeClr val="accent1"/>
                </a:solidFill>
              </a:rPr>
              <a:t>Post-</a:t>
            </a:r>
            <a:r>
              <a:rPr lang="en-US" sz="4400" b="1" dirty="0">
                <a:solidFill>
                  <a:schemeClr val="accent1"/>
                </a:solidFill>
              </a:rPr>
              <a:t>Test. . .</a:t>
            </a:r>
          </a:p>
          <a:p>
            <a:pPr algn="ctr"/>
            <a:r>
              <a:rPr lang="en-US" sz="4400" b="1" dirty="0">
                <a:solidFill>
                  <a:srgbClr val="008000"/>
                </a:solidFill>
              </a:rPr>
              <a:t>Pages </a:t>
            </a:r>
            <a:r>
              <a:rPr lang="en-US" sz="4400" b="1" dirty="0" smtClean="0">
                <a:solidFill>
                  <a:srgbClr val="008000"/>
                </a:solidFill>
              </a:rPr>
              <a:t>177-181</a:t>
            </a:r>
            <a:endParaRPr lang="en-US" sz="4400" b="1" dirty="0">
              <a:solidFill>
                <a:srgbClr val="008000"/>
              </a:solidFill>
            </a:endParaRPr>
          </a:p>
          <a:p>
            <a:pPr algn="ct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5" name="Picture 4"/>
          <p:cNvPicPr>
            <a:picLocks noChangeAspect="1"/>
          </p:cNvPicPr>
          <p:nvPr/>
        </p:nvPicPr>
        <p:blipFill>
          <a:blip r:embed="rId4"/>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814109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3021032" y="2215004"/>
            <a:ext cx="6193617" cy="4646371"/>
          </a:xfrm>
          <a:prstGeom prst="rect">
            <a:avLst/>
          </a:prstGeom>
          <a:solidFill>
            <a:schemeClr val="bg1">
              <a:alpha val="34000"/>
            </a:schemeClr>
          </a:solidFill>
        </p:spPr>
      </p:pic>
      <p:sp>
        <p:nvSpPr>
          <p:cNvPr id="8" name="Title 1"/>
          <p:cNvSpPr txBox="1">
            <a:spLocks/>
          </p:cNvSpPr>
          <p:nvPr/>
        </p:nvSpPr>
        <p:spPr bwMode="gray">
          <a:xfrm>
            <a:off x="1285421" y="3303879"/>
            <a:ext cx="9601829" cy="1850828"/>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chemeClr val="tx1"/>
                </a:solidFill>
              </a:rPr>
              <a:t>Strategies for tackling the </a:t>
            </a:r>
            <a:r>
              <a:rPr lang="en-US" sz="4400" b="1" dirty="0" smtClean="0">
                <a:solidFill>
                  <a:srgbClr val="B31166"/>
                </a:solidFill>
              </a:rPr>
              <a:t>LISTENING</a:t>
            </a:r>
            <a:r>
              <a:rPr lang="en-US" sz="4400" b="1" dirty="0" smtClean="0">
                <a:solidFill>
                  <a:schemeClr val="tx1"/>
                </a:solidFill>
              </a:rPr>
              <a:t> </a:t>
            </a:r>
            <a:r>
              <a:rPr lang="en-US" sz="4400" b="1" dirty="0">
                <a:solidFill>
                  <a:schemeClr val="tx1"/>
                </a:solidFill>
              </a:rPr>
              <a:t>s</a:t>
            </a:r>
            <a:r>
              <a:rPr lang="en-US" sz="4400" b="1" dirty="0" smtClean="0">
                <a:solidFill>
                  <a:schemeClr val="tx1"/>
                </a:solidFill>
              </a:rPr>
              <a:t>ection of the TOEFL. . .</a:t>
            </a:r>
            <a:endParaRPr lang="en-US" sz="4400" b="1" dirty="0">
              <a:ln w="17780" cmpd="sng">
                <a:solidFill>
                  <a:srgbClr val="FFFFFF"/>
                </a:solidFill>
                <a:prstDash val="solid"/>
                <a:miter lim="800000"/>
              </a:ln>
              <a:solidFill>
                <a:schemeClr val="tx1"/>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4" name="Rectangle 3"/>
          <p:cNvSpPr/>
          <p:nvPr/>
        </p:nvSpPr>
        <p:spPr>
          <a:xfrm>
            <a:off x="924091" y="87519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Topic #2: Listening</a:t>
            </a:r>
          </a:p>
        </p:txBody>
      </p:sp>
      <p:pic>
        <p:nvPicPr>
          <p:cNvPr id="5" name="Picture 4"/>
          <p:cNvPicPr>
            <a:picLocks noChangeAspect="1"/>
          </p:cNvPicPr>
          <p:nvPr/>
        </p:nvPicPr>
        <p:blipFill>
          <a:blip r:embed="rId4"/>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3953997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8703" y="740247"/>
            <a:ext cx="9865459" cy="1323439"/>
          </a:xfrm>
          <a:prstGeom prst="rect">
            <a:avLst/>
          </a:prstGeom>
        </p:spPr>
        <p:txBody>
          <a:bodyPr wrap="square">
            <a:spAutoFit/>
          </a:bodyPr>
          <a:lstStyle/>
          <a:p>
            <a:pPr algn="ctr"/>
            <a:r>
              <a:rPr lang="en-US" sz="4000" b="1" dirty="0" smtClean="0">
                <a:solidFill>
                  <a:schemeClr val="bg2"/>
                </a:solidFill>
                <a:latin typeface="+mj-lt"/>
                <a:ea typeface="+mj-ea"/>
                <a:cs typeface="+mj-cs"/>
              </a:rPr>
              <a:t>Suggestions for Independent Practice with Academic Listening</a:t>
            </a:r>
          </a:p>
        </p:txBody>
      </p:sp>
      <p:sp>
        <p:nvSpPr>
          <p:cNvPr id="4" name="Title 1"/>
          <p:cNvSpPr txBox="1">
            <a:spLocks/>
          </p:cNvSpPr>
          <p:nvPr/>
        </p:nvSpPr>
        <p:spPr bwMode="gray">
          <a:xfrm>
            <a:off x="1315837" y="2396963"/>
            <a:ext cx="9601829" cy="44218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3500" b="1" dirty="0" smtClean="0">
                <a:solidFill>
                  <a:schemeClr val="accent1"/>
                </a:solidFill>
              </a:rPr>
              <a:t>Ted Talks</a:t>
            </a:r>
          </a:p>
          <a:p>
            <a:pPr marL="571500" indent="-571500">
              <a:buClr>
                <a:schemeClr val="accent1"/>
              </a:buClr>
              <a:buSzPct val="130000"/>
              <a:buFont typeface="Wingdings" charset="2"/>
              <a:buChar char="Ø"/>
            </a:pPr>
            <a:r>
              <a:rPr lang="en-US" sz="3500" b="1" dirty="0" smtClean="0">
                <a:solidFill>
                  <a:schemeClr val="accent1"/>
                </a:solidFill>
              </a:rPr>
              <a:t>Ken Robinson videos</a:t>
            </a:r>
          </a:p>
          <a:p>
            <a:pPr marL="571500" indent="-571500">
              <a:buClr>
                <a:schemeClr val="accent1"/>
              </a:buClr>
              <a:buSzPct val="130000"/>
              <a:buFont typeface="Wingdings" charset="2"/>
              <a:buChar char="Ø"/>
            </a:pPr>
            <a:r>
              <a:rPr lang="en-US" sz="3500" b="1" dirty="0" smtClean="0">
                <a:solidFill>
                  <a:schemeClr val="accent1"/>
                </a:solidFill>
              </a:rPr>
              <a:t>You Tube talks and university lectures</a:t>
            </a:r>
          </a:p>
          <a:p>
            <a:pPr marL="571500" indent="-571500">
              <a:buClr>
                <a:schemeClr val="accent1"/>
              </a:buClr>
              <a:buSzPct val="130000"/>
              <a:buFont typeface="Wingdings" charset="2"/>
              <a:buChar char="Ø"/>
            </a:pPr>
            <a:r>
              <a:rPr lang="en-US" sz="3500" b="1" dirty="0" smtClean="0">
                <a:solidFill>
                  <a:schemeClr val="accent1"/>
                </a:solidFill>
              </a:rPr>
              <a:t>American/British movies with English subtitles</a:t>
            </a:r>
          </a:p>
          <a:p>
            <a:pPr marL="571500" indent="-571500">
              <a:buClr>
                <a:schemeClr val="accent1"/>
              </a:buClr>
              <a:buSzPct val="130000"/>
              <a:buFont typeface="Wingdings" charset="2"/>
              <a:buChar char="Ø"/>
            </a:pPr>
            <a:r>
              <a:rPr lang="en-US" sz="3500" b="1" dirty="0" smtClean="0">
                <a:solidFill>
                  <a:schemeClr val="accent1"/>
                </a:solidFill>
              </a:rPr>
              <a:t>Informational news and radio casts from around the world (</a:t>
            </a:r>
            <a:r>
              <a:rPr lang="en-US" sz="3500" b="1" dirty="0" smtClean="0">
                <a:solidFill>
                  <a:schemeClr val="accent1"/>
                </a:solidFill>
                <a:hlinkClick r:id="rId3"/>
              </a:rPr>
              <a:t>www.tunein.com</a:t>
            </a:r>
            <a:r>
              <a:rPr lang="en-US" sz="3500" b="1" dirty="0">
                <a:solidFill>
                  <a:schemeClr val="accent1"/>
                </a:solidFill>
              </a:rPr>
              <a:t>)</a:t>
            </a:r>
            <a:endParaRPr lang="en-US" sz="3500" b="1" dirty="0" smtClean="0">
              <a:solidFill>
                <a:schemeClr val="accent1"/>
              </a:solidFill>
            </a:endParaRPr>
          </a:p>
        </p:txBody>
      </p:sp>
    </p:spTree>
    <p:extLst>
      <p:ext uri="{BB962C8B-B14F-4D97-AF65-F5344CB8AC3E}">
        <p14:creationId xmlns:p14="http://schemas.microsoft.com/office/powerpoint/2010/main" val="41044744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50" y="841830"/>
            <a:ext cx="8761413" cy="1024132"/>
          </a:xfrm>
        </p:spPr>
        <p:txBody>
          <a:bodyPr/>
          <a:lstStyle/>
          <a:p>
            <a:pPr algn="ctr"/>
            <a:r>
              <a:rPr lang="en-US" b="1" dirty="0" smtClean="0"/>
              <a:t>THANKS FOR LISTENING!</a:t>
            </a:r>
            <a:endParaRPr lang="en-US" b="1" dirty="0"/>
          </a:p>
        </p:txBody>
      </p:sp>
      <p:sp>
        <p:nvSpPr>
          <p:cNvPr id="3" name="Content Placeholder 2"/>
          <p:cNvSpPr>
            <a:spLocks noGrp="1"/>
          </p:cNvSpPr>
          <p:nvPr>
            <p:ph idx="1"/>
          </p:nvPr>
        </p:nvSpPr>
        <p:spPr>
          <a:xfrm>
            <a:off x="4178728" y="2406003"/>
            <a:ext cx="3033103" cy="1055107"/>
          </a:xfrm>
        </p:spPr>
        <p:txBody>
          <a:bodyPr>
            <a:noAutofit/>
          </a:bodyPr>
          <a:lstStyle/>
          <a:p>
            <a:pPr>
              <a:buSzPct val="130000"/>
              <a:buFont typeface="Wingdings" charset="2"/>
              <a:buChar char="Ø"/>
            </a:pPr>
            <a:r>
              <a:rPr lang="en-US" sz="3000" b="1" dirty="0" smtClean="0"/>
              <a:t>Questions?</a:t>
            </a:r>
          </a:p>
          <a:p>
            <a:pPr>
              <a:buSzPct val="130000"/>
              <a:buFont typeface="Wingdings" charset="2"/>
              <a:buChar char="Ø"/>
            </a:pPr>
            <a:r>
              <a:rPr lang="en-US" sz="3000" b="1" dirty="0" smtClean="0"/>
              <a:t>Comments?</a:t>
            </a:r>
          </a:p>
        </p:txBody>
      </p:sp>
      <p:pic>
        <p:nvPicPr>
          <p:cNvPr id="6" name="Picture 6" descr="http://thecostaricanews.com/wp-content/uploads/2012/02/artimagin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900" y="3637536"/>
            <a:ext cx="2299003" cy="3232617"/>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Amy Lingenfelter\Desktop\Book-and-Sparkly-Letters3-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61935">
            <a:off x="7842366" y="3338587"/>
            <a:ext cx="2522848" cy="2522848"/>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pic>
        <p:nvPicPr>
          <p:cNvPr id="8" name="Picture 4" descr="C:\Users\Amy Lingenfelter\Desktop\Book-and-Sparkly-Letters3-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60831">
            <a:off x="1234593" y="3382581"/>
            <a:ext cx="2522848" cy="2522848"/>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48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766851-Abstract-rainbow-background-with-rays-and-stars-Stock-Vector-starburst.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2722211" y="930063"/>
            <a:ext cx="6630968" cy="4974466"/>
          </a:xfrm>
          <a:prstGeom prst="rect">
            <a:avLst/>
          </a:prstGeom>
          <a:solidFill>
            <a:schemeClr val="bg1">
              <a:alpha val="34000"/>
            </a:schemeClr>
          </a:solidFill>
        </p:spPr>
      </p:pic>
      <p:pic>
        <p:nvPicPr>
          <p:cNvPr id="8" name="Picture 4" descr="C:\Users\Amy Lingenfelter\Desktop\Book-and-Sparkly-Letters3-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689" y="3756378"/>
            <a:ext cx="1477524" cy="1477524"/>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pic>
        <p:nvPicPr>
          <p:cNvPr id="9" name="Picture 6" descr="http://thecostaricanews.com/wp-content/uploads/2012/02/artimaginat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234" y="1614000"/>
            <a:ext cx="1517280" cy="2133440"/>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189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98438" y="2709333"/>
            <a:ext cx="9601829" cy="291253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Be familiar with the directions.</a:t>
            </a:r>
          </a:p>
          <a:p>
            <a:pPr marL="795338" indent="-168275">
              <a:buFont typeface="Arial"/>
              <a:buChar char="•"/>
            </a:pPr>
            <a:r>
              <a:rPr lang="en-US" sz="2700" b="1" dirty="0" smtClean="0">
                <a:solidFill>
                  <a:schemeClr val="tx1"/>
                </a:solidFill>
              </a:rPr>
              <a:t>The directions on every test are the same, so it is not necessary to spend time reading the directions- read them before!  Dismiss them as soon as they show up on the computer- click “continue” and don’t waste your time!</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9279107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98438" y="2788111"/>
            <a:ext cx="9601829" cy="30310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Read/skim the questions first so you know what to focus on while listening.</a:t>
            </a:r>
          </a:p>
          <a:p>
            <a:pPr marL="795338" indent="-168275">
              <a:buFont typeface="Arial"/>
              <a:buChar char="•"/>
            </a:pPr>
            <a:r>
              <a:rPr lang="en-US" sz="2700" b="1" dirty="0">
                <a:solidFill>
                  <a:schemeClr val="tx1"/>
                </a:solidFill>
              </a:rPr>
              <a:t>This will </a:t>
            </a:r>
            <a:r>
              <a:rPr lang="en-US" sz="2700" b="1" dirty="0" smtClean="0">
                <a:solidFill>
                  <a:schemeClr val="tx1"/>
                </a:solidFill>
              </a:rPr>
              <a:t>allow you </a:t>
            </a:r>
            <a:r>
              <a:rPr lang="en-US" sz="2700" b="1" dirty="0">
                <a:solidFill>
                  <a:schemeClr val="tx1"/>
                </a:solidFill>
              </a:rPr>
              <a:t>to “ignore” unnecessary information</a:t>
            </a:r>
            <a:r>
              <a:rPr lang="en-US" sz="2700" b="1" dirty="0" smtClean="0">
                <a:solidFill>
                  <a:schemeClr val="tx1"/>
                </a:solidFill>
              </a:rPr>
              <a:t>.  You don’t need to read all the answers yet; just skim the questions.</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7413856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28842" y="2587568"/>
            <a:ext cx="9601829" cy="362246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Do not worry if a listening passage is on a topic that is not familiar to you.</a:t>
            </a:r>
          </a:p>
          <a:p>
            <a:pPr marL="795338" indent="-168275">
              <a:buFont typeface="Arial"/>
              <a:buChar char="•"/>
            </a:pPr>
            <a:r>
              <a:rPr lang="en-US" sz="2700" b="1" dirty="0" smtClean="0">
                <a:solidFill>
                  <a:schemeClr val="tx1"/>
                </a:solidFill>
              </a:rPr>
              <a:t>All of the information that you need to answer the questions is included in the passages.  Background knowledge helps, but is not crucial.</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6689871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01" y="862012"/>
            <a:ext cx="9865459" cy="707886"/>
          </a:xfrm>
          <a:prstGeom prst="rect">
            <a:avLst/>
          </a:prstGeom>
        </p:spPr>
        <p:txBody>
          <a:bodyPr wrap="square">
            <a:spAutoFit/>
          </a:bodyPr>
          <a:lstStyle/>
          <a:p>
            <a:pPr algn="ctr"/>
            <a:r>
              <a:rPr lang="en-US" sz="4000" b="1" dirty="0" smtClean="0">
                <a:solidFill>
                  <a:schemeClr val="bg2"/>
                </a:solidFill>
                <a:latin typeface="+mj-lt"/>
                <a:ea typeface="+mj-ea"/>
                <a:cs typeface="+mj-cs"/>
              </a:rPr>
              <a:t>Strategies for Listening</a:t>
            </a:r>
          </a:p>
        </p:txBody>
      </p:sp>
      <p:sp>
        <p:nvSpPr>
          <p:cNvPr id="5" name="Title 1"/>
          <p:cNvSpPr txBox="1">
            <a:spLocks/>
          </p:cNvSpPr>
          <p:nvPr/>
        </p:nvSpPr>
        <p:spPr bwMode="gray">
          <a:xfrm>
            <a:off x="1246241" y="2448408"/>
            <a:ext cx="9601829" cy="362246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accent1"/>
              </a:buClr>
              <a:buSzPct val="130000"/>
              <a:buFont typeface="Wingdings" charset="2"/>
              <a:buChar char="Ø"/>
            </a:pPr>
            <a:r>
              <a:rPr lang="en-US" sz="4000" b="1" dirty="0" smtClean="0">
                <a:solidFill>
                  <a:schemeClr val="accent1"/>
                </a:solidFill>
              </a:rPr>
              <a:t>Listen carefully to the passage the FIRST TIME.</a:t>
            </a:r>
          </a:p>
          <a:p>
            <a:pPr marL="795338" indent="-168275">
              <a:buFont typeface="Arial"/>
              <a:buChar char="•"/>
            </a:pPr>
            <a:r>
              <a:rPr lang="en-US" sz="2700" b="1" dirty="0" smtClean="0">
                <a:solidFill>
                  <a:schemeClr val="tx1"/>
                </a:solidFill>
              </a:rPr>
              <a:t>You will only be able to hear the passage one time only!</a:t>
            </a:r>
            <a:endParaRPr lang="en-US" sz="2700" b="1" dirty="0">
              <a:solidFill>
                <a:schemeClr val="tx1"/>
              </a:solidFill>
            </a:endParaRPr>
          </a:p>
        </p:txBody>
      </p:sp>
      <p:pic>
        <p:nvPicPr>
          <p:cNvPr id="6" name="Picture 5"/>
          <p:cNvPicPr>
            <a:picLocks noChangeAspect="1"/>
          </p:cNvPicPr>
          <p:nvPr/>
        </p:nvPicPr>
        <p:blipFill>
          <a:blip r:embed="rId3"/>
          <a:stretch>
            <a:fillRect/>
          </a:stretch>
        </p:blipFill>
        <p:spPr>
          <a:xfrm>
            <a:off x="0" y="0"/>
            <a:ext cx="2300604" cy="157901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3124561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4072</TotalTime>
  <Words>2487</Words>
  <Application>Microsoft Macintosh PowerPoint</Application>
  <PresentationFormat>Custom</PresentationFormat>
  <Paragraphs>306</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Ion Boardroom</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Mindedness</dc:title>
  <dc:creator>Amy Lingenfelter</dc:creator>
  <cp:lastModifiedBy>Amy Lingenfelter</cp:lastModifiedBy>
  <cp:revision>616</cp:revision>
  <dcterms:created xsi:type="dcterms:W3CDTF">2015-03-16T16:55:24Z</dcterms:created>
  <dcterms:modified xsi:type="dcterms:W3CDTF">2015-07-16T22:11:32Z</dcterms:modified>
</cp:coreProperties>
</file>