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99" r:id="rId3"/>
    <p:sldId id="345" r:id="rId4"/>
    <p:sldId id="395" r:id="rId5"/>
    <p:sldId id="396" r:id="rId6"/>
    <p:sldId id="322" r:id="rId7"/>
    <p:sldId id="390" r:id="rId8"/>
    <p:sldId id="318" r:id="rId9"/>
    <p:sldId id="351" r:id="rId10"/>
    <p:sldId id="352" r:id="rId11"/>
    <p:sldId id="353" r:id="rId12"/>
    <p:sldId id="357" r:id="rId13"/>
    <p:sldId id="354" r:id="rId14"/>
    <p:sldId id="358" r:id="rId15"/>
    <p:sldId id="356" r:id="rId16"/>
    <p:sldId id="323" r:id="rId17"/>
    <p:sldId id="349" r:id="rId18"/>
    <p:sldId id="319" r:id="rId19"/>
    <p:sldId id="398" r:id="rId20"/>
    <p:sldId id="389" r:id="rId21"/>
    <p:sldId id="350" r:id="rId22"/>
    <p:sldId id="347" r:id="rId23"/>
    <p:sldId id="392" r:id="rId24"/>
    <p:sldId id="397" r:id="rId25"/>
    <p:sldId id="3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7ADA6"/>
    <a:srgbClr val="FFF054"/>
    <a:srgbClr val="00FF00"/>
    <a:srgbClr val="D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22DE-EE5B-4708-B09C-169942BD9567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8062-2690-482D-8AF1-ACE9877B1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8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9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44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0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.doc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781" y="5570054"/>
            <a:ext cx="9381572" cy="626031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>Presented By: Amy E. Lingenfelter</a:t>
            </a:r>
          </a:p>
          <a:p>
            <a:pPr algn="ctr"/>
            <a:endParaRPr lang="en-US" sz="25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3330" y="589812"/>
            <a:ext cx="107134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</a:rPr>
              <a:t>Tackling English Pronunciation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8" y="1719619"/>
            <a:ext cx="5438581" cy="3616656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88486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Like this?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97" y="2245990"/>
            <a:ext cx="7448467" cy="446908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1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74545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like this?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9" y="1725914"/>
            <a:ext cx="5023659" cy="5023659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72" y="1719190"/>
            <a:ext cx="6814201" cy="498655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6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83839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like THIS?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46" y="1867663"/>
            <a:ext cx="6711721" cy="4854811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808512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perhaps like THIS???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49" y="1734836"/>
            <a:ext cx="7518929" cy="5014743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83839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maybe like this!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17" y="2255608"/>
            <a:ext cx="7148580" cy="44736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11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880" y="83839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even like THIS???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94" y="1864935"/>
            <a:ext cx="7497574" cy="4993065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8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445" y="85388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Let’s Take a Vote: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5265" y="2498676"/>
            <a:ext cx="9825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What do you feel are your </a:t>
            </a:r>
            <a:r>
              <a:rPr lang="en-US" sz="3200" b="1" dirty="0" smtClean="0">
                <a:solidFill>
                  <a:srgbClr val="B31166"/>
                </a:solidFill>
              </a:rPr>
              <a:t>biggest weaknesses</a:t>
            </a:r>
            <a:r>
              <a:rPr lang="en-US" sz="3200" b="1" dirty="0" smtClean="0"/>
              <a:t> in terms of English pronunciation?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What are your </a:t>
            </a:r>
            <a:r>
              <a:rPr lang="en-US" sz="3200" b="1" dirty="0" smtClean="0">
                <a:solidFill>
                  <a:srgbClr val="B31166"/>
                </a:solidFill>
              </a:rPr>
              <a:t>biggest strengths</a:t>
            </a:r>
            <a:r>
              <a:rPr lang="en-US" sz="3200" b="1" dirty="0" smtClean="0"/>
              <a:t>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What would you like to </a:t>
            </a:r>
            <a:r>
              <a:rPr lang="en-US" sz="3200" b="1" dirty="0" smtClean="0">
                <a:solidFill>
                  <a:srgbClr val="B31166"/>
                </a:solidFill>
              </a:rPr>
              <a:t>improve</a:t>
            </a:r>
            <a:r>
              <a:rPr lang="en-US" sz="3200" b="1" dirty="0" smtClean="0"/>
              <a:t> during this class? (What would YOU like to most get out of this class?)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34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445" y="807414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Let’s Take a Vote (Choose 1-2):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14116"/>
              </p:ext>
            </p:extLst>
          </p:nvPr>
        </p:nvGraphicFramePr>
        <p:xfrm>
          <a:off x="1086687" y="2258264"/>
          <a:ext cx="10049887" cy="439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588"/>
                <a:gridCol w="3899299"/>
              </a:tblGrid>
              <a:tr h="607766"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Topic</a:t>
                      </a:r>
                    </a:p>
                    <a:p>
                      <a:pPr algn="ctr"/>
                      <a:r>
                        <a:rPr lang="en-US" sz="2200" dirty="0" smtClean="0"/>
                        <a:t> (I Want</a:t>
                      </a:r>
                      <a:r>
                        <a:rPr lang="en-US" sz="2200" baseline="0" dirty="0" smtClean="0"/>
                        <a:t> to Improve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/>
                        <a:t>Number of Votes</a:t>
                      </a:r>
                      <a:endParaRPr lang="en-US" sz="2200" u="sng" dirty="0"/>
                    </a:p>
                  </a:txBody>
                  <a:tcPr/>
                </a:tc>
              </a:tr>
              <a:tr h="403837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smtClean="0"/>
                        <a:t>Overall pronunciation of</a:t>
                      </a:r>
                      <a:r>
                        <a:rPr lang="en-US" sz="2000" b="1" baseline="0" dirty="0" smtClean="0"/>
                        <a:t> words I know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03837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smtClean="0"/>
                        <a:t>Informal/casual language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61925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smtClean="0"/>
                        <a:t>To speak exactly like a native speaker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smtClean="0"/>
                        <a:t>Technical or formal pronunciation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44930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smtClean="0"/>
                        <a:t>How to pronounce</a:t>
                      </a:r>
                      <a:r>
                        <a:rPr lang="en-US" sz="2000" b="1" baseline="0" dirty="0" smtClean="0"/>
                        <a:t> unknown written words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Expressions and idioms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Listening/Conversation</a:t>
                      </a:r>
                      <a:r>
                        <a:rPr lang="en-US" sz="2000" b="1" baseline="0" dirty="0" smtClean="0"/>
                        <a:t> skills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5383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1204" y="688940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Icebreaker: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“2 Truths and a Lie Telephone”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http://ts1.mm.bing.net/th?&amp;id=JN.CXxSSbemlVR9P4WcDf8yAg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698">
            <a:off x="643258" y="3440406"/>
            <a:ext cx="1814513" cy="1814513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1.mm.bing.net/th?&amp;id=JN.CXxSSbemlVR9P4WcDf8yAg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253">
            <a:off x="9709569" y="3314955"/>
            <a:ext cx="1814513" cy="1814513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157" y="2709919"/>
            <a:ext cx="6423989" cy="356414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51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1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581204" y="688940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Icebreaker: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“2 Truths and a Lie Telephone”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581" y="2908470"/>
            <a:ext cx="89809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I will say 2 truths about myself and one lie.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Then I will pass around ONE of the truths via the telephone game.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Then the rest of the class has to guess which one is the lie.</a:t>
            </a:r>
            <a:endParaRPr lang="en-US" sz="3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51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0" y="589812"/>
            <a:ext cx="107134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</a:rPr>
              <a:t>Tackling English Pronunciation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2" y="1540561"/>
            <a:ext cx="6509982" cy="4640905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51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581204" y="688940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Icebreaker: 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“2 Truths and a Lie Telephone”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865" y="3495328"/>
            <a:ext cx="89809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I have jumped out of an airplane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I lived in Venezuela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500" b="1" dirty="0" smtClean="0"/>
              <a:t>I have been married twice</a:t>
            </a:r>
            <a:endParaRPr lang="en-US" sz="3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51" y="647996"/>
            <a:ext cx="1503782" cy="100502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50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Let’s Discuss: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2721" y="2239958"/>
            <a:ext cx="92228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“It’s important to speak as much like a native speaker of English as possible.”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“It’s OK to have an accent as long as you can be understood by most native and non-native English speakers.”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Move to one side or the other.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Do </a:t>
            </a:r>
            <a:r>
              <a:rPr lang="en-US" sz="3200" b="1" dirty="0"/>
              <a:t>you agree or disagree with the quotation above? </a:t>
            </a:r>
            <a:r>
              <a:rPr lang="en-US" sz="3200" b="1" dirty="0" smtClean="0"/>
              <a:t>Use </a:t>
            </a:r>
            <a:r>
              <a:rPr lang="en-US" sz="3200" b="1" dirty="0"/>
              <a:t>specific reasons and examples to explain your </a:t>
            </a:r>
            <a:r>
              <a:rPr lang="en-US" sz="3200" b="1" dirty="0" smtClean="0"/>
              <a:t>position</a:t>
            </a:r>
            <a:r>
              <a:rPr lang="en-US" sz="3200" b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707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501" y="76676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Let’s Discuss in Rotation Circles: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onut 2"/>
          <p:cNvSpPr/>
          <p:nvPr/>
        </p:nvSpPr>
        <p:spPr>
          <a:xfrm>
            <a:off x="4909340" y="2927530"/>
            <a:ext cx="2292049" cy="241637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314197" y="1517983"/>
            <a:ext cx="5435877" cy="5266447"/>
          </a:xfrm>
          <a:prstGeom prst="donut">
            <a:avLst/>
          </a:prstGeom>
          <a:solidFill>
            <a:srgbClr val="17AD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16837" y="3903369"/>
            <a:ext cx="603986" cy="58860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43143" y="5930004"/>
            <a:ext cx="603986" cy="58860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38213" y="3900872"/>
            <a:ext cx="603986" cy="58860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45611" y="1892469"/>
            <a:ext cx="603986" cy="588603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740675" y="4796773"/>
            <a:ext cx="603986" cy="58860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V="1">
            <a:off x="6682904" y="3903369"/>
            <a:ext cx="603986" cy="58860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38207" y="2920039"/>
            <a:ext cx="603986" cy="58860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24483" y="3880391"/>
            <a:ext cx="603986" cy="58860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5164250">
            <a:off x="6885048" y="2293475"/>
            <a:ext cx="1055321" cy="980607"/>
          </a:xfrm>
          <a:prstGeom prst="bentArrow">
            <a:avLst>
              <a:gd name="adj1" fmla="val 25000"/>
              <a:gd name="adj2" fmla="val 25529"/>
              <a:gd name="adj3" fmla="val 25000"/>
              <a:gd name="adj4" fmla="val 4375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4336309" y="4120220"/>
            <a:ext cx="449118" cy="185875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>
            <a:off x="7260850" y="4117708"/>
            <a:ext cx="449118" cy="185875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 rot="16200000">
            <a:off x="5836062" y="5573770"/>
            <a:ext cx="449118" cy="185875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 rot="16200000">
            <a:off x="5833597" y="2645392"/>
            <a:ext cx="449118" cy="185875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rot="15838812">
            <a:off x="4004390" y="4866345"/>
            <a:ext cx="1055321" cy="980607"/>
          </a:xfrm>
          <a:prstGeom prst="bentArrow">
            <a:avLst>
              <a:gd name="adj1" fmla="val 25000"/>
              <a:gd name="adj2" fmla="val 25529"/>
              <a:gd name="adj3" fmla="val 25000"/>
              <a:gd name="adj4" fmla="val 4375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2246640" y="3603241"/>
            <a:ext cx="7656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800" b="1" dirty="0" smtClean="0"/>
              <a:t>Now for the </a:t>
            </a:r>
          </a:p>
          <a:p>
            <a:pPr algn="ctr" defTabSz="457200">
              <a:spcBef>
                <a:spcPct val="0"/>
              </a:spcBef>
            </a:pPr>
            <a:r>
              <a:rPr lang="en-US" sz="4800" b="1" dirty="0" smtClean="0"/>
              <a:t>scientific stuff. . .</a:t>
            </a:r>
            <a:endParaRPr lang="en-U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393" y="89925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Introduction to Phonetic Symbols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9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6393" y="695809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Voiced vs. Voiceless Consonants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81427"/>
              </p:ext>
            </p:extLst>
          </p:nvPr>
        </p:nvGraphicFramePr>
        <p:xfrm>
          <a:off x="3330267" y="1344966"/>
          <a:ext cx="5576887" cy="587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5" imgW="5628637" imgH="5949834" progId="Word.Document.8">
                  <p:embed/>
                </p:oleObj>
              </mc:Choice>
              <mc:Fallback>
                <p:oleObj name="Document" r:id="rId5" imgW="5628637" imgH="594983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0267" y="1344966"/>
                        <a:ext cx="5576887" cy="587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4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577" y="682161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Introduction to Phonetic Symbols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50" y="1501385"/>
            <a:ext cx="8212203" cy="55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1" y="209549"/>
            <a:ext cx="9238081" cy="6505149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07" y="868271"/>
            <a:ext cx="8521485" cy="572359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59601" y="6223379"/>
            <a:ext cx="1978927" cy="36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2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6" y="914400"/>
            <a:ext cx="9128338" cy="5568286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6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Overview of Course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598" y="2192458"/>
            <a:ext cx="76018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1: Overview, warm up, voiced vs. voiceless consonants, phonetic symbols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chemeClr val="accent1"/>
                </a:solidFill>
              </a:rPr>
              <a:t>Day/Step </a:t>
            </a:r>
            <a:r>
              <a:rPr lang="en-US" sz="2300" b="1" dirty="0" smtClean="0">
                <a:solidFill>
                  <a:schemeClr val="accent1"/>
                </a:solidFill>
              </a:rPr>
              <a:t>2: Consonants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3: Consonant Clusters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FF6600"/>
                </a:solidFill>
              </a:rPr>
              <a:t>Day/Step </a:t>
            </a:r>
            <a:r>
              <a:rPr lang="en-US" sz="2300" b="1" dirty="0" smtClean="0">
                <a:solidFill>
                  <a:srgbClr val="FF6600"/>
                </a:solidFill>
              </a:rPr>
              <a:t>4: Vowels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5: Vowel Clusters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008000"/>
                </a:solidFill>
              </a:rPr>
              <a:t>Day/Step </a:t>
            </a:r>
            <a:r>
              <a:rPr lang="en-US" sz="2300" b="1" dirty="0" smtClean="0">
                <a:solidFill>
                  <a:srgbClr val="008000"/>
                </a:solidFill>
              </a:rPr>
              <a:t>6: Stress and Rhythm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7: Sounds in Connected Speech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0000FF"/>
                </a:solidFill>
              </a:rPr>
              <a:t>Day/Step </a:t>
            </a:r>
            <a:r>
              <a:rPr lang="en-US" sz="2300" b="1" dirty="0" smtClean="0">
                <a:solidFill>
                  <a:srgbClr val="0000FF"/>
                </a:solidFill>
              </a:rPr>
              <a:t>8: Intonation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9: </a:t>
            </a:r>
            <a:r>
              <a:rPr lang="en-US" sz="2300" b="1" dirty="0" smtClean="0"/>
              <a:t>Sounds and Grammar</a:t>
            </a:r>
            <a:endParaRPr lang="en-US" sz="23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</a:rPr>
              <a:t>Day/Step </a:t>
            </a:r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</a:rPr>
              <a:t>10: Pronouncing Written Words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</a:t>
            </a:r>
            <a:r>
              <a:rPr lang="en-US" sz="2300" b="1" dirty="0" smtClean="0"/>
              <a:t>11: Informal Speech and Idioms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FF6600"/>
                </a:solidFill>
              </a:rPr>
              <a:t>Day/Step </a:t>
            </a:r>
            <a:r>
              <a:rPr lang="en-US" sz="2300" b="1" dirty="0" smtClean="0">
                <a:solidFill>
                  <a:srgbClr val="FF6600"/>
                </a:solidFill>
              </a:rPr>
              <a:t>12: Wrap up/Practice Test/Review</a:t>
            </a:r>
            <a:endParaRPr lang="en-US" sz="2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Today’s Class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402" y="2438122"/>
            <a:ext cx="92228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Introduction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Class Self-Assessment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Icebreaker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Class </a:t>
            </a:r>
            <a:r>
              <a:rPr lang="en-US" sz="3000" b="1" dirty="0" smtClean="0"/>
              <a:t>Discussion: Agree or Disagree?</a:t>
            </a:r>
            <a:endParaRPr lang="en-US" sz="30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Introduction to </a:t>
            </a:r>
            <a:r>
              <a:rPr lang="en-US" sz="3000" b="1" dirty="0"/>
              <a:t>O</a:t>
            </a:r>
            <a:r>
              <a:rPr lang="en-US" sz="3000" b="1" dirty="0" smtClean="0"/>
              <a:t>verall </a:t>
            </a:r>
            <a:r>
              <a:rPr lang="en-US" sz="3000" b="1" dirty="0"/>
              <a:t>P</a:t>
            </a:r>
            <a:r>
              <a:rPr lang="en-US" sz="3000" b="1" dirty="0" smtClean="0"/>
              <a:t>ronunciation of Consonants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/>
              <a:t>Introduction to Phonetic Symbols</a:t>
            </a:r>
          </a:p>
        </p:txBody>
      </p:sp>
    </p:spTree>
    <p:extLst>
      <p:ext uri="{BB962C8B-B14F-4D97-AF65-F5344CB8AC3E}">
        <p14:creationId xmlns:p14="http://schemas.microsoft.com/office/powerpoint/2010/main" val="33114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666462"/>
            <a:ext cx="88270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Discuss With a Partner: </a:t>
            </a:r>
          </a:p>
          <a:p>
            <a:pPr algn="ctr"/>
            <a:r>
              <a:rPr lang="en-US" sz="37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7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hy Did You Come to This Class?</a:t>
            </a:r>
            <a:endParaRPr lang="en-US" sz="37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ts1.mm.bing.net/th?&amp;id=JN.CF4FOwq%2b%2bTs%2bgTO9Q5UVA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3" y="2643772"/>
            <a:ext cx="4004660" cy="400466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&amp;id=JN.CXxSSbemlVR9P4WcDf8yAg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698">
            <a:off x="1293982" y="3530406"/>
            <a:ext cx="1814513" cy="1814513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1.mm.bing.net/th?&amp;id=JN.CXxSSbemlVR9P4WcDf8yAg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253">
            <a:off x="8817516" y="3556846"/>
            <a:ext cx="1814513" cy="1814513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2246640" y="3807956"/>
            <a:ext cx="7656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500" b="1" dirty="0" smtClean="0"/>
              <a:t>How are you feeling right now about this class?</a:t>
            </a:r>
            <a:endParaRPr lang="en-U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393" y="899256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Feeling-o-Meter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275" y="619582"/>
            <a:ext cx="2468432" cy="2468432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304" y="694534"/>
            <a:ext cx="2468432" cy="2468432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4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469</Words>
  <Application>Microsoft Office PowerPoint</Application>
  <PresentationFormat>Widescreen</PresentationFormat>
  <Paragraphs>96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Ion Boardroom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Mindedness</dc:title>
  <dc:creator>Amy Lingenfelter</dc:creator>
  <cp:lastModifiedBy>Amy Lingenfelter</cp:lastModifiedBy>
  <cp:revision>406</cp:revision>
  <dcterms:created xsi:type="dcterms:W3CDTF">2015-03-16T16:55:24Z</dcterms:created>
  <dcterms:modified xsi:type="dcterms:W3CDTF">2015-12-08T18:53:55Z</dcterms:modified>
</cp:coreProperties>
</file>