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99" r:id="rId3"/>
    <p:sldId id="400" r:id="rId4"/>
    <p:sldId id="396" r:id="rId5"/>
    <p:sldId id="390" r:id="rId6"/>
    <p:sldId id="405" r:id="rId7"/>
    <p:sldId id="404" r:id="rId8"/>
    <p:sldId id="403" r:id="rId9"/>
    <p:sldId id="397" r:id="rId10"/>
    <p:sldId id="393" r:id="rId11"/>
    <p:sldId id="4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7ADA6"/>
    <a:srgbClr val="FFF054"/>
    <a:srgbClr val="00FF00"/>
    <a:srgbClr val="D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22DE-EE5B-4708-B09C-169942BD9567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8062-2690-482D-8AF1-ACE9877B1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0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Gds2GAvG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oRdKuPF9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1.doc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9781" y="5570054"/>
            <a:ext cx="9381572" cy="626031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>Presented By: Amy E. Lingenfelter</a:t>
            </a:r>
          </a:p>
          <a:p>
            <a:pPr algn="ctr"/>
            <a:endParaRPr lang="en-US" sz="25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3330" y="589812"/>
            <a:ext cx="107134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</a:rPr>
              <a:t>Tackling English Pronunciation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8" y="1719619"/>
            <a:ext cx="5438581" cy="3616656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5577" y="617861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Introduction to Phonetic Symbols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44" y="1421010"/>
            <a:ext cx="8212203" cy="5527212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58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733121"/>
            <a:ext cx="882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Please Write the Following Words Using Phonetic Symbols: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4610" y="2356234"/>
            <a:ext cx="3602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Hat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Keep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Loan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Florist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Ocean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Congregation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America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Stupendous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Marriage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728347" y="2442653"/>
            <a:ext cx="3384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Stationary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Helpless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Categorical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Methodology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Figurative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Telemarketer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668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0" y="589812"/>
            <a:ext cx="107134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700" b="1" dirty="0" smtClean="0">
                <a:solidFill>
                  <a:schemeClr val="bg1"/>
                </a:solidFill>
              </a:rPr>
              <a:t>Tackling English Pronunciation</a:t>
            </a:r>
            <a:endParaRPr lang="en-US" sz="57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2" y="1540561"/>
            <a:ext cx="6509982" cy="4640905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Overview of Course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598" y="2192458"/>
            <a:ext cx="76018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1: Overview, warm up, voiced vs. voiceless consonants, phonetic symbols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chemeClr val="accent1"/>
                </a:solidFill>
              </a:rPr>
              <a:t>Day/Step 2: Consonants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3: Consonant Clusters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FF6600"/>
                </a:solidFill>
              </a:rPr>
              <a:t>Day/Step 4: Vowels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5: Vowel Clusters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008000"/>
                </a:solidFill>
              </a:rPr>
              <a:t>Day/Step 6: Stress and Rhythm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7: Sounds in Connected Speech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0000FF"/>
                </a:solidFill>
              </a:rPr>
              <a:t>Day/Step 8: Intonation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9: Sounds and Grammar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</a:rPr>
              <a:t>Day/Step 10: Pronouncing Written Words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/>
              <a:t>Day/Step 11: Informal Speech and Idioms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300" b="1" dirty="0" smtClean="0">
                <a:solidFill>
                  <a:srgbClr val="FF6600"/>
                </a:solidFill>
              </a:rPr>
              <a:t>Day/Step 12: Wrap up/Practice Test/Review</a:t>
            </a:r>
            <a:endParaRPr lang="en-US" sz="2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56" y="914400"/>
            <a:ext cx="9128338" cy="5568286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69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Today’s Class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817" y="2180922"/>
            <a:ext cx="1003504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Review: pronunciation of interview questions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Watch video: People’s vocal chords singing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/>
              <a:t>Watch video: Introduction to Articulatory Phonetics </a:t>
            </a:r>
            <a:endParaRPr lang="en-US" sz="2900" b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Review voiced vs</a:t>
            </a:r>
            <a:r>
              <a:rPr lang="en-US" sz="2900" b="1" dirty="0"/>
              <a:t>.</a:t>
            </a:r>
            <a:r>
              <a:rPr lang="en-US" sz="2900" b="1" dirty="0" smtClean="0"/>
              <a:t> voiceless consonants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Learn phonetic symbol consonants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Practice writing words phonetically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“Pronunciation Plus:” Part 2- Consonants.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²"/>
            </a:pPr>
            <a:r>
              <a:rPr lang="en-US" sz="2500" b="1" dirty="0" smtClean="0"/>
              <a:t>Unit 9, page 20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²"/>
            </a:pPr>
            <a:r>
              <a:rPr lang="en-US" sz="2500" b="1" dirty="0" smtClean="0"/>
              <a:t>Unit 10, page </a:t>
            </a:r>
            <a:r>
              <a:rPr lang="en-US" sz="2500" b="1" dirty="0" smtClean="0"/>
              <a:t>23</a:t>
            </a:r>
            <a:endParaRPr lang="en-US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33114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Review: Tongue Twisters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3817" y="2180922"/>
            <a:ext cx="100350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Sally </a:t>
            </a:r>
            <a:r>
              <a:rPr lang="en-US" sz="2500" b="1" i="1" dirty="0"/>
              <a:t>sells seashells by the seashore. 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The </a:t>
            </a:r>
            <a:r>
              <a:rPr lang="en-US" sz="2500" b="1" i="1" dirty="0"/>
              <a:t>glum groom grew glummer.  </a:t>
            </a:r>
            <a:endParaRPr lang="en-US" sz="2500" b="1" i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Sneak </a:t>
            </a:r>
            <a:r>
              <a:rPr lang="en-US" sz="2500" b="1" i="1" dirty="0"/>
              <a:t>thieves seized the </a:t>
            </a:r>
            <a:r>
              <a:rPr lang="en-US" sz="2500" b="1" i="1" dirty="0" smtClean="0"/>
              <a:t>skis.</a:t>
            </a:r>
            <a:endParaRPr lang="en-US" sz="2500" b="1" i="1" dirty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Rubber </a:t>
            </a:r>
            <a:r>
              <a:rPr lang="en-US" sz="2500" b="1" i="1" dirty="0"/>
              <a:t>baby buggy bumper.    </a:t>
            </a:r>
            <a:endParaRPr lang="en-US" sz="2500" b="1" i="1" dirty="0" smtClean="0"/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The </a:t>
            </a:r>
            <a:r>
              <a:rPr lang="en-US" sz="2500" b="1" i="1" dirty="0"/>
              <a:t>bear at the beach bit my </a:t>
            </a:r>
            <a:r>
              <a:rPr lang="en-US" sz="2500" b="1" i="1" dirty="0" smtClean="0"/>
              <a:t>bike.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I </a:t>
            </a:r>
            <a:r>
              <a:rPr lang="en-US" sz="2500" b="1" i="1" dirty="0"/>
              <a:t>speak to my special species of spiders. 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I </a:t>
            </a:r>
            <a:r>
              <a:rPr lang="en-US" sz="2500" b="1" i="1" dirty="0"/>
              <a:t>run rarely around the railroad thinking many thoughts </a:t>
            </a:r>
            <a:endParaRPr lang="en-US" sz="2500" b="1" i="1" dirty="0" smtClean="0"/>
          </a:p>
          <a:p>
            <a:pPr>
              <a:buClr>
                <a:schemeClr val="accent1"/>
              </a:buClr>
              <a:buSzPct val="130000"/>
            </a:pPr>
            <a:r>
              <a:rPr lang="en-US" sz="2500" b="1" i="1" dirty="0"/>
              <a:t> </a:t>
            </a:r>
            <a:r>
              <a:rPr lang="en-US" sz="2500" b="1" i="1" dirty="0" smtClean="0"/>
              <a:t>    </a:t>
            </a:r>
            <a:r>
              <a:rPr lang="en-US" sz="2500" b="1" i="1" dirty="0" smtClean="0"/>
              <a:t>about </a:t>
            </a:r>
            <a:r>
              <a:rPr lang="en-US" sz="2500" b="1" i="1" dirty="0"/>
              <a:t>the rain</a:t>
            </a:r>
            <a:r>
              <a:rPr lang="en-US" sz="2500" b="1" i="1" dirty="0" smtClean="0"/>
              <a:t>.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Question: How much wood would a woodchuck chuck if a woodchuck could chuck wood?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i="1" dirty="0" smtClean="0"/>
              <a:t>Answer: As much wood as a woodchuck could chuck if a woodchuck could chuck wood.</a:t>
            </a:r>
            <a:endParaRPr lang="en-US" sz="2500" b="1" i="1" dirty="0"/>
          </a:p>
        </p:txBody>
      </p:sp>
    </p:spTree>
    <p:extLst>
      <p:ext uri="{BB962C8B-B14F-4D97-AF65-F5344CB8AC3E}">
        <p14:creationId xmlns:p14="http://schemas.microsoft.com/office/powerpoint/2010/main" val="10990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4564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8250" y="2631022"/>
            <a:ext cx="922287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/>
              <a:t>Vocab Chords Up Close While Singing: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²"/>
            </a:pPr>
            <a:r>
              <a:rPr lang="en-US" sz="2500" b="1" dirty="0" smtClean="0">
                <a:hlinkClick r:id="rId3"/>
              </a:rPr>
              <a:t>https</a:t>
            </a:r>
            <a:r>
              <a:rPr lang="en-US" sz="2500" b="1" dirty="0">
                <a:hlinkClick r:id="rId3"/>
              </a:rPr>
              <a:t>://www.youtube.com/watch?v=-</a:t>
            </a:r>
            <a:r>
              <a:rPr lang="en-US" sz="2500" b="1" dirty="0" smtClean="0">
                <a:hlinkClick r:id="rId3"/>
              </a:rPr>
              <a:t>XGds2GAvGQ</a:t>
            </a:r>
            <a:endParaRPr lang="en-US" sz="2500" b="1" dirty="0" smtClean="0"/>
          </a:p>
          <a:p>
            <a:pPr lvl="1">
              <a:buClr>
                <a:schemeClr val="accent1"/>
              </a:buClr>
              <a:buSzPct val="130000"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0775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4564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Watch this Video: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8250" y="2631022"/>
            <a:ext cx="922287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/>
              <a:t>Introduction to Articulatory </a:t>
            </a:r>
            <a:r>
              <a:rPr lang="en-US" sz="3200" b="1" dirty="0" smtClean="0"/>
              <a:t>Phonetics</a:t>
            </a:r>
          </a:p>
          <a:p>
            <a:pPr marL="914400" lvl="1" indent="-457200">
              <a:buClr>
                <a:schemeClr val="accent1"/>
              </a:buClr>
              <a:buSzPct val="130000"/>
              <a:buFont typeface="Wingdings" charset="2"/>
              <a:buChar char="²"/>
            </a:pPr>
            <a:r>
              <a:rPr lang="en-US" sz="2500" b="1" dirty="0">
                <a:hlinkClick r:id="rId3"/>
              </a:rPr>
              <a:t>https://www.youtube.com/watch?v=dfoRdKuPF9I</a:t>
            </a:r>
            <a:endParaRPr lang="en-US" sz="2500" b="1" dirty="0"/>
          </a:p>
          <a:p>
            <a:pPr>
              <a:buClr>
                <a:schemeClr val="accent1"/>
              </a:buClr>
              <a:buSzPct val="130000"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2263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6393" y="631509"/>
            <a:ext cx="9411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Voiced vs. Voiceless Consonants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29725"/>
              </p:ext>
            </p:extLst>
          </p:nvPr>
        </p:nvGraphicFramePr>
        <p:xfrm>
          <a:off x="3314191" y="1205626"/>
          <a:ext cx="5663374" cy="596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5" imgW="5628637" imgH="5949834" progId="Word.Document.8">
                  <p:embed/>
                </p:oleObj>
              </mc:Choice>
              <mc:Fallback>
                <p:oleObj name="Document" r:id="rId5" imgW="5628637" imgH="594983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4191" y="1205626"/>
                        <a:ext cx="5663374" cy="5966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4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310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 Boardroom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Mindedness</dc:title>
  <dc:creator>Amy Lingenfelter</dc:creator>
  <cp:lastModifiedBy>Amy Lingenfelter</cp:lastModifiedBy>
  <cp:revision>425</cp:revision>
  <dcterms:created xsi:type="dcterms:W3CDTF">2015-03-16T16:55:24Z</dcterms:created>
  <dcterms:modified xsi:type="dcterms:W3CDTF">2015-12-16T18:09:01Z</dcterms:modified>
</cp:coreProperties>
</file>