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99" r:id="rId3"/>
    <p:sldId id="400" r:id="rId4"/>
    <p:sldId id="390" r:id="rId5"/>
    <p:sldId id="407" r:id="rId6"/>
    <p:sldId id="397" r:id="rId7"/>
    <p:sldId id="393" r:id="rId8"/>
    <p:sldId id="4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17ADA6"/>
    <a:srgbClr val="FFF054"/>
    <a:srgbClr val="00FF00"/>
    <a:srgbClr val="D9E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622DE-EE5B-4708-B09C-169942BD9567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C8062-2690-482D-8AF1-ACE9877B1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4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C8062-2690-482D-8AF1-ACE9877B18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82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C8062-2690-482D-8AF1-ACE9877B18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9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C8062-2690-482D-8AF1-ACE9877B18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13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C8062-2690-482D-8AF1-ACE9877B18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C8062-2690-482D-8AF1-ACE9877B18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8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C8062-2690-482D-8AF1-ACE9877B18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98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C8062-2690-482D-8AF1-ACE9877B18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C8062-2690-482D-8AF1-ACE9877B18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5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2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7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13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84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9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9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34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34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2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7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6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3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7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6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6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0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8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E00E1EE-7E54-417B-8C72-534C89EE6FF0}" type="datetimeFigureOut">
              <a:rPr lang="en-US" smtClean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60185F6-C7A1-44BB-872B-25F3BEFE1C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6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q_yIbrD01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4wEIsyqu_J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1.doc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e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Microsoft_Word_97_-_2003_Document2.doc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781" y="5570054"/>
            <a:ext cx="9381572" cy="626031"/>
          </a:xfrm>
        </p:spPr>
        <p:txBody>
          <a:bodyPr>
            <a:noAutofit/>
          </a:bodyPr>
          <a:lstStyle/>
          <a:p>
            <a:pPr algn="ctr"/>
            <a:r>
              <a:rPr lang="en-US" sz="2500" b="1" dirty="0" smtClean="0"/>
              <a:t>Presented By: Amy E. Lingenfelter</a:t>
            </a:r>
          </a:p>
          <a:p>
            <a:pPr algn="ctr"/>
            <a:endParaRPr lang="en-US" sz="25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3330" y="589812"/>
            <a:ext cx="1071349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700" b="1" dirty="0" smtClean="0">
                <a:solidFill>
                  <a:schemeClr val="bg1"/>
                </a:solidFill>
              </a:rPr>
              <a:t>Tackling English Pronunciation</a:t>
            </a:r>
            <a:endParaRPr lang="en-US" sz="57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128" y="1719619"/>
            <a:ext cx="5438581" cy="3616656"/>
          </a:xfrm>
          <a:prstGeom prst="rect">
            <a:avLst/>
          </a:prstGeom>
          <a:noFill/>
          <a:effectLst>
            <a:outerShdw blurRad="736600" dist="419100" dir="7800000" algn="ctr" rotWithShape="0">
              <a:srgbClr val="000000">
                <a:alpha val="5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328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330" y="589812"/>
            <a:ext cx="1071349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700" b="1" dirty="0" smtClean="0">
                <a:solidFill>
                  <a:schemeClr val="bg1"/>
                </a:solidFill>
              </a:rPr>
              <a:t>Tackling English Pronunciation</a:t>
            </a:r>
            <a:endParaRPr lang="en-US" sz="57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272" y="1540561"/>
            <a:ext cx="6509982" cy="4640905"/>
          </a:xfrm>
          <a:prstGeom prst="rect">
            <a:avLst/>
          </a:prstGeom>
          <a:noFill/>
          <a:effectLst>
            <a:outerShdw blurRad="736600" dist="419100" dir="7800000" algn="ctr" rotWithShape="0">
              <a:srgbClr val="000000">
                <a:alpha val="5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251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8512" y="877796"/>
            <a:ext cx="88270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Overview of Course</a:t>
            </a:r>
            <a:endParaRPr lang="en-US" sz="40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6598" y="2192458"/>
            <a:ext cx="760180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/>
              <a:t>Day/Step 1: Overview, warm up, voiced vs. voiceless consonants, phonetic symbols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>
                <a:solidFill>
                  <a:schemeClr val="accent1"/>
                </a:solidFill>
              </a:rPr>
              <a:t>Day/Step 2: Consonants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/>
              <a:t>Day/Step 3: Consonant Clusters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>
                <a:solidFill>
                  <a:srgbClr val="FF6600"/>
                </a:solidFill>
              </a:rPr>
              <a:t>Day/Step 4: Vowels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/>
              <a:t>Day/Step 5: Vowel Clusters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>
                <a:solidFill>
                  <a:srgbClr val="008000"/>
                </a:solidFill>
              </a:rPr>
              <a:t>Day/Step 6: Stress and Rhythm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/>
              <a:t>Day/Step 7: Sounds in Connected Speech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>
                <a:solidFill>
                  <a:srgbClr val="0000FF"/>
                </a:solidFill>
              </a:rPr>
              <a:t>Day/Step 8: Intonation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/>
              <a:t>Day/Step 9: Sounds and Grammar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</a:rPr>
              <a:t>Day/Step 10: Pronouncing Written Words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/>
              <a:t>Day/Step 11: Informal Speech and Idioms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300" b="1" dirty="0" smtClean="0">
                <a:solidFill>
                  <a:srgbClr val="FF6600"/>
                </a:solidFill>
              </a:rPr>
              <a:t>Day/Step 12: Wrap up/Practice Test/Review</a:t>
            </a:r>
            <a:endParaRPr lang="en-US" sz="23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3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8512" y="877796"/>
            <a:ext cx="88270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Today’s Class</a:t>
            </a:r>
            <a:endParaRPr lang="en-US" sz="40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9446" y="2384625"/>
            <a:ext cx="100350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900" b="1" dirty="0" smtClean="0"/>
              <a:t>Finish watching 2 </a:t>
            </a:r>
            <a:r>
              <a:rPr lang="en-US" sz="2900" b="1" dirty="0"/>
              <a:t>videos of /r/ </a:t>
            </a:r>
            <a:r>
              <a:rPr lang="en-US" sz="2900" b="1" dirty="0" smtClean="0"/>
              <a:t>sound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900" b="1" dirty="0" smtClean="0"/>
              <a:t>Review all HW:</a:t>
            </a:r>
            <a:endParaRPr lang="en-US" sz="2900" b="1" dirty="0"/>
          </a:p>
          <a:p>
            <a:pPr marL="914400" lvl="1" indent="-457200"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900" b="1" dirty="0" smtClean="0"/>
              <a:t>Review </a:t>
            </a:r>
            <a:r>
              <a:rPr lang="en-US" sz="3200" dirty="0"/>
              <a:t>/</a:t>
            </a:r>
            <a:r>
              <a:rPr lang="en-US" sz="3200" dirty="0" smtClean="0"/>
              <a:t>w/, /y/ or /</a:t>
            </a:r>
            <a:r>
              <a:rPr lang="en-US" sz="3200" dirty="0"/>
              <a:t>j</a:t>
            </a:r>
            <a:r>
              <a:rPr lang="en-US" sz="3200" dirty="0" smtClean="0"/>
              <a:t>/, /</a:t>
            </a:r>
            <a:r>
              <a:rPr lang="en-US" sz="3200" dirty="0"/>
              <a:t>l</a:t>
            </a:r>
            <a:r>
              <a:rPr lang="en-US" sz="3200" dirty="0" smtClean="0"/>
              <a:t>/, /</a:t>
            </a:r>
            <a:r>
              <a:rPr lang="en-US" sz="3200" dirty="0"/>
              <a:t>r</a:t>
            </a:r>
            <a:r>
              <a:rPr lang="en-US" sz="3200" dirty="0" smtClean="0"/>
              <a:t>/, </a:t>
            </a:r>
            <a:r>
              <a:rPr lang="en-US" sz="2900" b="1" dirty="0"/>
              <a:t>and a few others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900" b="1" dirty="0"/>
              <a:t>R</a:t>
            </a:r>
            <a:r>
              <a:rPr lang="en-US" sz="2900" b="1" dirty="0" smtClean="0"/>
              <a:t>eview and practice “ED” past-tense pronunciation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900" b="1" dirty="0" smtClean="0"/>
              <a:t>Review and practice consonant clusters pgs. 40-53</a:t>
            </a:r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2900" b="1" dirty="0" smtClean="0"/>
              <a:t>Introduction to vowels:</a:t>
            </a:r>
          </a:p>
          <a:p>
            <a:pPr marL="914400" lvl="1" indent="-457200"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900" b="1" dirty="0" smtClean="0"/>
              <a:t>“Phonemic Chart”</a:t>
            </a:r>
          </a:p>
          <a:p>
            <a:pPr marL="914400" lvl="1" indent="-457200"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900" b="1" dirty="0" smtClean="0"/>
              <a:t>“Vowel Chart Phonics”</a:t>
            </a:r>
            <a:endParaRPr lang="en-US" sz="2900" b="1" dirty="0"/>
          </a:p>
          <a:p>
            <a:pPr marL="914400" lvl="1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endParaRPr lang="en-US" sz="2900" b="1" dirty="0" smtClean="0"/>
          </a:p>
        </p:txBody>
      </p:sp>
    </p:spTree>
    <p:extLst>
      <p:ext uri="{BB962C8B-B14F-4D97-AF65-F5344CB8AC3E}">
        <p14:creationId xmlns:p14="http://schemas.microsoft.com/office/powerpoint/2010/main" val="331148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8512" y="868585"/>
            <a:ext cx="88270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Watch These Videos:</a:t>
            </a:r>
            <a:endParaRPr lang="en-US" sz="40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2926" y="2460245"/>
            <a:ext cx="1074308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3100" b="1" dirty="0" smtClean="0"/>
              <a:t>Pronouncing “R” sound (woman):</a:t>
            </a:r>
            <a:endParaRPr lang="en-US" sz="3100" b="1" dirty="0"/>
          </a:p>
          <a:p>
            <a:pPr marL="914400" lvl="1" indent="-457200">
              <a:buClr>
                <a:schemeClr val="accent1"/>
              </a:buClr>
              <a:buSzPct val="130000"/>
              <a:buFont typeface="Wingdings" charset="2"/>
              <a:buChar char="²"/>
            </a:pPr>
            <a:r>
              <a:rPr lang="en-US" sz="2400" b="1" dirty="0">
                <a:hlinkClick r:id="rId3"/>
              </a:rPr>
              <a:t>https://www.youtube.com/watch?v=Jq_yIbrD01c</a:t>
            </a:r>
            <a:endParaRPr lang="en-US" sz="2400" b="1" dirty="0"/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endParaRPr lang="en-US" sz="3100" b="1" dirty="0" smtClean="0"/>
          </a:p>
          <a:p>
            <a:pPr marL="457200" indent="-457200">
              <a:buClr>
                <a:schemeClr val="accent1"/>
              </a:buClr>
              <a:buSzPct val="130000"/>
              <a:buFont typeface="Wingdings" charset="2"/>
              <a:buChar char="Ø"/>
            </a:pPr>
            <a:r>
              <a:rPr lang="en-US" sz="3100" b="1" dirty="0" smtClean="0"/>
              <a:t>Pronouncing </a:t>
            </a:r>
            <a:r>
              <a:rPr lang="en-US" sz="3100" b="1" dirty="0"/>
              <a:t>“R” sound </a:t>
            </a:r>
            <a:r>
              <a:rPr lang="en-US" sz="3100" b="1" dirty="0" smtClean="0"/>
              <a:t>(man):</a:t>
            </a:r>
            <a:endParaRPr lang="en-US" sz="3100" b="1" dirty="0"/>
          </a:p>
          <a:p>
            <a:pPr marL="914400" lvl="1" indent="-457200">
              <a:buClr>
                <a:schemeClr val="accent1"/>
              </a:buClr>
              <a:buSzPct val="130000"/>
              <a:buFont typeface="Wingdings" charset="2"/>
              <a:buChar char="²"/>
            </a:pPr>
            <a:r>
              <a:rPr lang="en-US" sz="2400" b="1" dirty="0">
                <a:hlinkClick r:id="rId4"/>
              </a:rPr>
              <a:t>https://www.youtube.com/watch?v=</a:t>
            </a:r>
            <a:r>
              <a:rPr lang="en-US" sz="2400" b="1" dirty="0" smtClean="0">
                <a:hlinkClick r:id="rId4"/>
              </a:rPr>
              <a:t>4wEIsyqu_Jo</a:t>
            </a:r>
            <a:endParaRPr lang="en-US" sz="2400" b="1" dirty="0" smtClean="0"/>
          </a:p>
          <a:p>
            <a:pPr lvl="1">
              <a:buClr>
                <a:schemeClr val="accent1"/>
              </a:buClr>
              <a:buSzPct val="130000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0892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6393" y="631509"/>
            <a:ext cx="9411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Voiced vs. Voiceless </a:t>
            </a:r>
            <a:r>
              <a:rPr lang="en-US" sz="4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Consonants:</a:t>
            </a:r>
            <a:endParaRPr lang="en-US" sz="40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028852"/>
              </p:ext>
            </p:extLst>
          </p:nvPr>
        </p:nvGraphicFramePr>
        <p:xfrm>
          <a:off x="3299466" y="1434931"/>
          <a:ext cx="5575300" cy="589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Document" r:id="rId5" imgW="5641826" imgH="5948616" progId="Word.Document.8">
                  <p:embed/>
                </p:oleObj>
              </mc:Choice>
              <mc:Fallback>
                <p:oleObj name="Document" r:id="rId5" imgW="5641826" imgH="594861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99466" y="1434931"/>
                        <a:ext cx="5575300" cy="58912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6545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5577" y="617861"/>
            <a:ext cx="9411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Phonetic </a:t>
            </a:r>
            <a:r>
              <a:rPr lang="en-US" sz="4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Symbols:</a:t>
            </a:r>
            <a:endParaRPr lang="en-US" sz="40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244" y="1421010"/>
            <a:ext cx="8212203" cy="5527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36600" dist="419100" dir="7800000" algn="ctr" rotWithShape="0">
              <a:srgbClr val="000000">
                <a:alpha val="5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2584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5577" y="617861"/>
            <a:ext cx="94118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Vowel Sounds </a:t>
            </a:r>
          </a:p>
          <a:p>
            <a:r>
              <a:rPr lang="en-US" sz="4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Phonics:</a:t>
            </a:r>
            <a:endParaRPr lang="en-US" sz="40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623813"/>
              </p:ext>
            </p:extLst>
          </p:nvPr>
        </p:nvGraphicFramePr>
        <p:xfrm>
          <a:off x="5148554" y="528072"/>
          <a:ext cx="4783234" cy="6452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ocument" r:id="rId6" imgW="5641826" imgH="7611407" progId="Word.Document.8">
                  <p:embed/>
                </p:oleObj>
              </mc:Choice>
              <mc:Fallback>
                <p:oleObj name="Document" r:id="rId6" imgW="5641826" imgH="761140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48554" y="528072"/>
                        <a:ext cx="4783234" cy="645263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4850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n Boardroom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B3116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</a:themeOverride>
</file>

<file path=ppt/theme/themeOverride2.xml><?xml version="1.0" encoding="utf-8"?>
<a:themeOverride xmlns:a="http://schemas.openxmlformats.org/drawingml/2006/main">
  <a:clrScheme name="Ion Boardroom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B3116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</a:themeOverride>
</file>

<file path=ppt/theme/themeOverride3.xml><?xml version="1.0" encoding="utf-8"?>
<a:themeOverride xmlns:a="http://schemas.openxmlformats.org/drawingml/2006/main">
  <a:clrScheme name="Ion Boardroom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B3116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4737</TotalTime>
  <Words>204</Words>
  <Application>Microsoft Office PowerPoint</Application>
  <PresentationFormat>Widescreen</PresentationFormat>
  <Paragraphs>43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 Boardroom</vt:lpstr>
      <vt:lpstr>Microsoft Word 97 - 2003 Document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Mindedness</dc:title>
  <dc:creator>Amy Lingenfelter</dc:creator>
  <cp:lastModifiedBy>Amy Lingenfelter</cp:lastModifiedBy>
  <cp:revision>477</cp:revision>
  <dcterms:created xsi:type="dcterms:W3CDTF">2015-03-16T16:55:24Z</dcterms:created>
  <dcterms:modified xsi:type="dcterms:W3CDTF">2016-01-05T21:54:15Z</dcterms:modified>
</cp:coreProperties>
</file>