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1" r:id="rId2"/>
    <p:sldId id="282" r:id="rId3"/>
    <p:sldId id="283" r:id="rId4"/>
    <p:sldId id="275" r:id="rId5"/>
    <p:sldId id="286" r:id="rId6"/>
    <p:sldId id="278" r:id="rId7"/>
    <p:sldId id="280" r:id="rId8"/>
    <p:sldId id="287" r:id="rId9"/>
    <p:sldId id="289" r:id="rId10"/>
    <p:sldId id="284" r:id="rId11"/>
    <p:sldId id="285" r:id="rId12"/>
    <p:sldId id="288" r:id="rId13"/>
    <p:sldId id="27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22FF"/>
    <a:srgbClr val="FF8E3A"/>
    <a:srgbClr val="E62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792" autoAdjust="0"/>
  </p:normalViewPr>
  <p:slideViewPr>
    <p:cSldViewPr snapToGrid="0" snapToObjects="1">
      <p:cViewPr varScale="1">
        <p:scale>
          <a:sx n="92" d="100"/>
          <a:sy n="92" d="100"/>
        </p:scale>
        <p:origin x="-15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3/3/17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85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3/3/17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592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3/3/17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316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3/3/17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87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3/3/17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17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3/3/17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855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3/3/17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120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3/3/17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21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3/3/17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077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3/3/17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388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3/3/17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050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6A8B2-2159-BC4F-B049-51977E60A51D}" type="datetimeFigureOut">
              <a:rPr lang="en-US" smtClean="0"/>
              <a:t>3/3/17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858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8729" y="105813"/>
            <a:ext cx="813472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 smtClean="0">
                <a:solidFill>
                  <a:srgbClr val="008000"/>
                </a:solidFill>
                <a:latin typeface="Georgia"/>
                <a:cs typeface="Georgia"/>
              </a:rPr>
              <a:t>Previous Lesson: Overview</a:t>
            </a:r>
            <a:endParaRPr lang="en-US" sz="3500" b="1" dirty="0">
              <a:solidFill>
                <a:srgbClr val="008000"/>
              </a:solidFill>
              <a:latin typeface="Georgia"/>
              <a:cs typeface="Georg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6332" y="826857"/>
            <a:ext cx="856664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A422FF"/>
              </a:buClr>
              <a:buFont typeface="+mj-lt"/>
              <a:buAutoNum type="arabicPeriod"/>
            </a:pPr>
            <a:r>
              <a:rPr lang="en-US" sz="3200" b="1" dirty="0" smtClean="0">
                <a:solidFill>
                  <a:srgbClr val="008000"/>
                </a:solidFill>
              </a:rPr>
              <a:t>Pre-reading prep: </a:t>
            </a:r>
            <a:r>
              <a:rPr lang="en-US" sz="3200" b="1" dirty="0" smtClean="0">
                <a:solidFill>
                  <a:srgbClr val="A422FF"/>
                </a:solidFill>
              </a:rPr>
              <a:t>debate: </a:t>
            </a:r>
            <a:r>
              <a:rPr lang="en-US" sz="3200" b="1" i="1" dirty="0">
                <a:solidFill>
                  <a:srgbClr val="008000"/>
                </a:solidFill>
              </a:rPr>
              <a:t>“Are Social Networking Sites Good for our Society?</a:t>
            </a:r>
            <a:r>
              <a:rPr lang="en-US" sz="3200" b="1" i="1" dirty="0" smtClean="0">
                <a:solidFill>
                  <a:srgbClr val="008000"/>
                </a:solidFill>
              </a:rPr>
              <a:t>”</a:t>
            </a:r>
            <a:endParaRPr lang="en-US" sz="3200" b="1" i="1" dirty="0">
              <a:solidFill>
                <a:srgbClr val="008000"/>
              </a:solidFill>
            </a:endParaRPr>
          </a:p>
          <a:p>
            <a:pPr marL="914400" lvl="1" indent="-457200">
              <a:buClr>
                <a:srgbClr val="A422FF"/>
              </a:buClr>
              <a:buFont typeface="Wingdings" charset="2"/>
              <a:buChar char="Ø"/>
            </a:pPr>
            <a:r>
              <a:rPr lang="en-US" sz="3200" b="1" dirty="0" smtClean="0">
                <a:solidFill>
                  <a:srgbClr val="A422FF"/>
                </a:solidFill>
              </a:rPr>
              <a:t>Finish writing down reasons why you agree and disagree in a T-chart in your notebook </a:t>
            </a:r>
            <a:r>
              <a:rPr lang="en-US" sz="3200" dirty="0" smtClean="0">
                <a:solidFill>
                  <a:srgbClr val="000000"/>
                </a:solidFill>
              </a:rPr>
              <a:t>(5 min)</a:t>
            </a:r>
          </a:p>
          <a:p>
            <a:pPr marL="914400" lvl="1" indent="-457200">
              <a:buClr>
                <a:srgbClr val="A422FF"/>
              </a:buClr>
              <a:buFont typeface="Wingdings" charset="2"/>
              <a:buChar char="Ø"/>
            </a:pPr>
            <a:r>
              <a:rPr lang="en-US" sz="3200" b="1" dirty="0" smtClean="0">
                <a:solidFill>
                  <a:srgbClr val="A422FF"/>
                </a:solidFill>
              </a:rPr>
              <a:t>Learn and write down </a:t>
            </a:r>
            <a:r>
              <a:rPr lang="en-US" sz="3200" b="1" dirty="0" smtClean="0">
                <a:solidFill>
                  <a:srgbClr val="008000"/>
                </a:solidFill>
              </a:rPr>
              <a:t>phrases for politely expressing an opinion </a:t>
            </a:r>
            <a:r>
              <a:rPr lang="en-US" sz="3200" dirty="0" smtClean="0"/>
              <a:t>(15 min)</a:t>
            </a:r>
          </a:p>
        </p:txBody>
      </p:sp>
    </p:spTree>
    <p:extLst>
      <p:ext uri="{BB962C8B-B14F-4D97-AF65-F5344CB8AC3E}">
        <p14:creationId xmlns:p14="http://schemas.microsoft.com/office/powerpoint/2010/main" val="2204773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8729" y="105813"/>
            <a:ext cx="813472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 smtClean="0">
                <a:solidFill>
                  <a:srgbClr val="008000"/>
                </a:solidFill>
                <a:latin typeface="Georgia"/>
                <a:cs typeface="Georgia"/>
              </a:rPr>
              <a:t>Vocabulary: “Social Networking”</a:t>
            </a:r>
            <a:endParaRPr lang="en-US" sz="3500" b="1" dirty="0">
              <a:solidFill>
                <a:srgbClr val="008000"/>
              </a:solidFill>
              <a:latin typeface="Georgia"/>
              <a:cs typeface="Georg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4554" y="915527"/>
            <a:ext cx="8566641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Clr>
                <a:srgbClr val="A422FF"/>
              </a:buClr>
              <a:buFont typeface="Arial"/>
              <a:buChar char="•"/>
            </a:pPr>
            <a:r>
              <a:rPr lang="en-US" sz="3500" b="1" u="sng" dirty="0" smtClean="0">
                <a:solidFill>
                  <a:srgbClr val="A422FF"/>
                </a:solidFill>
              </a:rPr>
              <a:t>Profile- </a:t>
            </a:r>
            <a:r>
              <a:rPr lang="en-US" sz="3500" b="1" dirty="0" smtClean="0">
                <a:solidFill>
                  <a:srgbClr val="A422FF"/>
                </a:solidFill>
              </a:rPr>
              <a:t>the main/principal information about you, or the side of your face</a:t>
            </a:r>
            <a:endParaRPr lang="en-US" sz="3500" b="1" dirty="0">
              <a:solidFill>
                <a:srgbClr val="A422FF"/>
              </a:solidFill>
            </a:endParaRPr>
          </a:p>
          <a:p>
            <a:pPr marL="914400" lvl="1" indent="-457200">
              <a:buClr>
                <a:srgbClr val="A422FF"/>
              </a:buClr>
              <a:buFont typeface="Arial"/>
              <a:buChar char="•"/>
            </a:pPr>
            <a:r>
              <a:rPr lang="en-US" sz="3500" b="1" u="sng" dirty="0">
                <a:solidFill>
                  <a:srgbClr val="A422FF"/>
                </a:solidFill>
              </a:rPr>
              <a:t>Keep in </a:t>
            </a:r>
            <a:r>
              <a:rPr lang="en-US" sz="3500" b="1" u="sng" dirty="0" smtClean="0">
                <a:solidFill>
                  <a:srgbClr val="A422FF"/>
                </a:solidFill>
              </a:rPr>
              <a:t>touch- </a:t>
            </a:r>
            <a:r>
              <a:rPr lang="en-US" sz="3500" b="1" dirty="0" smtClean="0">
                <a:solidFill>
                  <a:srgbClr val="A422FF"/>
                </a:solidFill>
              </a:rPr>
              <a:t>to keep communicating with somebody who lives far away</a:t>
            </a:r>
            <a:endParaRPr lang="en-US" sz="3500" b="1" dirty="0">
              <a:solidFill>
                <a:srgbClr val="A422FF"/>
              </a:solidFill>
            </a:endParaRPr>
          </a:p>
          <a:p>
            <a:pPr marL="914400" lvl="1" indent="-457200">
              <a:buClr>
                <a:srgbClr val="A422FF"/>
              </a:buClr>
              <a:buFont typeface="Arial"/>
              <a:buChar char="•"/>
            </a:pPr>
            <a:r>
              <a:rPr lang="en-US" sz="3500" b="1" u="sng" dirty="0" smtClean="0">
                <a:solidFill>
                  <a:srgbClr val="A422FF"/>
                </a:solidFill>
              </a:rPr>
              <a:t>Behave- </a:t>
            </a:r>
            <a:r>
              <a:rPr lang="en-US" sz="3500" b="1" dirty="0" smtClean="0">
                <a:solidFill>
                  <a:srgbClr val="A422FF"/>
                </a:solidFill>
              </a:rPr>
              <a:t>to act in a good way (behavior is the noun)</a:t>
            </a:r>
            <a:endParaRPr lang="en-US" sz="3500" b="1" u="sng" dirty="0" smtClean="0">
              <a:solidFill>
                <a:srgbClr val="A422FF"/>
              </a:solidFill>
            </a:endParaRPr>
          </a:p>
          <a:p>
            <a:pPr marL="914400" lvl="1" indent="-457200">
              <a:buClr>
                <a:srgbClr val="A422FF"/>
              </a:buClr>
              <a:buFont typeface="Arial"/>
              <a:buChar char="•"/>
            </a:pPr>
            <a:r>
              <a:rPr lang="en-US" sz="3500" b="1" u="sng" dirty="0" smtClean="0">
                <a:solidFill>
                  <a:srgbClr val="A422FF"/>
                </a:solidFill>
              </a:rPr>
              <a:t>Protest- </a:t>
            </a:r>
            <a:r>
              <a:rPr lang="en-US" sz="3500" b="1" dirty="0" smtClean="0">
                <a:solidFill>
                  <a:srgbClr val="A422FF"/>
                </a:solidFill>
              </a:rPr>
              <a:t>to complain publicly in groups about something that is happening for everybody to see</a:t>
            </a:r>
          </a:p>
          <a:p>
            <a:pPr marL="914400" lvl="1" indent="-457200">
              <a:buClr>
                <a:srgbClr val="A422FF"/>
              </a:buClr>
              <a:buFont typeface="Arial"/>
              <a:buChar char="•"/>
            </a:pPr>
            <a:r>
              <a:rPr lang="en-US" sz="3500" b="1" u="sng" dirty="0" smtClean="0">
                <a:solidFill>
                  <a:srgbClr val="A422FF"/>
                </a:solidFill>
              </a:rPr>
              <a:t>Cause-</a:t>
            </a:r>
            <a:r>
              <a:rPr lang="en-US" sz="3500" b="1" dirty="0" smtClean="0">
                <a:solidFill>
                  <a:srgbClr val="A422FF"/>
                </a:solidFill>
              </a:rPr>
              <a:t> to make something happen</a:t>
            </a:r>
          </a:p>
        </p:txBody>
      </p:sp>
    </p:spTree>
    <p:extLst>
      <p:ext uri="{BB962C8B-B14F-4D97-AF65-F5344CB8AC3E}">
        <p14:creationId xmlns:p14="http://schemas.microsoft.com/office/powerpoint/2010/main" val="3111252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7919" y="667629"/>
            <a:ext cx="8566641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Clr>
                <a:srgbClr val="A422FF"/>
              </a:buClr>
              <a:buFont typeface="Arial"/>
              <a:buChar char="•"/>
            </a:pPr>
            <a:r>
              <a:rPr lang="en-US" sz="3300" b="1" u="sng" dirty="0" smtClean="0">
                <a:solidFill>
                  <a:srgbClr val="A422FF"/>
                </a:solidFill>
              </a:rPr>
              <a:t>Supporter</a:t>
            </a:r>
            <a:r>
              <a:rPr lang="en-US" sz="3300" b="1" dirty="0" smtClean="0">
                <a:solidFill>
                  <a:srgbClr val="A422FF"/>
                </a:solidFill>
              </a:rPr>
              <a:t>- helper, believer</a:t>
            </a:r>
          </a:p>
          <a:p>
            <a:pPr marL="914400" lvl="1" indent="-457200">
              <a:buClr>
                <a:srgbClr val="A422FF"/>
              </a:buClr>
              <a:buFont typeface="Arial"/>
              <a:buChar char="•"/>
            </a:pPr>
            <a:r>
              <a:rPr lang="en-US" sz="3300" b="1" u="sng" dirty="0">
                <a:solidFill>
                  <a:srgbClr val="A422FF"/>
                </a:solidFill>
              </a:rPr>
              <a:t>Rely (on)- </a:t>
            </a:r>
            <a:r>
              <a:rPr lang="en-US" sz="3300" b="1" dirty="0">
                <a:solidFill>
                  <a:srgbClr val="A422FF"/>
                </a:solidFill>
              </a:rPr>
              <a:t>to depend on someone or something because you need it</a:t>
            </a:r>
          </a:p>
          <a:p>
            <a:pPr marL="914400" lvl="1" indent="-457200">
              <a:buClr>
                <a:srgbClr val="A422FF"/>
              </a:buClr>
              <a:buFont typeface="Arial"/>
              <a:buChar char="•"/>
            </a:pPr>
            <a:r>
              <a:rPr lang="en-US" sz="3300" b="1" u="sng" dirty="0" smtClean="0">
                <a:solidFill>
                  <a:srgbClr val="A422FF"/>
                </a:solidFill>
              </a:rPr>
              <a:t>Promote- </a:t>
            </a:r>
            <a:r>
              <a:rPr lang="en-US" sz="3300" b="1" dirty="0" smtClean="0">
                <a:solidFill>
                  <a:srgbClr val="A422FF"/>
                </a:solidFill>
              </a:rPr>
              <a:t>when you show that something is great, publicize</a:t>
            </a:r>
            <a:endParaRPr lang="en-US" sz="3300" b="1" dirty="0">
              <a:solidFill>
                <a:srgbClr val="A422FF"/>
              </a:solidFill>
            </a:endParaRPr>
          </a:p>
          <a:p>
            <a:pPr marL="914400" lvl="1" indent="-457200">
              <a:buClr>
                <a:srgbClr val="A422FF"/>
              </a:buClr>
              <a:buFont typeface="Arial"/>
              <a:buChar char="•"/>
            </a:pPr>
            <a:r>
              <a:rPr lang="en-US" sz="3300" b="1" u="sng" dirty="0" smtClean="0">
                <a:solidFill>
                  <a:srgbClr val="A422FF"/>
                </a:solidFill>
              </a:rPr>
              <a:t>Privacy- </a:t>
            </a:r>
            <a:r>
              <a:rPr lang="en-US" sz="3300" b="1" dirty="0" smtClean="0">
                <a:solidFill>
                  <a:srgbClr val="A422FF"/>
                </a:solidFill>
              </a:rPr>
              <a:t>when you want to be alone</a:t>
            </a:r>
            <a:endParaRPr lang="en-US" sz="3300" b="1" dirty="0">
              <a:solidFill>
                <a:srgbClr val="A422FF"/>
              </a:solidFill>
            </a:endParaRPr>
          </a:p>
          <a:p>
            <a:pPr marL="914400" lvl="1" indent="-457200">
              <a:buClr>
                <a:srgbClr val="A422FF"/>
              </a:buClr>
              <a:buFont typeface="Arial"/>
              <a:buChar char="•"/>
            </a:pPr>
            <a:r>
              <a:rPr lang="en-US" sz="3300" b="1" u="sng" dirty="0" smtClean="0">
                <a:solidFill>
                  <a:srgbClr val="A422FF"/>
                </a:solidFill>
              </a:rPr>
              <a:t>Threaten- </a:t>
            </a:r>
            <a:r>
              <a:rPr lang="en-US" sz="3300" b="1" dirty="0" smtClean="0">
                <a:solidFill>
                  <a:srgbClr val="A422FF"/>
                </a:solidFill>
              </a:rPr>
              <a:t>to say you’re going to do something bad to someone in the future</a:t>
            </a:r>
            <a:endParaRPr lang="en-US" sz="3300" b="1" dirty="0">
              <a:solidFill>
                <a:srgbClr val="A422FF"/>
              </a:solidFill>
            </a:endParaRPr>
          </a:p>
          <a:p>
            <a:pPr marL="914400" lvl="1" indent="-457200">
              <a:buClr>
                <a:srgbClr val="A422FF"/>
              </a:buClr>
              <a:buFont typeface="Arial"/>
              <a:buChar char="•"/>
            </a:pPr>
            <a:r>
              <a:rPr lang="en-US" sz="3300" b="1" u="sng" dirty="0" smtClean="0">
                <a:solidFill>
                  <a:srgbClr val="A422FF"/>
                </a:solidFill>
              </a:rPr>
              <a:t>Distracted- </a:t>
            </a:r>
            <a:r>
              <a:rPr lang="en-US" sz="3300" b="1" dirty="0" smtClean="0">
                <a:solidFill>
                  <a:srgbClr val="A422FF"/>
                </a:solidFill>
              </a:rPr>
              <a:t>when you’re not paying attention to what you’re doing because of something else</a:t>
            </a:r>
          </a:p>
          <a:p>
            <a:pPr marL="914400" lvl="1" indent="-457200">
              <a:buClr>
                <a:srgbClr val="A422FF"/>
              </a:buClr>
              <a:buFont typeface="Arial"/>
              <a:buChar char="•"/>
            </a:pPr>
            <a:r>
              <a:rPr lang="en-US" sz="3300" b="1" u="sng" dirty="0" smtClean="0">
                <a:solidFill>
                  <a:srgbClr val="A422FF"/>
                </a:solidFill>
              </a:rPr>
              <a:t>Drop- to let something fall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8729" y="105813"/>
            <a:ext cx="813472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 smtClean="0">
                <a:solidFill>
                  <a:srgbClr val="008000"/>
                </a:solidFill>
                <a:latin typeface="Georgia"/>
                <a:cs typeface="Georgia"/>
              </a:rPr>
              <a:t>Vocabulary: “Social Networking”</a:t>
            </a:r>
            <a:endParaRPr lang="en-US" sz="3500" b="1" dirty="0">
              <a:solidFill>
                <a:srgbClr val="008000"/>
              </a:solidFill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527424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8729" y="105813"/>
            <a:ext cx="813472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 smtClean="0">
                <a:solidFill>
                  <a:srgbClr val="008000"/>
                </a:solidFill>
                <a:latin typeface="Georgia"/>
                <a:cs typeface="Georgia"/>
              </a:rPr>
              <a:t>Today’s Lesson 3/2/17: Overview</a:t>
            </a:r>
            <a:endParaRPr lang="en-US" sz="3500" b="1" dirty="0">
              <a:solidFill>
                <a:srgbClr val="008000"/>
              </a:solidFill>
              <a:latin typeface="Georgia"/>
              <a:cs typeface="Georg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5899" y="979350"/>
            <a:ext cx="8463023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Clr>
                <a:srgbClr val="A422FF"/>
              </a:buClr>
              <a:buFont typeface="+mj-lt"/>
              <a:buAutoNum type="arabicPeriod" startAt="4"/>
            </a:pPr>
            <a:r>
              <a:rPr lang="en-US" sz="3500" b="1" dirty="0" smtClean="0">
                <a:solidFill>
                  <a:srgbClr val="A422FF"/>
                </a:solidFill>
              </a:rPr>
              <a:t>Choose</a:t>
            </a:r>
            <a:r>
              <a:rPr lang="en-US" sz="3500" b="1" dirty="0" smtClean="0">
                <a:solidFill>
                  <a:srgbClr val="008000"/>
                </a:solidFill>
              </a:rPr>
              <a:t> </a:t>
            </a:r>
            <a:r>
              <a:rPr lang="en-US" sz="3500" b="1" dirty="0">
                <a:solidFill>
                  <a:srgbClr val="008000"/>
                </a:solidFill>
              </a:rPr>
              <a:t>reading </a:t>
            </a:r>
            <a:r>
              <a:rPr lang="en-US" sz="3500" b="1" dirty="0" smtClean="0">
                <a:solidFill>
                  <a:srgbClr val="008000"/>
                </a:solidFill>
              </a:rPr>
              <a:t>partner </a:t>
            </a:r>
            <a:r>
              <a:rPr lang="en-US" sz="3500" b="1" dirty="0" smtClean="0">
                <a:solidFill>
                  <a:srgbClr val="A422FF"/>
                </a:solidFill>
              </a:rPr>
              <a:t>who does not speak your language.</a:t>
            </a:r>
          </a:p>
          <a:p>
            <a:pPr marL="971550" lvl="1" indent="-514350">
              <a:buClr>
                <a:srgbClr val="A422FF"/>
              </a:buClr>
              <a:buFont typeface="+mj-lt"/>
              <a:buAutoNum type="arabicPeriod" startAt="4"/>
            </a:pPr>
            <a:r>
              <a:rPr lang="en-US" sz="3500" b="1" dirty="0" smtClean="0">
                <a:solidFill>
                  <a:srgbClr val="A422FF"/>
                </a:solidFill>
              </a:rPr>
              <a:t>If you cannot choose correctly, I will choose for you.</a:t>
            </a:r>
          </a:p>
          <a:p>
            <a:pPr marL="514350" indent="-514350">
              <a:buClr>
                <a:srgbClr val="A422FF"/>
              </a:buClr>
              <a:buFont typeface="+mj-lt"/>
              <a:buAutoNum type="arabicPeriod" startAt="4"/>
            </a:pPr>
            <a:r>
              <a:rPr lang="en-US" sz="3500" b="1" dirty="0" smtClean="0">
                <a:solidFill>
                  <a:srgbClr val="008000"/>
                </a:solidFill>
              </a:rPr>
              <a:t>Reading </a:t>
            </a:r>
            <a:r>
              <a:rPr lang="en-US" sz="3500" b="1" dirty="0" smtClean="0">
                <a:solidFill>
                  <a:srgbClr val="008000"/>
                </a:solidFill>
              </a:rPr>
              <a:t>outloud</a:t>
            </a:r>
            <a:r>
              <a:rPr lang="en-US" sz="3500" b="1" dirty="0" smtClean="0">
                <a:solidFill>
                  <a:srgbClr val="008000"/>
                </a:solidFill>
              </a:rPr>
              <a:t> </a:t>
            </a:r>
            <a:r>
              <a:rPr lang="en-US" sz="3500" b="1" dirty="0" smtClean="0">
                <a:solidFill>
                  <a:srgbClr val="A422FF"/>
                </a:solidFill>
              </a:rPr>
              <a:t>in pairs</a:t>
            </a:r>
            <a:r>
              <a:rPr lang="en-US" sz="3500" b="1" dirty="0" smtClean="0">
                <a:solidFill>
                  <a:srgbClr val="A422FF"/>
                </a:solidFill>
              </a:rPr>
              <a:t>.</a:t>
            </a:r>
          </a:p>
          <a:p>
            <a:pPr marL="514350" indent="-514350">
              <a:buClr>
                <a:srgbClr val="A422FF"/>
              </a:buClr>
              <a:buFont typeface="+mj-lt"/>
              <a:buAutoNum type="arabicPeriod" startAt="4"/>
            </a:pPr>
            <a:r>
              <a:rPr lang="en-US" sz="3500" b="1" dirty="0" smtClean="0">
                <a:solidFill>
                  <a:srgbClr val="A422FF"/>
                </a:solidFill>
              </a:rPr>
              <a:t>Class review of reading.</a:t>
            </a:r>
            <a:endParaRPr lang="en-US" sz="3500" b="1" dirty="0" smtClean="0">
              <a:solidFill>
                <a:srgbClr val="A422FF"/>
              </a:solidFill>
            </a:endParaRPr>
          </a:p>
          <a:p>
            <a:pPr marL="514350" indent="-514350">
              <a:buClr>
                <a:srgbClr val="A422FF"/>
              </a:buClr>
              <a:buFont typeface="+mj-lt"/>
              <a:buAutoNum type="arabicPeriod" startAt="4"/>
            </a:pPr>
            <a:r>
              <a:rPr lang="en-US" sz="3500" b="1" dirty="0" smtClean="0">
                <a:solidFill>
                  <a:srgbClr val="A422FF"/>
                </a:solidFill>
              </a:rPr>
              <a:t>Record in your </a:t>
            </a:r>
            <a:r>
              <a:rPr lang="en-US" sz="3500" b="1" dirty="0" smtClean="0">
                <a:solidFill>
                  <a:srgbClr val="008000"/>
                </a:solidFill>
              </a:rPr>
              <a:t>Reading Chart </a:t>
            </a:r>
            <a:r>
              <a:rPr lang="en-US" sz="3500" b="1" dirty="0" smtClean="0">
                <a:solidFill>
                  <a:srgbClr val="A422FF"/>
                </a:solidFill>
              </a:rPr>
              <a:t>what you read with your partner.</a:t>
            </a:r>
          </a:p>
          <a:p>
            <a:pPr>
              <a:buClr>
                <a:srgbClr val="A422FF"/>
              </a:buClr>
            </a:pPr>
            <a:endParaRPr lang="en-US" sz="3500" b="1" dirty="0" smtClean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264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8729" y="105813"/>
            <a:ext cx="813472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 smtClean="0">
                <a:solidFill>
                  <a:srgbClr val="008000"/>
                </a:solidFill>
                <a:latin typeface="Georgia"/>
                <a:cs typeface="Georgia"/>
              </a:rPr>
              <a:t>Reading Chart: Social Media</a:t>
            </a:r>
            <a:endParaRPr lang="en-US" sz="3500" b="1" dirty="0">
              <a:solidFill>
                <a:srgbClr val="008000"/>
              </a:solidFill>
              <a:latin typeface="Georgia"/>
              <a:cs typeface="Georgia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5729506"/>
              </p:ext>
            </p:extLst>
          </p:nvPr>
        </p:nvGraphicFramePr>
        <p:xfrm>
          <a:off x="451551" y="950916"/>
          <a:ext cx="8151897" cy="5670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7934"/>
                <a:gridCol w="3167193"/>
                <a:gridCol w="3376770"/>
              </a:tblGrid>
              <a:tr h="164901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FF0000"/>
                          </a:solidFill>
                        </a:rPr>
                        <a:t>Facts/Opinions</a:t>
                      </a:r>
                      <a:r>
                        <a:rPr lang="en-US" sz="2200" baseline="0" dirty="0" smtClean="0">
                          <a:solidFill>
                            <a:srgbClr val="FF0000"/>
                          </a:solidFill>
                        </a:rPr>
                        <a:t> Directly</a:t>
                      </a:r>
                      <a:r>
                        <a:rPr lang="en-US" sz="2200" dirty="0" smtClean="0">
                          <a:solidFill>
                            <a:srgbClr val="FF0000"/>
                          </a:solidFill>
                        </a:rPr>
                        <a:t> from the Article: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FF0000"/>
                          </a:solidFill>
                        </a:rPr>
                        <a:t>PROS</a:t>
                      </a:r>
                    </a:p>
                    <a:p>
                      <a:pPr algn="ctr"/>
                      <a:r>
                        <a:rPr lang="en-US" sz="2200" dirty="0" smtClean="0"/>
                        <a:t>(good</a:t>
                      </a:r>
                      <a:r>
                        <a:rPr lang="en-US" sz="2200" baseline="0" dirty="0" smtClean="0"/>
                        <a:t> things)</a:t>
                      </a:r>
                      <a:endParaRPr lang="en-US" sz="2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FF0000"/>
                          </a:solidFill>
                        </a:rPr>
                        <a:t>CONS</a:t>
                      </a:r>
                    </a:p>
                    <a:p>
                      <a:pPr algn="ctr"/>
                      <a:r>
                        <a:rPr lang="en-US" sz="2200" baseline="0" dirty="0" smtClean="0"/>
                        <a:t>(bad things) </a:t>
                      </a:r>
                    </a:p>
                  </a:txBody>
                  <a:tcPr/>
                </a:tc>
              </a:tr>
              <a:tr h="975644"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endParaRPr lang="en-US" sz="2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endParaRPr lang="en-US" sz="2000" dirty="0"/>
                    </a:p>
                  </a:txBody>
                  <a:tcPr/>
                </a:tc>
              </a:tr>
              <a:tr h="975644"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endParaRPr lang="en-US" sz="2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endParaRPr lang="en-US" sz="2000" dirty="0"/>
                    </a:p>
                  </a:txBody>
                  <a:tcPr/>
                </a:tc>
              </a:tr>
              <a:tr h="975644"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</a:tr>
              <a:tr h="975644"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221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8729" y="105813"/>
            <a:ext cx="813472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 smtClean="0">
                <a:solidFill>
                  <a:srgbClr val="008000"/>
                </a:solidFill>
                <a:latin typeface="Georgia"/>
                <a:cs typeface="Georgia"/>
              </a:rPr>
              <a:t>Today’s Lesson 2/27/17: Overview</a:t>
            </a:r>
            <a:endParaRPr lang="en-US" sz="3500" b="1" dirty="0">
              <a:solidFill>
                <a:srgbClr val="008000"/>
              </a:solidFill>
              <a:latin typeface="Georgia"/>
              <a:cs typeface="Georg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0287" y="924556"/>
            <a:ext cx="8566641" cy="501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buClr>
                <a:srgbClr val="A422FF"/>
              </a:buClr>
              <a:buFont typeface="+mj-lt"/>
              <a:buAutoNum type="arabicPeriod"/>
            </a:pPr>
            <a:r>
              <a:rPr lang="en-US" sz="3200" b="1" dirty="0" smtClean="0">
                <a:solidFill>
                  <a:srgbClr val="A422FF"/>
                </a:solidFill>
              </a:rPr>
              <a:t>Review </a:t>
            </a:r>
            <a:r>
              <a:rPr lang="en-US" sz="3200" b="1" dirty="0" smtClean="0">
                <a:solidFill>
                  <a:srgbClr val="008000"/>
                </a:solidFill>
              </a:rPr>
              <a:t>phrases </a:t>
            </a:r>
            <a:r>
              <a:rPr lang="en-US" sz="3200" b="1" dirty="0">
                <a:solidFill>
                  <a:srgbClr val="008000"/>
                </a:solidFill>
              </a:rPr>
              <a:t>for politely expressing an </a:t>
            </a:r>
            <a:r>
              <a:rPr lang="en-US" sz="3200" b="1" dirty="0" smtClean="0">
                <a:solidFill>
                  <a:srgbClr val="008000"/>
                </a:solidFill>
              </a:rPr>
              <a:t>opinion in speaking </a:t>
            </a:r>
            <a:r>
              <a:rPr lang="en-US" sz="3200" dirty="0"/>
              <a:t>(15 min</a:t>
            </a:r>
            <a:r>
              <a:rPr lang="en-US" sz="3200" dirty="0" smtClean="0"/>
              <a:t>)</a:t>
            </a:r>
          </a:p>
          <a:p>
            <a:pPr marL="342900" lvl="1" indent="-342900">
              <a:buClr>
                <a:srgbClr val="A422FF"/>
              </a:buClr>
              <a:buFont typeface="+mj-lt"/>
              <a:buAutoNum type="arabicPeriod"/>
            </a:pPr>
            <a:r>
              <a:rPr lang="en-US" sz="3200" b="1" dirty="0" smtClean="0">
                <a:solidFill>
                  <a:srgbClr val="008000"/>
                </a:solidFill>
              </a:rPr>
              <a:t>Pre-reading prep: </a:t>
            </a:r>
            <a:r>
              <a:rPr lang="en-US" sz="3200" b="1" dirty="0" smtClean="0">
                <a:solidFill>
                  <a:srgbClr val="A422FF"/>
                </a:solidFill>
              </a:rPr>
              <a:t>debate: </a:t>
            </a:r>
            <a:r>
              <a:rPr lang="en-US" sz="3200" b="1" i="1" dirty="0" smtClean="0">
                <a:solidFill>
                  <a:srgbClr val="008000"/>
                </a:solidFill>
              </a:rPr>
              <a:t>“Are Social Networking Sites Good for our Society?”</a:t>
            </a:r>
          </a:p>
          <a:p>
            <a:pPr marL="914400" lvl="1" indent="-457200">
              <a:buClr>
                <a:srgbClr val="A422FF"/>
              </a:buClr>
              <a:buFont typeface="Wingdings" charset="2"/>
              <a:buChar char="Ø"/>
            </a:pPr>
            <a:r>
              <a:rPr lang="en-US" sz="3200" b="1" dirty="0" smtClean="0">
                <a:solidFill>
                  <a:srgbClr val="A422FF"/>
                </a:solidFill>
              </a:rPr>
              <a:t>In-group debate: alternate “agree” and “disagree”  </a:t>
            </a:r>
            <a:r>
              <a:rPr lang="en-US" sz="3200" dirty="0" smtClean="0">
                <a:solidFill>
                  <a:srgbClr val="000000"/>
                </a:solidFill>
              </a:rPr>
              <a:t>(10 min, switch after 5 min)</a:t>
            </a:r>
          </a:p>
          <a:p>
            <a:pPr marL="1371600" lvl="2" indent="-457200">
              <a:buClr>
                <a:srgbClr val="A422FF"/>
              </a:buClr>
              <a:buFont typeface="Arial"/>
              <a:buChar char="•"/>
            </a:pPr>
            <a:r>
              <a:rPr lang="en-US" sz="3200" b="1" dirty="0" smtClean="0">
                <a:solidFill>
                  <a:srgbClr val="A422FF"/>
                </a:solidFill>
              </a:rPr>
              <a:t>Use correct </a:t>
            </a:r>
            <a:r>
              <a:rPr lang="en-US" sz="3200" b="1" dirty="0" smtClean="0">
                <a:solidFill>
                  <a:srgbClr val="008000"/>
                </a:solidFill>
              </a:rPr>
              <a:t>“polite” phrases </a:t>
            </a:r>
          </a:p>
          <a:p>
            <a:pPr marL="514350" indent="-514350">
              <a:buClr>
                <a:srgbClr val="A422FF"/>
              </a:buClr>
              <a:buFont typeface="+mj-lt"/>
              <a:buAutoNum type="arabicPeriod" startAt="3"/>
            </a:pPr>
            <a:r>
              <a:rPr lang="en-US" sz="3200" b="1" dirty="0" smtClean="0">
                <a:solidFill>
                  <a:srgbClr val="A422FF"/>
                </a:solidFill>
              </a:rPr>
              <a:t>Add more to the </a:t>
            </a:r>
            <a:r>
              <a:rPr lang="en-US" sz="3200" b="1" dirty="0" smtClean="0">
                <a:solidFill>
                  <a:srgbClr val="008000"/>
                </a:solidFill>
              </a:rPr>
              <a:t>T-chart </a:t>
            </a:r>
            <a:r>
              <a:rPr lang="en-US" sz="3200" b="1" dirty="0" smtClean="0">
                <a:solidFill>
                  <a:srgbClr val="A422FF"/>
                </a:solidFill>
              </a:rPr>
              <a:t>based on your group members’ opinions. </a:t>
            </a:r>
            <a:r>
              <a:rPr lang="en-US" sz="3200" dirty="0" smtClean="0">
                <a:solidFill>
                  <a:srgbClr val="000000"/>
                </a:solidFill>
              </a:rPr>
              <a:t>(10 min)</a:t>
            </a:r>
          </a:p>
          <a:p>
            <a:pPr>
              <a:buClr>
                <a:srgbClr val="A422FF"/>
              </a:buClr>
            </a:pPr>
            <a:endParaRPr lang="en-US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611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8729" y="105813"/>
            <a:ext cx="813472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 smtClean="0">
                <a:solidFill>
                  <a:srgbClr val="008000"/>
                </a:solidFill>
                <a:latin typeface="Georgia"/>
                <a:cs typeface="Georgia"/>
              </a:rPr>
              <a:t>Today’s Lesson 2/28/17: Overview</a:t>
            </a:r>
            <a:endParaRPr lang="en-US" sz="3500" b="1" dirty="0">
              <a:solidFill>
                <a:srgbClr val="008000"/>
              </a:solidFill>
              <a:latin typeface="Georgia"/>
              <a:cs typeface="Georg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0287" y="924556"/>
            <a:ext cx="856664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buClr>
                <a:srgbClr val="A422FF"/>
              </a:buClr>
              <a:buFont typeface="+mj-lt"/>
              <a:buAutoNum type="arabicPeriod"/>
            </a:pPr>
            <a:r>
              <a:rPr lang="en-US" sz="3200" b="1" dirty="0" smtClean="0">
                <a:solidFill>
                  <a:srgbClr val="A422FF"/>
                </a:solidFill>
              </a:rPr>
              <a:t>Get into your groups from yesterday and </a:t>
            </a:r>
            <a:r>
              <a:rPr lang="en-US" sz="3200" b="1" dirty="0" smtClean="0">
                <a:solidFill>
                  <a:srgbClr val="008000"/>
                </a:solidFill>
              </a:rPr>
              <a:t>switch opinions </a:t>
            </a:r>
            <a:r>
              <a:rPr lang="en-US" sz="3200" b="1" dirty="0" smtClean="0">
                <a:solidFill>
                  <a:srgbClr val="A422FF"/>
                </a:solidFill>
              </a:rPr>
              <a:t>if possible and </a:t>
            </a:r>
            <a:r>
              <a:rPr lang="en-US" sz="3200" b="1" dirty="0">
                <a:solidFill>
                  <a:srgbClr val="008000"/>
                </a:solidFill>
              </a:rPr>
              <a:t>DEBATE!</a:t>
            </a:r>
          </a:p>
          <a:p>
            <a:pPr marL="342900" lvl="1" indent="-342900">
              <a:buClr>
                <a:srgbClr val="A422FF"/>
              </a:buClr>
              <a:buFont typeface="+mj-lt"/>
              <a:buAutoNum type="arabicPeriod"/>
            </a:pPr>
            <a:r>
              <a:rPr lang="en-US" sz="3200" b="1" dirty="0" smtClean="0">
                <a:solidFill>
                  <a:srgbClr val="A422FF"/>
                </a:solidFill>
              </a:rPr>
              <a:t>Add more and finish the </a:t>
            </a:r>
            <a:r>
              <a:rPr lang="en-US" sz="3200" b="1" dirty="0" smtClean="0">
                <a:solidFill>
                  <a:srgbClr val="008000"/>
                </a:solidFill>
              </a:rPr>
              <a:t>T-chart </a:t>
            </a:r>
            <a:r>
              <a:rPr lang="en-US" sz="3200" b="1" dirty="0" smtClean="0">
                <a:solidFill>
                  <a:srgbClr val="A422FF"/>
                </a:solidFill>
              </a:rPr>
              <a:t>based on your group members’ opinions. </a:t>
            </a:r>
            <a:r>
              <a:rPr lang="en-US" sz="3200" dirty="0" smtClean="0">
                <a:solidFill>
                  <a:srgbClr val="000000"/>
                </a:solidFill>
              </a:rPr>
              <a:t>(10 min)</a:t>
            </a:r>
          </a:p>
        </p:txBody>
      </p:sp>
    </p:spTree>
    <p:extLst>
      <p:ext uri="{BB962C8B-B14F-4D97-AF65-F5344CB8AC3E}">
        <p14:creationId xmlns:p14="http://schemas.microsoft.com/office/powerpoint/2010/main" val="3958076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8729" y="105813"/>
            <a:ext cx="813472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 smtClean="0">
                <a:solidFill>
                  <a:srgbClr val="008000"/>
                </a:solidFill>
                <a:latin typeface="Georgia"/>
                <a:cs typeface="Georgia"/>
              </a:rPr>
              <a:t>Pros &amp; Cons T-chart: Social Media</a:t>
            </a:r>
            <a:endParaRPr lang="en-US" sz="3500" b="1" dirty="0">
              <a:solidFill>
                <a:srgbClr val="008000"/>
              </a:solidFill>
              <a:latin typeface="Georgia"/>
              <a:cs typeface="Georgia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3854334"/>
              </p:ext>
            </p:extLst>
          </p:nvPr>
        </p:nvGraphicFramePr>
        <p:xfrm>
          <a:off x="282219" y="965027"/>
          <a:ext cx="8551338" cy="6661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5669"/>
                <a:gridCol w="4275669"/>
              </a:tblGrid>
              <a:tr h="1180438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bg1"/>
                          </a:solidFill>
                        </a:rPr>
                        <a:t>AGREE / PROS / (GOOD</a:t>
                      </a: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</a:rPr>
                        <a:t> THINGS)</a:t>
                      </a:r>
                      <a:endParaRPr lang="en-US" sz="22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2200" dirty="0" smtClean="0">
                          <a:solidFill>
                            <a:schemeClr val="bg1"/>
                          </a:solidFill>
                        </a:rPr>
                        <a:t>(Social</a:t>
                      </a: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</a:rPr>
                        <a:t> Networking Sites </a:t>
                      </a:r>
                    </a:p>
                    <a:p>
                      <a:pPr algn="ctr"/>
                      <a:r>
                        <a:rPr lang="en-US" sz="2200" baseline="0" dirty="0" smtClean="0">
                          <a:solidFill>
                            <a:schemeClr val="bg1"/>
                          </a:solidFill>
                        </a:rPr>
                        <a:t>Are Good for Society)</a:t>
                      </a:r>
                      <a:endParaRPr lang="en-US" sz="2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bg1"/>
                          </a:solidFill>
                        </a:rPr>
                        <a:t>DISAGREE</a:t>
                      </a: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</a:rPr>
                        <a:t>  / CONS / (BAD THINGS)</a:t>
                      </a:r>
                    </a:p>
                    <a:p>
                      <a:pPr algn="ctr"/>
                      <a:r>
                        <a:rPr lang="en-US" sz="2200" baseline="0" dirty="0" smtClean="0">
                          <a:solidFill>
                            <a:schemeClr val="bg1"/>
                          </a:solidFill>
                        </a:rPr>
                        <a:t>(Social Networking Sites </a:t>
                      </a:r>
                    </a:p>
                    <a:p>
                      <a:pPr algn="ctr"/>
                      <a:r>
                        <a:rPr lang="en-US" sz="2200" baseline="0" dirty="0" smtClean="0">
                          <a:solidFill>
                            <a:schemeClr val="bg1"/>
                          </a:solidFill>
                        </a:rPr>
                        <a:t>are NOT Good for Society)</a:t>
                      </a:r>
                      <a:endParaRPr lang="en-US" sz="2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125217"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dirty="0" smtClean="0"/>
                        <a:t>Good for keeping</a:t>
                      </a:r>
                      <a:r>
                        <a:rPr lang="en-US" sz="2000" baseline="0" dirty="0" smtClean="0"/>
                        <a:t> in touch with friends and family in other countries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dirty="0" smtClean="0"/>
                        <a:t>Can</a:t>
                      </a:r>
                      <a:r>
                        <a:rPr lang="en-US" sz="2000" baseline="0" dirty="0" smtClean="0"/>
                        <a:t> lead to cyberbullying</a:t>
                      </a:r>
                      <a:endParaRPr lang="en-US" sz="2000" dirty="0"/>
                    </a:p>
                  </a:txBody>
                  <a:tcPr/>
                </a:tc>
              </a:tr>
              <a:tr h="1125217"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dirty="0" smtClean="0"/>
                        <a:t>You can talk with your friends far away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dirty="0" smtClean="0"/>
                        <a:t>You can lose your job, they can see your information</a:t>
                      </a:r>
                      <a:endParaRPr lang="en-US" sz="2000" dirty="0"/>
                    </a:p>
                  </a:txBody>
                  <a:tcPr/>
                </a:tc>
              </a:tr>
              <a:tr h="1125217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Social</a:t>
                      </a:r>
                      <a:r>
                        <a:rPr lang="en-US" sz="2000" baseline="0" dirty="0" smtClean="0"/>
                        <a:t> networking makes people distracted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/>
                        <a:t>Social networking distracts people and prevents them from focusing on their job or school</a:t>
                      </a:r>
                      <a:endParaRPr lang="en-US" sz="2000" dirty="0"/>
                    </a:p>
                  </a:txBody>
                  <a:tcPr/>
                </a:tc>
              </a:tr>
              <a:tr h="1125217">
                <a:tc>
                  <a:txBody>
                    <a:bodyPr/>
                    <a:lstStyle/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dirty="0" smtClean="0"/>
                        <a:t>It’s</a:t>
                      </a:r>
                      <a:r>
                        <a:rPr lang="en-US" sz="2000" baseline="0" dirty="0" smtClean="0"/>
                        <a:t> not the fault of social networking that cyberbullying happens.  It’s the responsibility of the parents and schools to teach kids how to behave correctly online. 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0545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8729" y="105813"/>
            <a:ext cx="813472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 smtClean="0">
                <a:solidFill>
                  <a:srgbClr val="008000"/>
                </a:solidFill>
                <a:latin typeface="Georgia"/>
                <a:cs typeface="Georgia"/>
              </a:rPr>
              <a:t>Pros &amp; Cons T-chart: Social Media</a:t>
            </a:r>
            <a:endParaRPr lang="en-US" sz="3500" b="1" dirty="0">
              <a:solidFill>
                <a:srgbClr val="008000"/>
              </a:solidFill>
              <a:latin typeface="Georgia"/>
              <a:cs typeface="Georgia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301123"/>
              </p:ext>
            </p:extLst>
          </p:nvPr>
        </p:nvGraphicFramePr>
        <p:xfrm>
          <a:off x="282219" y="965027"/>
          <a:ext cx="8551338" cy="5046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5669"/>
                <a:gridCol w="4275669"/>
              </a:tblGrid>
              <a:tr h="1180438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bg1"/>
                          </a:solidFill>
                        </a:rPr>
                        <a:t>AGREE / PROS / (GOOD</a:t>
                      </a: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</a:rPr>
                        <a:t> THINGS)</a:t>
                      </a:r>
                      <a:endParaRPr lang="en-US" sz="22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2200" dirty="0" smtClean="0">
                          <a:solidFill>
                            <a:schemeClr val="bg1"/>
                          </a:solidFill>
                        </a:rPr>
                        <a:t>(Social</a:t>
                      </a: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</a:rPr>
                        <a:t> Networking Sites </a:t>
                      </a:r>
                    </a:p>
                    <a:p>
                      <a:pPr algn="ctr"/>
                      <a:r>
                        <a:rPr lang="en-US" sz="2200" baseline="0" dirty="0" smtClean="0">
                          <a:solidFill>
                            <a:schemeClr val="bg1"/>
                          </a:solidFill>
                        </a:rPr>
                        <a:t>Are Good for Society)</a:t>
                      </a:r>
                      <a:endParaRPr lang="en-US" sz="2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bg1"/>
                          </a:solidFill>
                        </a:rPr>
                        <a:t>DISAGREE</a:t>
                      </a: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</a:rPr>
                        <a:t>  / CONS / (BAD THINGS)</a:t>
                      </a:r>
                    </a:p>
                    <a:p>
                      <a:pPr algn="ctr"/>
                      <a:r>
                        <a:rPr lang="en-US" sz="2200" baseline="0" dirty="0" smtClean="0">
                          <a:solidFill>
                            <a:schemeClr val="bg1"/>
                          </a:solidFill>
                        </a:rPr>
                        <a:t>(Social Networking Sites </a:t>
                      </a:r>
                    </a:p>
                    <a:p>
                      <a:pPr algn="ctr"/>
                      <a:r>
                        <a:rPr lang="en-US" sz="2200" baseline="0" dirty="0" smtClean="0">
                          <a:solidFill>
                            <a:schemeClr val="bg1"/>
                          </a:solidFill>
                        </a:rPr>
                        <a:t>are NOT Good for Society)</a:t>
                      </a:r>
                      <a:endParaRPr lang="en-US" sz="2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125217"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dirty="0" smtClean="0"/>
                        <a:t>I agree the social networking is good</a:t>
                      </a:r>
                      <a:r>
                        <a:rPr lang="en-US" sz="2000" baseline="0" dirty="0" smtClean="0"/>
                        <a:t> for teacher to teach student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2000" dirty="0" smtClean="0"/>
                        <a:t>I</a:t>
                      </a:r>
                      <a:r>
                        <a:rPr lang="en-US" sz="2000" baseline="0" dirty="0" smtClean="0"/>
                        <a:t> disagree because teacher can get in trouble if there were not allowed to use social media in school and student don’t know the line between personal and school</a:t>
                      </a:r>
                      <a:endParaRPr lang="en-US" sz="2000" dirty="0"/>
                    </a:p>
                  </a:txBody>
                  <a:tcPr/>
                </a:tc>
              </a:tr>
              <a:tr h="1125217"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dirty="0" smtClean="0"/>
                        <a:t>I agree social networking is good for translation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dirty="0" smtClean="0"/>
                        <a:t>I disagree because some language</a:t>
                      </a:r>
                      <a:r>
                        <a:rPr lang="en-US" sz="2000" baseline="0" dirty="0" smtClean="0"/>
                        <a:t> translations are not available</a:t>
                      </a:r>
                      <a:endParaRPr lang="en-US" sz="2000" dirty="0"/>
                    </a:p>
                  </a:txBody>
                  <a:tcPr/>
                </a:tc>
              </a:tr>
              <a:tr h="1125217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5357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110" y="105813"/>
            <a:ext cx="83071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8000"/>
                </a:solidFill>
                <a:latin typeface="Georgia"/>
                <a:cs typeface="Georgia"/>
              </a:rPr>
              <a:t>Appropriate Ways to Orally Express an Opinion in an Academic Setting 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24553" y="1100120"/>
            <a:ext cx="8566641" cy="5632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008000"/>
                </a:solidFill>
              </a:rPr>
              <a:t>Expressing </a:t>
            </a:r>
            <a:r>
              <a:rPr lang="en-US" sz="2600" b="1" dirty="0">
                <a:solidFill>
                  <a:srgbClr val="008000"/>
                </a:solidFill>
              </a:rPr>
              <a:t>an Opinion</a:t>
            </a:r>
            <a:r>
              <a:rPr lang="en-US" sz="2600" b="1" i="1" dirty="0">
                <a:solidFill>
                  <a:srgbClr val="008000"/>
                </a:solidFill>
              </a:rPr>
              <a:t> </a:t>
            </a:r>
            <a:r>
              <a:rPr lang="en-US" sz="2600" b="1" u="sng" dirty="0" smtClean="0">
                <a:solidFill>
                  <a:srgbClr val="008000"/>
                </a:solidFill>
              </a:rPr>
              <a:t>Politely</a:t>
            </a:r>
            <a:r>
              <a:rPr lang="en-US" sz="2400" b="1" dirty="0" smtClean="0">
                <a:solidFill>
                  <a:srgbClr val="A422FF"/>
                </a:solidFill>
              </a:rPr>
              <a:t> (write down 5 that you like)</a:t>
            </a:r>
            <a:endParaRPr lang="en-US" sz="2400" dirty="0">
              <a:solidFill>
                <a:srgbClr val="A422FF"/>
              </a:solidFill>
            </a:endParaRPr>
          </a:p>
          <a:p>
            <a:pPr marL="342900" lvl="0" indent="-342900">
              <a:buFont typeface="Arial"/>
              <a:buChar char="•"/>
            </a:pPr>
            <a:r>
              <a:rPr lang="en-US" sz="2400" b="1" dirty="0">
                <a:solidFill>
                  <a:srgbClr val="A422FF"/>
                </a:solidFill>
              </a:rPr>
              <a:t>In my opinion . . . . . . . . . .</a:t>
            </a:r>
          </a:p>
          <a:p>
            <a:pPr marL="342900" lvl="0" indent="-342900">
              <a:buFont typeface="Arial"/>
              <a:buChar char="•"/>
            </a:pPr>
            <a:r>
              <a:rPr lang="en-US" sz="2400" b="1" dirty="0">
                <a:solidFill>
                  <a:srgbClr val="A422FF"/>
                </a:solidFill>
              </a:rPr>
              <a:t>It’s my opinion that . . . . . . . . . .</a:t>
            </a:r>
          </a:p>
          <a:p>
            <a:pPr marL="342900" lvl="0" indent="-342900">
              <a:buFont typeface="Arial"/>
              <a:buChar char="•"/>
            </a:pPr>
            <a:r>
              <a:rPr lang="en-US" sz="2400" b="1" dirty="0">
                <a:solidFill>
                  <a:srgbClr val="A422FF"/>
                </a:solidFill>
              </a:rPr>
              <a:t>It seems to me that . . . . . . . . . . </a:t>
            </a:r>
          </a:p>
          <a:p>
            <a:pPr marL="342900" lvl="0" indent="-342900">
              <a:buFont typeface="Arial"/>
              <a:buChar char="•"/>
            </a:pPr>
            <a:r>
              <a:rPr lang="en-US" sz="2400" b="1" dirty="0">
                <a:solidFill>
                  <a:srgbClr val="A422FF"/>
                </a:solidFill>
              </a:rPr>
              <a:t>The point I’m making is . . . . . . . . . .</a:t>
            </a:r>
          </a:p>
          <a:p>
            <a:pPr marL="342900" lvl="0" indent="-342900">
              <a:buFont typeface="Arial"/>
              <a:buChar char="•"/>
            </a:pPr>
            <a:r>
              <a:rPr lang="en-US" sz="2400" b="1" dirty="0">
                <a:solidFill>
                  <a:srgbClr val="A422FF"/>
                </a:solidFill>
              </a:rPr>
              <a:t>I (believe, think, feel) that . . . . . . . . . .</a:t>
            </a:r>
          </a:p>
          <a:p>
            <a:pPr marL="342900" lvl="0" indent="-342900">
              <a:buFont typeface="Arial"/>
              <a:buChar char="•"/>
            </a:pPr>
            <a:r>
              <a:rPr lang="en-US" sz="2400" b="1" dirty="0">
                <a:solidFill>
                  <a:srgbClr val="A422FF"/>
                </a:solidFill>
              </a:rPr>
              <a:t>It’s my belief that . . . . . . . . . .</a:t>
            </a:r>
          </a:p>
          <a:p>
            <a:pPr marL="342900" lvl="0" indent="-342900">
              <a:buFont typeface="Arial"/>
              <a:buChar char="•"/>
            </a:pPr>
            <a:r>
              <a:rPr lang="en-US" sz="2400" b="1" dirty="0">
                <a:solidFill>
                  <a:srgbClr val="A422FF"/>
                </a:solidFill>
              </a:rPr>
              <a:t>As I see it, . . . . . . . . . .</a:t>
            </a:r>
          </a:p>
          <a:p>
            <a:pPr marL="342900" lvl="0" indent="-342900">
              <a:buFont typeface="Arial"/>
              <a:buChar char="•"/>
            </a:pPr>
            <a:r>
              <a:rPr lang="en-US" sz="2400" b="1" dirty="0">
                <a:solidFill>
                  <a:srgbClr val="A422FF"/>
                </a:solidFill>
              </a:rPr>
              <a:t>Don’t you think that . . . . . . . . . .?</a:t>
            </a:r>
          </a:p>
          <a:p>
            <a:pPr marL="342900" lvl="0" indent="-342900">
              <a:buFont typeface="Arial"/>
              <a:buChar char="•"/>
            </a:pPr>
            <a:r>
              <a:rPr lang="en-US" sz="2400" b="1" dirty="0">
                <a:solidFill>
                  <a:srgbClr val="A422FF"/>
                </a:solidFill>
              </a:rPr>
              <a:t>As far as I’m concerned, I think . . . . . . . . . .</a:t>
            </a:r>
          </a:p>
          <a:p>
            <a:pPr marL="342900" lvl="0" indent="-342900">
              <a:buFont typeface="Arial"/>
              <a:buChar char="•"/>
            </a:pPr>
            <a:r>
              <a:rPr lang="en-US" sz="2400" b="1" dirty="0">
                <a:solidFill>
                  <a:srgbClr val="A422FF"/>
                </a:solidFill>
              </a:rPr>
              <a:t>To be honest with you, I think that . . . . . . .</a:t>
            </a:r>
          </a:p>
          <a:p>
            <a:pPr marL="342900" lvl="0" indent="-342900">
              <a:buFont typeface="Arial"/>
              <a:buChar char="•"/>
            </a:pPr>
            <a:r>
              <a:rPr lang="en-US" sz="2400" b="1" dirty="0">
                <a:solidFill>
                  <a:srgbClr val="A422FF"/>
                </a:solidFill>
              </a:rPr>
              <a:t>If you ask me, . . . . . . . . . .</a:t>
            </a:r>
          </a:p>
          <a:p>
            <a:pPr marL="342900" lvl="0" indent="-342900">
              <a:buFont typeface="Arial"/>
              <a:buChar char="•"/>
            </a:pPr>
            <a:r>
              <a:rPr lang="en-US" sz="2400" b="1" dirty="0">
                <a:solidFill>
                  <a:srgbClr val="A422FF"/>
                </a:solidFill>
              </a:rPr>
              <a:t>(Personally, honestly, frankly), I think . . . . . . . . . .</a:t>
            </a:r>
          </a:p>
          <a:p>
            <a:pPr marL="342900" lvl="0" indent="-342900">
              <a:buFont typeface="Arial"/>
              <a:buChar char="•"/>
            </a:pPr>
            <a:r>
              <a:rPr lang="en-US" sz="2400" b="1" dirty="0">
                <a:solidFill>
                  <a:srgbClr val="A422FF"/>
                </a:solidFill>
              </a:rPr>
              <a:t>I’m going/have to be honest with you here.  I think . . . . . . . . . .</a:t>
            </a:r>
          </a:p>
          <a:p>
            <a:pPr marL="342900" lvl="0" indent="-342900">
              <a:buFont typeface="Arial"/>
              <a:buChar char="•"/>
            </a:pPr>
            <a:r>
              <a:rPr lang="en-US" sz="2400" b="1" dirty="0">
                <a:solidFill>
                  <a:srgbClr val="A422FF"/>
                </a:solidFill>
              </a:rPr>
              <a:t>From my point of view, I think. . . . . . . . . . </a:t>
            </a:r>
            <a:r>
              <a:rPr lang="en-US" sz="2400" b="1" dirty="0" smtClean="0">
                <a:solidFill>
                  <a:srgbClr val="A422FF"/>
                </a:solidFill>
              </a:rPr>
              <a:t>.</a:t>
            </a:r>
            <a:endParaRPr lang="en-US" sz="2400" b="1" dirty="0">
              <a:solidFill>
                <a:srgbClr val="A422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554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4553" y="95231"/>
            <a:ext cx="8566641" cy="6740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 </a:t>
            </a:r>
            <a:r>
              <a:rPr lang="en-US" sz="2200" b="1" dirty="0">
                <a:solidFill>
                  <a:srgbClr val="008000"/>
                </a:solidFill>
              </a:rPr>
              <a:t>Disagreeing </a:t>
            </a:r>
            <a:r>
              <a:rPr lang="en-US" sz="2200" b="1" u="sng" dirty="0" smtClean="0">
                <a:solidFill>
                  <a:srgbClr val="008000"/>
                </a:solidFill>
              </a:rPr>
              <a:t>Politely</a:t>
            </a:r>
            <a:r>
              <a:rPr lang="en-US" b="1" dirty="0" smtClean="0">
                <a:solidFill>
                  <a:srgbClr val="008000"/>
                </a:solidFill>
              </a:rPr>
              <a:t> </a:t>
            </a:r>
            <a:r>
              <a:rPr lang="en-US" b="1" dirty="0">
                <a:solidFill>
                  <a:srgbClr val="A422FF"/>
                </a:solidFill>
              </a:rPr>
              <a:t>(write down </a:t>
            </a:r>
            <a:r>
              <a:rPr lang="en-US" b="1" dirty="0" smtClean="0">
                <a:solidFill>
                  <a:srgbClr val="A422FF"/>
                </a:solidFill>
              </a:rPr>
              <a:t>7 </a:t>
            </a:r>
            <a:r>
              <a:rPr lang="en-US" b="1" dirty="0">
                <a:solidFill>
                  <a:srgbClr val="A422FF"/>
                </a:solidFill>
              </a:rPr>
              <a:t>that you like</a:t>
            </a:r>
            <a:r>
              <a:rPr lang="en-US" b="1" dirty="0" smtClean="0">
                <a:solidFill>
                  <a:srgbClr val="A422FF"/>
                </a:solidFill>
              </a:rPr>
              <a:t>)</a:t>
            </a:r>
            <a:endParaRPr lang="en-US" dirty="0">
              <a:solidFill>
                <a:srgbClr val="008000"/>
              </a:solidFill>
            </a:endParaRPr>
          </a:p>
          <a:p>
            <a:pPr marL="285750" lvl="0" indent="-285750">
              <a:buFont typeface="Arial"/>
              <a:buChar char="•"/>
            </a:pPr>
            <a:r>
              <a:rPr lang="en-US" b="1" dirty="0">
                <a:solidFill>
                  <a:srgbClr val="A422FF"/>
                </a:solidFill>
              </a:rPr>
              <a:t>I’m sorry, but I disagree / don’t agree.</a:t>
            </a:r>
          </a:p>
          <a:p>
            <a:pPr marL="285750" lvl="0" indent="-285750">
              <a:buFont typeface="Arial"/>
              <a:buChar char="•"/>
            </a:pPr>
            <a:r>
              <a:rPr lang="en-US" b="1" dirty="0">
                <a:solidFill>
                  <a:srgbClr val="A422FF"/>
                </a:solidFill>
              </a:rPr>
              <a:t>Yes, but . . . . . . . . . .</a:t>
            </a:r>
          </a:p>
          <a:p>
            <a:pPr marL="285750" lvl="0" indent="-285750">
              <a:buFont typeface="Arial"/>
              <a:buChar char="•"/>
            </a:pPr>
            <a:r>
              <a:rPr lang="en-US" b="1" dirty="0">
                <a:solidFill>
                  <a:srgbClr val="A422FF"/>
                </a:solidFill>
              </a:rPr>
              <a:t>While that may be true, on the other hand I think . . . . . . . . . .</a:t>
            </a:r>
          </a:p>
          <a:p>
            <a:pPr marL="285750" lvl="0" indent="-285750">
              <a:buFont typeface="Arial"/>
              <a:buChar char="•"/>
            </a:pPr>
            <a:r>
              <a:rPr lang="en-US" b="1" dirty="0">
                <a:solidFill>
                  <a:srgbClr val="A422FF"/>
                </a:solidFill>
              </a:rPr>
              <a:t>I’m not sure I agree with you because . . . . . . . . . .</a:t>
            </a:r>
          </a:p>
          <a:p>
            <a:pPr marL="285750" lvl="0" indent="-285750">
              <a:buFont typeface="Arial"/>
              <a:buChar char="•"/>
            </a:pPr>
            <a:r>
              <a:rPr lang="en-US" b="1" dirty="0">
                <a:solidFill>
                  <a:srgbClr val="A422FF"/>
                </a:solidFill>
              </a:rPr>
              <a:t>To be honest with you, I disagree because . . . . . . . . . .</a:t>
            </a:r>
          </a:p>
          <a:p>
            <a:pPr marL="285750" lvl="0" indent="-285750">
              <a:buFont typeface="Arial"/>
              <a:buChar char="•"/>
            </a:pPr>
            <a:r>
              <a:rPr lang="en-US" b="1" dirty="0">
                <a:solidFill>
                  <a:srgbClr val="A422FF"/>
                </a:solidFill>
              </a:rPr>
              <a:t>Please don’t take this the wrong way, but . . . . . . . . . .</a:t>
            </a:r>
          </a:p>
          <a:p>
            <a:pPr marL="285750" lvl="0" indent="-285750">
              <a:buFont typeface="Arial"/>
              <a:buChar char="•"/>
            </a:pPr>
            <a:r>
              <a:rPr lang="en-US" b="1" dirty="0">
                <a:solidFill>
                  <a:srgbClr val="A422FF"/>
                </a:solidFill>
              </a:rPr>
              <a:t>I see what you mean, but . . . . . . . . . .</a:t>
            </a:r>
          </a:p>
          <a:p>
            <a:pPr marL="285750" lvl="0" indent="-285750">
              <a:buFont typeface="Arial"/>
              <a:buChar char="•"/>
            </a:pPr>
            <a:r>
              <a:rPr lang="en-US" b="1" dirty="0">
                <a:solidFill>
                  <a:srgbClr val="A422FF"/>
                </a:solidFill>
              </a:rPr>
              <a:t>I see where you’re coming from, but . . . . . . . . . .</a:t>
            </a:r>
          </a:p>
          <a:p>
            <a:pPr marL="285750" lvl="0" indent="-285750">
              <a:buFont typeface="Arial"/>
              <a:buChar char="•"/>
            </a:pPr>
            <a:r>
              <a:rPr lang="en-US" b="1" dirty="0">
                <a:solidFill>
                  <a:srgbClr val="A422FF"/>
                </a:solidFill>
              </a:rPr>
              <a:t>I don’t exactly agree, and here’s why . . . . . . . . . .</a:t>
            </a:r>
          </a:p>
          <a:p>
            <a:pPr marL="285750" lvl="0" indent="-285750">
              <a:buFont typeface="Arial"/>
              <a:buChar char="•"/>
            </a:pPr>
            <a:r>
              <a:rPr lang="en-US" b="1" dirty="0">
                <a:solidFill>
                  <a:srgbClr val="A422FF"/>
                </a:solidFill>
              </a:rPr>
              <a:t>Your point of view is valid, but . . . . . . . . . .</a:t>
            </a:r>
          </a:p>
          <a:p>
            <a:pPr marL="285750" lvl="0" indent="-285750">
              <a:buFont typeface="Arial"/>
              <a:buChar char="•"/>
            </a:pPr>
            <a:r>
              <a:rPr lang="en-US" b="1" dirty="0">
                <a:solidFill>
                  <a:srgbClr val="A422FF"/>
                </a:solidFill>
              </a:rPr>
              <a:t>Maybe, but . . . . . . . . . .</a:t>
            </a:r>
          </a:p>
          <a:p>
            <a:pPr marL="285750" lvl="0" indent="-285750">
              <a:buFont typeface="Arial"/>
              <a:buChar char="•"/>
            </a:pPr>
            <a:r>
              <a:rPr lang="en-US" b="1" dirty="0">
                <a:solidFill>
                  <a:srgbClr val="A422FF"/>
                </a:solidFill>
              </a:rPr>
              <a:t>I see things from a different perspective/point of view because . . . . . . . . . .</a:t>
            </a:r>
          </a:p>
          <a:p>
            <a:pPr marL="285750" lvl="0" indent="-285750">
              <a:buFont typeface="Arial"/>
              <a:buChar char="•"/>
            </a:pPr>
            <a:r>
              <a:rPr lang="en-US" b="1" dirty="0">
                <a:solidFill>
                  <a:srgbClr val="A422FF"/>
                </a:solidFill>
              </a:rPr>
              <a:t>Perhaps, but . . . . . . . . . .</a:t>
            </a:r>
          </a:p>
          <a:p>
            <a:pPr marL="285750" lvl="0" indent="-285750">
              <a:buFont typeface="Arial"/>
              <a:buChar char="•"/>
            </a:pPr>
            <a:r>
              <a:rPr lang="en-US" b="1" dirty="0">
                <a:solidFill>
                  <a:srgbClr val="A422FF"/>
                </a:solidFill>
              </a:rPr>
              <a:t>Excellent point.  However . . . . . . . . . .</a:t>
            </a:r>
          </a:p>
          <a:p>
            <a:pPr marL="285750" lvl="0" indent="-285750">
              <a:buFont typeface="Arial"/>
              <a:buChar char="•"/>
            </a:pPr>
            <a:r>
              <a:rPr lang="en-US" b="1" dirty="0">
                <a:solidFill>
                  <a:srgbClr val="A422FF"/>
                </a:solidFill>
              </a:rPr>
              <a:t>But don’t you think that . . . . . . . . . .</a:t>
            </a:r>
          </a:p>
          <a:p>
            <a:pPr marL="285750" lvl="0" indent="-285750">
              <a:buFont typeface="Arial"/>
              <a:buChar char="•"/>
            </a:pPr>
            <a:r>
              <a:rPr lang="en-US" b="1" dirty="0">
                <a:solidFill>
                  <a:srgbClr val="A422FF"/>
                </a:solidFill>
              </a:rPr>
              <a:t>I don’t agree, I’m sorry.  I feel this way because . . . . . . . . . .</a:t>
            </a:r>
          </a:p>
          <a:p>
            <a:pPr marL="285750" lvl="0" indent="-285750">
              <a:buFont typeface="Arial"/>
              <a:buChar char="•"/>
            </a:pPr>
            <a:r>
              <a:rPr lang="en-US" b="1" dirty="0">
                <a:solidFill>
                  <a:srgbClr val="A422FF"/>
                </a:solidFill>
              </a:rPr>
              <a:t>I understand what you’re saying, but . . . . . . . . . .</a:t>
            </a:r>
          </a:p>
          <a:p>
            <a:pPr marL="285750" lvl="0" indent="-285750">
              <a:buFont typeface="Arial"/>
              <a:buChar char="•"/>
            </a:pPr>
            <a:r>
              <a:rPr lang="en-US" b="1" dirty="0">
                <a:solidFill>
                  <a:srgbClr val="A422FF"/>
                </a:solidFill>
              </a:rPr>
              <a:t>That’s completely understandable, but I think . . . . . . . . . .</a:t>
            </a:r>
          </a:p>
          <a:p>
            <a:pPr marL="285750" lvl="0" indent="-285750">
              <a:buFont typeface="Arial"/>
              <a:buChar char="•"/>
            </a:pPr>
            <a:r>
              <a:rPr lang="en-US" b="1" dirty="0">
                <a:solidFill>
                  <a:srgbClr val="A422FF"/>
                </a:solidFill>
              </a:rPr>
              <a:t>I hear what you’re saying, but . . . . . . . . . .</a:t>
            </a:r>
          </a:p>
          <a:p>
            <a:pPr marL="285750" lvl="0" indent="-285750">
              <a:buFont typeface="Arial"/>
              <a:buChar char="•"/>
            </a:pPr>
            <a:r>
              <a:rPr lang="en-US" b="1" dirty="0">
                <a:solidFill>
                  <a:srgbClr val="A422FF"/>
                </a:solidFill>
              </a:rPr>
              <a:t>I respect what you say, but . . . . . . . . . .</a:t>
            </a:r>
          </a:p>
          <a:p>
            <a:pPr marL="285750" lvl="0" indent="-285750">
              <a:buFont typeface="Arial"/>
              <a:buChar char="•"/>
            </a:pPr>
            <a:r>
              <a:rPr lang="en-US" b="1" dirty="0">
                <a:solidFill>
                  <a:srgbClr val="A422FF"/>
                </a:solidFill>
              </a:rPr>
              <a:t>You have a good/great point, but. . . . . </a:t>
            </a:r>
          </a:p>
          <a:p>
            <a:pPr marL="285750" lvl="0" indent="-285750">
              <a:buFont typeface="Arial"/>
              <a:buChar char="•"/>
            </a:pPr>
            <a:r>
              <a:rPr lang="en-US" b="1" dirty="0">
                <a:solidFill>
                  <a:srgbClr val="A422FF"/>
                </a:solidFill>
              </a:rPr>
              <a:t>That may be true, but . . . . . . . . . .</a:t>
            </a:r>
          </a:p>
          <a:p>
            <a:pPr marL="285750" lvl="0" indent="-285750">
              <a:buFont typeface="Arial"/>
              <a:buChar char="•"/>
            </a:pPr>
            <a:r>
              <a:rPr lang="en-US" b="1" dirty="0">
                <a:solidFill>
                  <a:srgbClr val="A422FF"/>
                </a:solidFill>
              </a:rPr>
              <a:t>I disagree, and here’s why . . . . . . . . . </a:t>
            </a:r>
            <a:r>
              <a:rPr lang="en-US" b="1" dirty="0" smtClean="0">
                <a:solidFill>
                  <a:srgbClr val="A422FF"/>
                </a:solidFill>
              </a:rPr>
              <a:t>.</a:t>
            </a:r>
            <a:endParaRPr lang="en-US" b="1" dirty="0">
              <a:solidFill>
                <a:srgbClr val="A422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506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5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5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8729" y="105813"/>
            <a:ext cx="813472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 smtClean="0">
                <a:solidFill>
                  <a:srgbClr val="008000"/>
                </a:solidFill>
                <a:latin typeface="Georgia"/>
                <a:cs typeface="Georgia"/>
              </a:rPr>
              <a:t>Today’s Lesson 3/1/17: Overview</a:t>
            </a:r>
            <a:endParaRPr lang="en-US" sz="3500" b="1" dirty="0">
              <a:solidFill>
                <a:srgbClr val="008000"/>
              </a:solidFill>
              <a:latin typeface="Georgia"/>
              <a:cs typeface="Georg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0287" y="841720"/>
            <a:ext cx="8566641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buClr>
                <a:srgbClr val="A422FF"/>
              </a:buClr>
              <a:buFont typeface="+mj-lt"/>
              <a:buAutoNum type="arabicPeriod"/>
            </a:pPr>
            <a:r>
              <a:rPr lang="en-US" sz="3500" b="1" dirty="0" smtClean="0">
                <a:solidFill>
                  <a:srgbClr val="008000"/>
                </a:solidFill>
              </a:rPr>
              <a:t>Quick/Free Write: </a:t>
            </a:r>
            <a:r>
              <a:rPr lang="en-US" sz="3500" b="1" dirty="0" smtClean="0">
                <a:solidFill>
                  <a:srgbClr val="A422FF"/>
                </a:solidFill>
              </a:rPr>
              <a:t>Write about an interesting experience you had with any type of social media.  It can be a bad or good experience, but it should be interesting.  If you have no stories about yourself, you can write about your friend, family member, or classmate.</a:t>
            </a:r>
          </a:p>
        </p:txBody>
      </p:sp>
    </p:spTree>
    <p:extLst>
      <p:ext uri="{BB962C8B-B14F-4D97-AF65-F5344CB8AC3E}">
        <p14:creationId xmlns:p14="http://schemas.microsoft.com/office/powerpoint/2010/main" val="1980873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8729" y="105813"/>
            <a:ext cx="813472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 smtClean="0">
                <a:solidFill>
                  <a:srgbClr val="008000"/>
                </a:solidFill>
                <a:latin typeface="Georgia"/>
                <a:cs typeface="Georgia"/>
              </a:rPr>
              <a:t>Today’s Lesson 3/2/17: Overview</a:t>
            </a:r>
            <a:endParaRPr lang="en-US" sz="3500" b="1" dirty="0">
              <a:solidFill>
                <a:srgbClr val="008000"/>
              </a:solidFill>
              <a:latin typeface="Georgia"/>
              <a:cs typeface="Georg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0287" y="841720"/>
            <a:ext cx="8566641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buClr>
                <a:srgbClr val="A422FF"/>
              </a:buClr>
              <a:buFont typeface="+mj-lt"/>
              <a:buAutoNum type="arabicPeriod"/>
            </a:pPr>
            <a:r>
              <a:rPr lang="en-US" sz="3500" b="1" dirty="0" smtClean="0">
                <a:solidFill>
                  <a:srgbClr val="008000"/>
                </a:solidFill>
              </a:rPr>
              <a:t>Pre-reading vocab: </a:t>
            </a:r>
            <a:r>
              <a:rPr lang="en-US" sz="3500" b="1" dirty="0" smtClean="0">
                <a:solidFill>
                  <a:srgbClr val="A422FF"/>
                </a:solidFill>
              </a:rPr>
              <a:t>for article </a:t>
            </a:r>
            <a:r>
              <a:rPr lang="en-US" sz="3500" b="1" i="1" dirty="0" smtClean="0">
                <a:solidFill>
                  <a:srgbClr val="A422FF"/>
                </a:solidFill>
              </a:rPr>
              <a:t>“Are Social Networking Sites Good for our Society?”</a:t>
            </a:r>
          </a:p>
          <a:p>
            <a:pPr marL="971550" lvl="1" indent="-514350">
              <a:buClr>
                <a:srgbClr val="A422FF"/>
              </a:buClr>
              <a:buFont typeface="Wingdings" charset="2"/>
              <a:buChar char="Ø"/>
            </a:pPr>
            <a:r>
              <a:rPr lang="en-US" sz="3500" b="1" dirty="0" smtClean="0">
                <a:solidFill>
                  <a:srgbClr val="A422FF"/>
                </a:solidFill>
              </a:rPr>
              <a:t>Partners- </a:t>
            </a:r>
            <a:r>
              <a:rPr lang="en-US" sz="3500" b="1" dirty="0">
                <a:solidFill>
                  <a:srgbClr val="A422FF"/>
                </a:solidFill>
              </a:rPr>
              <a:t>discuss what you think the meaning of each word is and how sure you are on a scale of 1-5</a:t>
            </a:r>
            <a:r>
              <a:rPr lang="en-US" sz="3500" b="1" dirty="0" smtClean="0">
                <a:solidFill>
                  <a:srgbClr val="A422FF"/>
                </a:solidFill>
              </a:rPr>
              <a:t>.  Take notes.</a:t>
            </a:r>
            <a:endParaRPr lang="en-US" sz="3500" b="1" dirty="0">
              <a:solidFill>
                <a:srgbClr val="A422FF"/>
              </a:solidFill>
            </a:endParaRPr>
          </a:p>
          <a:p>
            <a:pPr marL="971550" lvl="1" indent="-514350">
              <a:buClr>
                <a:srgbClr val="A422FF"/>
              </a:buClr>
              <a:buFont typeface="Wingdings" charset="2"/>
              <a:buChar char="Ø"/>
            </a:pPr>
            <a:r>
              <a:rPr lang="en-US" sz="3500" b="1" dirty="0">
                <a:solidFill>
                  <a:srgbClr val="A422FF"/>
                </a:solidFill>
              </a:rPr>
              <a:t>Review the meaning: how correct where you</a:t>
            </a:r>
            <a:r>
              <a:rPr lang="en-US" sz="3500" b="1" dirty="0" smtClean="0">
                <a:solidFill>
                  <a:srgbClr val="A422FF"/>
                </a:solidFill>
              </a:rPr>
              <a:t>?</a:t>
            </a:r>
          </a:p>
          <a:p>
            <a:pPr marL="514350" indent="-514350">
              <a:buClr>
                <a:srgbClr val="A422FF"/>
              </a:buClr>
              <a:buFont typeface="+mj-lt"/>
              <a:buAutoNum type="arabicPeriod" startAt="2"/>
            </a:pPr>
            <a:r>
              <a:rPr lang="en-US" sz="3500" b="1" dirty="0" smtClean="0">
                <a:solidFill>
                  <a:srgbClr val="008000"/>
                </a:solidFill>
              </a:rPr>
              <a:t>Pre-reading: </a:t>
            </a:r>
            <a:r>
              <a:rPr lang="en-US" sz="3500" b="1" dirty="0" smtClean="0">
                <a:solidFill>
                  <a:srgbClr val="A422FF"/>
                </a:solidFill>
              </a:rPr>
              <a:t>(skim, review)</a:t>
            </a:r>
          </a:p>
          <a:p>
            <a:pPr marL="514350" indent="-514350">
              <a:buClr>
                <a:srgbClr val="A422FF"/>
              </a:buClr>
              <a:buFont typeface="+mj-lt"/>
              <a:buAutoNum type="arabicPeriod" startAt="2"/>
            </a:pPr>
            <a:r>
              <a:rPr lang="en-US" sz="3500" b="1" dirty="0" smtClean="0">
                <a:solidFill>
                  <a:srgbClr val="008000"/>
                </a:solidFill>
              </a:rPr>
              <a:t>Whole class reading. </a:t>
            </a:r>
          </a:p>
          <a:p>
            <a:pPr marL="971550" lvl="1" indent="-514350">
              <a:buClr>
                <a:srgbClr val="A422FF"/>
              </a:buClr>
              <a:buFont typeface="Wingdings" charset="2"/>
              <a:buChar char="Ø"/>
            </a:pPr>
            <a:r>
              <a:rPr lang="en-US" sz="3500" b="1" u="sng" dirty="0" smtClean="0">
                <a:solidFill>
                  <a:srgbClr val="008000"/>
                </a:solidFill>
              </a:rPr>
              <a:t>Underline</a:t>
            </a:r>
            <a:r>
              <a:rPr lang="en-US" sz="3500" b="1" dirty="0" smtClean="0">
                <a:solidFill>
                  <a:srgbClr val="008000"/>
                </a:solidFill>
              </a:rPr>
              <a:t> </a:t>
            </a:r>
            <a:r>
              <a:rPr lang="en-US" sz="3500" b="1" dirty="0" smtClean="0">
                <a:solidFill>
                  <a:srgbClr val="A422FF"/>
                </a:solidFill>
              </a:rPr>
              <a:t>unknown words.</a:t>
            </a:r>
          </a:p>
        </p:txBody>
      </p:sp>
    </p:spTree>
    <p:extLst>
      <p:ext uri="{BB962C8B-B14F-4D97-AF65-F5344CB8AC3E}">
        <p14:creationId xmlns:p14="http://schemas.microsoft.com/office/powerpoint/2010/main" val="172892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1252</TotalTime>
  <Words>1438</Words>
  <Application>Microsoft Macintosh PowerPoint</Application>
  <PresentationFormat>On-screen Show (4:3)</PresentationFormat>
  <Paragraphs>113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PeopleLeap,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Lingenfelter</dc:creator>
  <cp:lastModifiedBy>Amy Lingenfelter</cp:lastModifiedBy>
  <cp:revision>123</cp:revision>
  <dcterms:created xsi:type="dcterms:W3CDTF">2017-01-11T12:06:37Z</dcterms:created>
  <dcterms:modified xsi:type="dcterms:W3CDTF">2017-03-03T16:23:34Z</dcterms:modified>
</cp:coreProperties>
</file>