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5" r:id="rId2"/>
    <p:sldId id="316" r:id="rId3"/>
    <p:sldId id="317" r:id="rId4"/>
    <p:sldId id="319" r:id="rId5"/>
    <p:sldId id="320" r:id="rId6"/>
    <p:sldId id="31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2FF"/>
    <a:srgbClr val="FF8E3A"/>
    <a:srgbClr val="E62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5" autoAdjust="0"/>
  </p:normalViewPr>
  <p:slideViewPr>
    <p:cSldViewPr snapToGrid="0" snapToObjects="1">
      <p:cViewPr varScale="1">
        <p:scale>
          <a:sx n="70" d="100"/>
          <a:sy n="70" d="100"/>
        </p:scale>
        <p:origin x="136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9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1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5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2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7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8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6A8B2-2159-BC4F-B049-51977E60A51D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5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Today’s  Lesson 4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/18, 2017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895501"/>
            <a:ext cx="82931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Review model essay,</a:t>
            </a:r>
            <a:r>
              <a:rPr lang="en-US" sz="3000" b="1" dirty="0" smtClean="0">
                <a:solidFill>
                  <a:srgbClr val="008000"/>
                </a:solidFill>
              </a:rPr>
              <a:t> “Students Should be Required to Wear Uniforms” 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Read part of Paragraph 4 and all of Paragraph 5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Review/learn how to write </a:t>
            </a:r>
            <a:r>
              <a:rPr lang="en-US" sz="3000" b="1" dirty="0" smtClean="0">
                <a:solidFill>
                  <a:srgbClr val="008000"/>
                </a:solidFill>
              </a:rPr>
              <a:t>topic sentences.</a:t>
            </a:r>
          </a:p>
          <a:p>
            <a:pPr marL="971550" lvl="2" indent="-514350">
              <a:buClr>
                <a:srgbClr val="A422FF"/>
              </a:buClr>
              <a:buFont typeface="Wingdings" charset="2"/>
              <a:buChar char="Ø"/>
            </a:pPr>
            <a:r>
              <a:rPr lang="en-US" sz="3000" b="1" u="sng" dirty="0" smtClean="0">
                <a:solidFill>
                  <a:srgbClr val="A422FF"/>
                </a:solidFill>
              </a:rPr>
              <a:t>Underline</a:t>
            </a:r>
            <a:r>
              <a:rPr lang="en-US" sz="3000" b="1" dirty="0" smtClean="0">
                <a:solidFill>
                  <a:srgbClr val="A422FF"/>
                </a:solidFill>
              </a:rPr>
              <a:t> topic sentences in Paragraphs       2 &amp; 3.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Create a topic sentence for Paragraph 4 in groups of 3.  The best one wins a prize.</a:t>
            </a:r>
          </a:p>
        </p:txBody>
      </p:sp>
    </p:spTree>
    <p:extLst>
      <p:ext uri="{BB962C8B-B14F-4D97-AF65-F5344CB8AC3E}">
        <p14:creationId xmlns:p14="http://schemas.microsoft.com/office/powerpoint/2010/main" val="202025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Today’s  Lesson 4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/18, 2017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895501"/>
            <a:ext cx="829310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008000"/>
                </a:solidFill>
              </a:rPr>
              <a:t>WHAT IS A TOPIC SENTENCE?</a:t>
            </a:r>
            <a:r>
              <a:rPr lang="en-US" sz="3000" b="1" dirty="0">
                <a:solidFill>
                  <a:srgbClr val="008000"/>
                </a:solidFill>
              </a:rPr>
              <a:t> </a:t>
            </a:r>
            <a:r>
              <a:rPr lang="en-US" sz="3000" b="1" dirty="0" smtClean="0">
                <a:solidFill>
                  <a:srgbClr val="008000"/>
                </a:solidFill>
              </a:rPr>
              <a:t> </a:t>
            </a:r>
            <a:r>
              <a:rPr lang="en-US" sz="3000" b="1" u="sng" dirty="0" smtClean="0">
                <a:solidFill>
                  <a:srgbClr val="A422FF"/>
                </a:solidFill>
              </a:rPr>
              <a:t>It’s a sentence that summarizes the topic of the entire paragraph.  It’s what the whole paragraph is going to be about.</a:t>
            </a:r>
            <a:endParaRPr lang="en-US" sz="3000" b="1" u="sng" dirty="0">
              <a:solidFill>
                <a:srgbClr val="A422FF"/>
              </a:solidFill>
            </a:endParaRPr>
          </a:p>
          <a:p>
            <a:pPr marL="971550" lvl="2" indent="-514350">
              <a:buClr>
                <a:srgbClr val="A422FF"/>
              </a:buClr>
              <a:buFont typeface="Wingdings" charset="2"/>
              <a:buChar char="Ø"/>
            </a:pPr>
            <a:r>
              <a:rPr lang="en-US" sz="3000" b="1" dirty="0" smtClean="0">
                <a:solidFill>
                  <a:srgbClr val="A422FF"/>
                </a:solidFill>
              </a:rPr>
              <a:t>Example (Paragraph 2): </a:t>
            </a:r>
            <a:r>
              <a:rPr lang="en-US" sz="3000" b="1" i="1" dirty="0" smtClean="0">
                <a:solidFill>
                  <a:srgbClr val="A422FF"/>
                </a:solidFill>
              </a:rPr>
              <a:t>“The first reason uniforms are essential is because they allow parents to save money.”</a:t>
            </a:r>
          </a:p>
          <a:p>
            <a:pPr marL="971550" lvl="2" indent="-514350">
              <a:buClr>
                <a:srgbClr val="A422FF"/>
              </a:buClr>
              <a:buFont typeface="Wingdings" charset="2"/>
              <a:buChar char="Ø"/>
            </a:pPr>
            <a:r>
              <a:rPr lang="en-US" sz="3000" b="1" dirty="0" smtClean="0">
                <a:solidFill>
                  <a:srgbClr val="A422FF"/>
                </a:solidFill>
              </a:rPr>
              <a:t>Example (Paragraph 3): </a:t>
            </a:r>
            <a:r>
              <a:rPr lang="en-US" sz="3000" b="1" i="1" dirty="0" smtClean="0">
                <a:solidFill>
                  <a:srgbClr val="A422FF"/>
                </a:solidFill>
              </a:rPr>
              <a:t>“The second reason students should wear uniforms is so that kids don’t have to feel social pressure to wear stylish and/or brand-name clothing.”</a:t>
            </a:r>
          </a:p>
        </p:txBody>
      </p:sp>
    </p:spTree>
    <p:extLst>
      <p:ext uri="{BB962C8B-B14F-4D97-AF65-F5344CB8AC3E}">
        <p14:creationId xmlns:p14="http://schemas.microsoft.com/office/powerpoint/2010/main" val="188617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Today’s  Lesson 4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/19, 2017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895501"/>
            <a:ext cx="82931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Read the </a:t>
            </a:r>
            <a:r>
              <a:rPr lang="en-US" sz="3000" b="1" dirty="0" smtClean="0">
                <a:solidFill>
                  <a:srgbClr val="00B050"/>
                </a:solidFill>
              </a:rPr>
              <a:t>conclusion</a:t>
            </a:r>
            <a:r>
              <a:rPr lang="en-US" sz="3000" b="1" dirty="0" smtClean="0">
                <a:solidFill>
                  <a:srgbClr val="A422FF"/>
                </a:solidFill>
              </a:rPr>
              <a:t> of model persuasive essay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Do Activity pg. 4, #</a:t>
            </a:r>
            <a:r>
              <a:rPr lang="en-US" sz="3000" b="1" dirty="0" smtClean="0">
                <a:solidFill>
                  <a:srgbClr val="FF0000"/>
                </a:solidFill>
              </a:rPr>
              <a:t>1, 4, 5, 6, 7, and 10 </a:t>
            </a:r>
            <a:r>
              <a:rPr lang="en-US" sz="3000" b="1" dirty="0" smtClean="0">
                <a:solidFill>
                  <a:srgbClr val="A422FF"/>
                </a:solidFill>
              </a:rPr>
              <a:t>in groups of 3. (I want to see what you already know).</a:t>
            </a:r>
          </a:p>
        </p:txBody>
      </p:sp>
    </p:spTree>
    <p:extLst>
      <p:ext uri="{BB962C8B-B14F-4D97-AF65-F5344CB8AC3E}">
        <p14:creationId xmlns:p14="http://schemas.microsoft.com/office/powerpoint/2010/main" val="425124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Today’s  Lesson 4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/20, 2017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895501"/>
            <a:ext cx="829310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Review activity pg. 4, #</a:t>
            </a:r>
            <a:r>
              <a:rPr lang="en-US" sz="3000" b="1" dirty="0" smtClean="0">
                <a:solidFill>
                  <a:srgbClr val="FF0000"/>
                </a:solidFill>
              </a:rPr>
              <a:t>1, 4, 5, 6, 7, and 10 </a:t>
            </a:r>
            <a:r>
              <a:rPr lang="en-US" sz="3000" b="1" dirty="0" smtClean="0">
                <a:solidFill>
                  <a:srgbClr val="A422FF"/>
                </a:solidFill>
              </a:rPr>
              <a:t>in groups of 3. </a:t>
            </a:r>
            <a:endParaRPr lang="en-US" sz="3000" b="1" dirty="0">
              <a:solidFill>
                <a:srgbClr val="A422FF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i="1" dirty="0" smtClean="0">
                <a:solidFill>
                  <a:srgbClr val="A422FF"/>
                </a:solidFill>
              </a:rPr>
              <a:t>True </a:t>
            </a:r>
            <a:r>
              <a:rPr lang="en-US" sz="3000" b="1" i="1" dirty="0" smtClean="0">
                <a:solidFill>
                  <a:srgbClr val="A422FF"/>
                </a:solidFill>
              </a:rPr>
              <a:t>or False</a:t>
            </a:r>
            <a:r>
              <a:rPr lang="en-US" sz="3000" b="1" dirty="0" smtClean="0">
                <a:solidFill>
                  <a:srgbClr val="A422FF"/>
                </a:solidFill>
              </a:rPr>
              <a:t> pre-quiz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Review </a:t>
            </a:r>
            <a:r>
              <a:rPr lang="en-US" sz="3000" b="1" dirty="0" smtClean="0">
                <a:solidFill>
                  <a:srgbClr val="008000"/>
                </a:solidFill>
              </a:rPr>
              <a:t>Essay Format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i="1" dirty="0" smtClean="0">
                <a:solidFill>
                  <a:srgbClr val="A422FF"/>
                </a:solidFill>
              </a:rPr>
              <a:t>True or False</a:t>
            </a:r>
            <a:r>
              <a:rPr lang="en-US" sz="3000" b="1" dirty="0" smtClean="0">
                <a:solidFill>
                  <a:srgbClr val="A422FF"/>
                </a:solidFill>
              </a:rPr>
              <a:t> quiz</a:t>
            </a:r>
          </a:p>
        </p:txBody>
      </p:sp>
    </p:spTree>
    <p:extLst>
      <p:ext uri="{BB962C8B-B14F-4D97-AF65-F5344CB8AC3E}">
        <p14:creationId xmlns:p14="http://schemas.microsoft.com/office/powerpoint/2010/main" val="164703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True/False Quiz: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marL="514350" indent="-514350">
              <a:buAutoNum type="arabicPeriod"/>
            </a:pPr>
            <a:r>
              <a:rPr lang="en-US" sz="3500" b="1" dirty="0" smtClean="0">
                <a:solidFill>
                  <a:srgbClr val="7030A0"/>
                </a:solidFill>
                <a:latin typeface="Georgia"/>
                <a:cs typeface="Georgia"/>
              </a:rPr>
              <a:t>The first paragraph of an essay is the introduction- TRUE</a:t>
            </a:r>
          </a:p>
          <a:p>
            <a:pPr marL="514350" indent="-514350">
              <a:buAutoNum type="arabicPeriod"/>
            </a:pPr>
            <a:r>
              <a:rPr lang="en-US" sz="3500" b="1" dirty="0" smtClean="0">
                <a:solidFill>
                  <a:srgbClr val="7030A0"/>
                </a:solidFill>
                <a:latin typeface="Georgia"/>
                <a:cs typeface="Georgia"/>
              </a:rPr>
              <a:t>The introduction contains details- FALSE</a:t>
            </a:r>
          </a:p>
          <a:p>
            <a:pPr marL="514350" indent="-514350">
              <a:buAutoNum type="arabicPeriod"/>
            </a:pPr>
            <a:r>
              <a:rPr lang="en-US" sz="3500" b="1" dirty="0" smtClean="0">
                <a:solidFill>
                  <a:srgbClr val="7030A0"/>
                </a:solidFill>
                <a:latin typeface="Georgia"/>
                <a:cs typeface="Georgia"/>
              </a:rPr>
              <a:t>The topic sentence usually goes at the end of a paragraph- FALSE</a:t>
            </a:r>
          </a:p>
          <a:p>
            <a:pPr marL="514350" indent="-514350">
              <a:buAutoNum type="arabicPeriod"/>
            </a:pPr>
            <a:r>
              <a:rPr lang="en-US" sz="3500" b="1" dirty="0" smtClean="0">
                <a:solidFill>
                  <a:srgbClr val="7030A0"/>
                </a:solidFill>
                <a:latin typeface="Georgia"/>
                <a:cs typeface="Georgia"/>
              </a:rPr>
              <a:t>The conclusion is similar to the introduction- TRUE</a:t>
            </a:r>
          </a:p>
          <a:p>
            <a:pPr marL="514350" indent="-514350">
              <a:buAutoNum type="arabicPeriod"/>
            </a:pPr>
            <a:r>
              <a:rPr lang="en-US" sz="3500" b="1" dirty="0" smtClean="0">
                <a:solidFill>
                  <a:srgbClr val="7030A0"/>
                </a:solidFill>
                <a:latin typeface="Georgia"/>
                <a:cs typeface="Georgia"/>
              </a:rPr>
              <a:t>The topic sentence contains examples and details- FALSE</a:t>
            </a:r>
          </a:p>
          <a:p>
            <a:pPr marL="514350" indent="-514350">
              <a:buAutoNum type="arabicPeriod"/>
            </a:pPr>
            <a:r>
              <a:rPr lang="en-US" sz="3500" b="1" dirty="0" smtClean="0">
                <a:solidFill>
                  <a:srgbClr val="7030A0"/>
                </a:solidFill>
                <a:latin typeface="Georgia"/>
                <a:cs typeface="Georgia"/>
              </a:rPr>
              <a:t>There are supporting sentences in every body paragraph- TRUE</a:t>
            </a:r>
            <a:endParaRPr lang="en-US" sz="3500" b="1" dirty="0">
              <a:solidFill>
                <a:srgbClr val="7030A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45053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Today’s  Lesson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4/21, 2017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895501"/>
            <a:ext cx="82931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Review </a:t>
            </a:r>
            <a:r>
              <a:rPr lang="en-US" sz="3000" b="1" dirty="0" smtClean="0">
                <a:solidFill>
                  <a:srgbClr val="008000"/>
                </a:solidFill>
              </a:rPr>
              <a:t>new vocab words </a:t>
            </a:r>
            <a:r>
              <a:rPr lang="en-US" sz="3000" b="1" dirty="0" smtClean="0">
                <a:solidFill>
                  <a:srgbClr val="A422FF"/>
                </a:solidFill>
              </a:rPr>
              <a:t>and record them in the vocabulary section of your notebook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In groups of 3: create sentences using new vocab words</a:t>
            </a:r>
            <a:endParaRPr lang="en-US" sz="3000" b="1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54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</TotalTime>
  <Words>319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PeopleLeap,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Lingenfelter</dc:creator>
  <cp:lastModifiedBy>Lingenfelter, Amy</cp:lastModifiedBy>
  <cp:revision>258</cp:revision>
  <dcterms:created xsi:type="dcterms:W3CDTF">2017-01-11T12:06:37Z</dcterms:created>
  <dcterms:modified xsi:type="dcterms:W3CDTF">2017-04-20T13:38:41Z</dcterms:modified>
</cp:coreProperties>
</file>