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19" r:id="rId2"/>
    <p:sldId id="349" r:id="rId3"/>
    <p:sldId id="327" r:id="rId4"/>
    <p:sldId id="353" r:id="rId5"/>
    <p:sldId id="362" r:id="rId6"/>
    <p:sldId id="363" r:id="rId7"/>
    <p:sldId id="364" r:id="rId8"/>
    <p:sldId id="365" r:id="rId9"/>
    <p:sldId id="331" r:id="rId10"/>
    <p:sldId id="354" r:id="rId11"/>
    <p:sldId id="356" r:id="rId12"/>
    <p:sldId id="357" r:id="rId13"/>
    <p:sldId id="359" r:id="rId14"/>
    <p:sldId id="360" r:id="rId15"/>
    <p:sldId id="361" r:id="rId16"/>
    <p:sldId id="358" r:id="rId17"/>
    <p:sldId id="355" r:id="rId18"/>
    <p:sldId id="342" r:id="rId19"/>
    <p:sldId id="330" r:id="rId20"/>
    <p:sldId id="329" r:id="rId21"/>
    <p:sldId id="328" r:id="rId22"/>
    <p:sldId id="346" r:id="rId23"/>
    <p:sldId id="350" r:id="rId24"/>
    <p:sldId id="34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C"/>
    <a:srgbClr val="FFD85E"/>
    <a:srgbClr val="FFEC53"/>
    <a:srgbClr val="FFF865"/>
    <a:srgbClr val="FBFFA2"/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5" autoAdjust="0"/>
  </p:normalViewPr>
  <p:slideViewPr>
    <p:cSldViewPr snapToGrid="0" snapToObjects="1"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4385E-357F-469C-9969-5E68B2288AA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4524F-E535-4FB7-B56D-F2BFFDD942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7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4524F-E535-4FB7-B56D-F2BFFDD942A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7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E11C"/>
            </a:gs>
            <a:gs pos="14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486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Welcome to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ENL Class 2017-2018!</a:t>
            </a:r>
            <a:endParaRPr lang="en-US" sz="3500" b="1" dirty="0">
              <a:solidFill>
                <a:srgbClr val="008000"/>
              </a:solidFill>
              <a:latin typeface="Georgia"/>
              <a:ea typeface="+mn-ea"/>
              <a:cs typeface="Georgia"/>
            </a:endParaRPr>
          </a:p>
        </p:txBody>
      </p:sp>
      <p:pic>
        <p:nvPicPr>
          <p:cNvPr id="5" name="Picture 4" descr="29638744-summer-sport-dancing-and-teenage-lifestyle-concept-group-of-teenagers-jumping-Stock-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45" y="1384084"/>
            <a:ext cx="6072026" cy="390478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6888" y="55018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Ms. Quinde</a:t>
            </a:r>
          </a:p>
          <a:p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Grades 9-12</a:t>
            </a:r>
          </a:p>
          <a:p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English as a Second/New Language</a:t>
            </a:r>
            <a:endParaRPr lang="en-US" sz="3500" b="1" dirty="0">
              <a:solidFill>
                <a:srgbClr val="008000"/>
              </a:solidFill>
              <a:latin typeface="Georgia"/>
              <a:ea typeface="+mn-e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176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-2423"/>
            <a:ext cx="83113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Introductions: “All About Me” Writing Assignment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991038"/>
            <a:ext cx="8293101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To start: </a:t>
            </a:r>
          </a:p>
          <a:p>
            <a:r>
              <a:rPr lang="en-US" sz="2500" b="1" dirty="0" smtClean="0">
                <a:solidFill>
                  <a:srgbClr val="7030A0"/>
                </a:solidFill>
              </a:rPr>
              <a:t>MY </a:t>
            </a:r>
            <a:r>
              <a:rPr lang="en-US" sz="2500" b="1" dirty="0" smtClean="0">
                <a:solidFill>
                  <a:srgbClr val="7030A0"/>
                </a:solidFill>
              </a:rPr>
              <a:t>NAME IS _________</a:t>
            </a:r>
          </a:p>
          <a:p>
            <a:r>
              <a:rPr lang="en-US" sz="2500" b="1" dirty="0" smtClean="0">
                <a:solidFill>
                  <a:srgbClr val="7030A0"/>
                </a:solidFill>
              </a:rPr>
              <a:t>I AM FROM </a:t>
            </a:r>
            <a:r>
              <a:rPr lang="en-US" sz="2500" b="1" dirty="0" smtClean="0">
                <a:solidFill>
                  <a:srgbClr val="7030A0"/>
                </a:solidFill>
              </a:rPr>
              <a:t>____________</a:t>
            </a:r>
          </a:p>
          <a:p>
            <a:endParaRPr lang="en-US" sz="300" b="1" dirty="0" smtClean="0">
              <a:solidFill>
                <a:srgbClr val="FF0000"/>
              </a:solidFill>
            </a:endParaRPr>
          </a:p>
          <a:p>
            <a:endParaRPr lang="en-US" sz="3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500" b="1" dirty="0" smtClean="0">
                <a:solidFill>
                  <a:srgbClr val="A422FF"/>
                </a:solidFill>
              </a:rPr>
              <a:t>How </a:t>
            </a:r>
            <a:r>
              <a:rPr lang="en-US" sz="2500" b="1" dirty="0">
                <a:solidFill>
                  <a:srgbClr val="A422FF"/>
                </a:solidFill>
              </a:rPr>
              <a:t>long have you been in the United States</a:t>
            </a:r>
            <a:r>
              <a:rPr lang="en-US" sz="2500" b="1" dirty="0" smtClean="0">
                <a:solidFill>
                  <a:srgbClr val="A422FF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I have been in the USA for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31 years.</a:t>
            </a:r>
          </a:p>
          <a:p>
            <a:endParaRPr lang="en-US" sz="1600" b="1" i="1" u="sng" dirty="0" smtClean="0">
              <a:solidFill>
                <a:srgbClr val="FF0000"/>
              </a:solidFill>
            </a:endParaRPr>
          </a:p>
          <a:p>
            <a:r>
              <a:rPr lang="en-US" sz="2500" b="1" dirty="0" smtClean="0">
                <a:solidFill>
                  <a:srgbClr val="A422FF"/>
                </a:solidFill>
              </a:rPr>
              <a:t>2) Where </a:t>
            </a:r>
            <a:r>
              <a:rPr lang="en-US" sz="2500" b="1" dirty="0">
                <a:solidFill>
                  <a:srgbClr val="A422FF"/>
                </a:solidFill>
              </a:rPr>
              <a:t>were you born</a:t>
            </a:r>
            <a:r>
              <a:rPr lang="en-US" sz="2500" b="1" dirty="0" smtClean="0">
                <a:solidFill>
                  <a:srgbClr val="A422FF"/>
                </a:solidFill>
              </a:rPr>
              <a:t>? (Write the city and country)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I was born in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Buffalo, NY, USA.</a:t>
            </a:r>
          </a:p>
          <a:p>
            <a:endParaRPr lang="en-US" sz="1600" b="1" i="1" dirty="0" smtClean="0">
              <a:solidFill>
                <a:srgbClr val="FF0000"/>
              </a:solidFill>
            </a:endParaRPr>
          </a:p>
          <a:p>
            <a:r>
              <a:rPr lang="en-US" sz="2500" b="1" dirty="0" smtClean="0">
                <a:solidFill>
                  <a:srgbClr val="A422FF"/>
                </a:solidFill>
              </a:rPr>
              <a:t>3) Where </a:t>
            </a:r>
            <a:r>
              <a:rPr lang="en-US" sz="2500" b="1" dirty="0" smtClean="0">
                <a:solidFill>
                  <a:srgbClr val="A422FF"/>
                </a:solidFill>
              </a:rPr>
              <a:t>have you been before </a:t>
            </a:r>
            <a:r>
              <a:rPr lang="en-US" sz="2500" b="1" dirty="0">
                <a:solidFill>
                  <a:srgbClr val="A422FF"/>
                </a:solidFill>
              </a:rPr>
              <a:t>you came to the United States</a:t>
            </a:r>
            <a:r>
              <a:rPr lang="en-US" sz="2500" b="1" dirty="0" smtClean="0">
                <a:solidFill>
                  <a:srgbClr val="A422FF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i="1" dirty="0">
                <a:solidFill>
                  <a:srgbClr val="FF0000"/>
                </a:solidFill>
              </a:rPr>
              <a:t>I </a:t>
            </a:r>
            <a:r>
              <a:rPr lang="en-US" sz="2500" b="1" i="1" dirty="0" smtClean="0">
                <a:solidFill>
                  <a:srgbClr val="FF0000"/>
                </a:solidFill>
              </a:rPr>
              <a:t>have lived in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Japan, Ecuador, Venezuela, and Spain</a:t>
            </a:r>
          </a:p>
          <a:p>
            <a:endParaRPr lang="en-US" sz="1600" b="1" i="1" dirty="0" smtClean="0">
              <a:solidFill>
                <a:srgbClr val="FF0000"/>
              </a:solidFill>
            </a:endParaRPr>
          </a:p>
          <a:p>
            <a:r>
              <a:rPr lang="en-US" sz="2500" b="1" dirty="0" smtClean="0">
                <a:solidFill>
                  <a:srgbClr val="A422FF"/>
                </a:solidFill>
              </a:rPr>
              <a:t>4) What </a:t>
            </a:r>
            <a:r>
              <a:rPr lang="en-US" sz="2500" b="1" dirty="0">
                <a:solidFill>
                  <a:srgbClr val="A422FF"/>
                </a:solidFill>
              </a:rPr>
              <a:t>is your native language</a:t>
            </a:r>
            <a:r>
              <a:rPr lang="en-US" sz="2500" b="1" dirty="0" smtClean="0">
                <a:solidFill>
                  <a:srgbClr val="A422FF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My native language is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English.</a:t>
            </a:r>
            <a:endParaRPr lang="en-US" sz="2500" b="1" u="sng" dirty="0" smtClean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5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Introductions: “All About Me” Writing Assignment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1150994"/>
            <a:ext cx="8293101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arenR" startAt="5"/>
            </a:pPr>
            <a:r>
              <a:rPr lang="en-US" sz="2300" b="1" dirty="0" smtClean="0">
                <a:solidFill>
                  <a:srgbClr val="A422FF"/>
                </a:solidFill>
              </a:rPr>
              <a:t>Is </a:t>
            </a:r>
            <a:r>
              <a:rPr lang="en-US" sz="2300" b="1" dirty="0">
                <a:solidFill>
                  <a:srgbClr val="A422FF"/>
                </a:solidFill>
              </a:rPr>
              <a:t>your alphabet different from the English alphabet? Can you write </a:t>
            </a:r>
            <a:r>
              <a:rPr lang="en-US" sz="2300" b="1" dirty="0" smtClean="0">
                <a:solidFill>
                  <a:srgbClr val="A422FF"/>
                </a:solidFill>
              </a:rPr>
              <a:t>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b="1" i="1" dirty="0" smtClean="0">
                <a:solidFill>
                  <a:srgbClr val="FF0000"/>
                </a:solidFill>
              </a:rPr>
              <a:t>My language is</a:t>
            </a:r>
            <a:r>
              <a:rPr lang="en-US" sz="2300" b="1" i="1" u="sng" dirty="0" smtClean="0">
                <a:solidFill>
                  <a:srgbClr val="FF0000"/>
                </a:solidFill>
              </a:rPr>
              <a:t> not </a:t>
            </a:r>
            <a:r>
              <a:rPr lang="en-US" sz="2300" b="1" i="1" dirty="0" smtClean="0">
                <a:solidFill>
                  <a:srgbClr val="FF0000"/>
                </a:solidFill>
              </a:rPr>
              <a:t>different from the English alphabet. / We use the English alphabet. It is the same./ It is almost the same.</a:t>
            </a:r>
          </a:p>
          <a:p>
            <a:r>
              <a:rPr lang="en-US" sz="2300" b="1" i="1" dirty="0" smtClean="0">
                <a:solidFill>
                  <a:srgbClr val="FF0000"/>
                </a:solidFill>
              </a:rPr>
              <a:t>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b="1" i="1" dirty="0" smtClean="0">
                <a:solidFill>
                  <a:srgbClr val="FF0000"/>
                </a:solidFill>
              </a:rPr>
              <a:t>My language </a:t>
            </a:r>
            <a:r>
              <a:rPr lang="en-US" sz="2300" b="1" i="1" u="sng" dirty="0" smtClean="0">
                <a:solidFill>
                  <a:srgbClr val="FF0000"/>
                </a:solidFill>
              </a:rPr>
              <a:t>is</a:t>
            </a:r>
            <a:r>
              <a:rPr lang="en-US" sz="2300" b="1" i="1" dirty="0" smtClean="0">
                <a:solidFill>
                  <a:srgbClr val="FF0000"/>
                </a:solidFill>
              </a:rPr>
              <a:t> different. My language is a little bit different.  Yes, I can write it. / No, I can not write it.</a:t>
            </a:r>
          </a:p>
          <a:p>
            <a:endParaRPr lang="en-US" sz="2300" b="1" dirty="0">
              <a:solidFill>
                <a:srgbClr val="A422FF"/>
              </a:solidFill>
            </a:endParaRPr>
          </a:p>
          <a:p>
            <a:pPr lvl="0"/>
            <a:r>
              <a:rPr lang="en-US" sz="2300" b="1" dirty="0" smtClean="0">
                <a:solidFill>
                  <a:srgbClr val="A422FF"/>
                </a:solidFill>
              </a:rPr>
              <a:t>6) Say </a:t>
            </a:r>
            <a:r>
              <a:rPr lang="en-US" sz="2300" b="1" dirty="0">
                <a:solidFill>
                  <a:srgbClr val="A422FF"/>
                </a:solidFill>
              </a:rPr>
              <a:t>and write, “my name is _______________” in your own language</a:t>
            </a:r>
            <a:r>
              <a:rPr lang="en-US" sz="2300" b="1" dirty="0" smtClean="0">
                <a:solidFill>
                  <a:srgbClr val="A422FF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b="1" i="1" dirty="0" smtClean="0">
                <a:solidFill>
                  <a:srgbClr val="FF0000"/>
                </a:solidFill>
              </a:rPr>
              <a:t>My name is </a:t>
            </a:r>
            <a:r>
              <a:rPr lang="en-US" sz="2300" b="1" i="1" u="sng" dirty="0" smtClean="0">
                <a:solidFill>
                  <a:srgbClr val="FF0000"/>
                </a:solidFill>
              </a:rPr>
              <a:t>Amy Elisabeth Quinde</a:t>
            </a:r>
            <a:r>
              <a:rPr lang="en-US" sz="2300" b="1" i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300" b="1" i="1" dirty="0">
              <a:solidFill>
                <a:srgbClr val="FF0000"/>
              </a:solidFill>
            </a:endParaRPr>
          </a:p>
          <a:p>
            <a:r>
              <a:rPr lang="en-US" sz="2300" b="1" dirty="0" smtClean="0">
                <a:solidFill>
                  <a:srgbClr val="A422FF"/>
                </a:solidFill>
              </a:rPr>
              <a:t>7) Say </a:t>
            </a:r>
            <a:r>
              <a:rPr lang="en-US" sz="2300" b="1" dirty="0">
                <a:solidFill>
                  <a:srgbClr val="A422FF"/>
                </a:solidFill>
              </a:rPr>
              <a:t>and write, “I am _________  years old” in your own language</a:t>
            </a:r>
            <a:r>
              <a:rPr lang="en-US" sz="2300" b="1" dirty="0" smtClean="0">
                <a:solidFill>
                  <a:srgbClr val="A422FF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b="1" i="1" dirty="0" smtClean="0">
                <a:solidFill>
                  <a:srgbClr val="FF0000"/>
                </a:solidFill>
              </a:rPr>
              <a:t>I am </a:t>
            </a:r>
            <a:r>
              <a:rPr lang="en-US" sz="2300" b="1" i="1" u="sng" dirty="0" smtClean="0">
                <a:solidFill>
                  <a:srgbClr val="FF0000"/>
                </a:solidFill>
              </a:rPr>
              <a:t>36 years old</a:t>
            </a:r>
            <a:r>
              <a:rPr lang="en-US" sz="2300" b="1" i="1" dirty="0" smtClean="0">
                <a:solidFill>
                  <a:srgbClr val="FF0000"/>
                </a:solidFill>
              </a:rPr>
              <a:t>.</a:t>
            </a:r>
            <a:r>
              <a:rPr lang="en-US" sz="23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872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Introductions: “All About Me” Writing Assignment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895501"/>
            <a:ext cx="829310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Arial"/>
              <a:buChar char="•"/>
            </a:pPr>
            <a:endParaRPr lang="en-US" sz="3000" b="1" dirty="0" smtClean="0">
              <a:solidFill>
                <a:srgbClr val="008000"/>
              </a:solidFill>
            </a:endParaRPr>
          </a:p>
          <a:p>
            <a:pPr lvl="0"/>
            <a:r>
              <a:rPr lang="en-US" sz="2500" b="1" dirty="0" smtClean="0">
                <a:solidFill>
                  <a:srgbClr val="A422FF"/>
                </a:solidFill>
              </a:rPr>
              <a:t>8) How </a:t>
            </a:r>
            <a:r>
              <a:rPr lang="en-US" sz="2500" b="1" dirty="0">
                <a:solidFill>
                  <a:srgbClr val="A422FF"/>
                </a:solidFill>
              </a:rPr>
              <a:t>many other languages can you speak</a:t>
            </a:r>
            <a:r>
              <a:rPr lang="en-US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I speak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3</a:t>
            </a:r>
            <a:r>
              <a:rPr lang="en-US" sz="2500" b="1" i="1" dirty="0" smtClean="0">
                <a:solidFill>
                  <a:srgbClr val="FF0000"/>
                </a:solidFill>
              </a:rPr>
              <a:t> languages. They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are English, Spanish, and Japanese.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I speak 1 language. It is_________________.</a:t>
            </a:r>
          </a:p>
          <a:p>
            <a:endParaRPr lang="en-US" sz="2500" b="1" dirty="0" smtClean="0">
              <a:solidFill>
                <a:srgbClr val="A422FF"/>
              </a:solidFill>
            </a:endParaRPr>
          </a:p>
          <a:p>
            <a:pPr marL="457200" indent="-457200">
              <a:buFont typeface="+mj-lt"/>
              <a:buAutoNum type="arabicParenR" startAt="9"/>
            </a:pPr>
            <a:r>
              <a:rPr lang="en-US" sz="2500" b="1" dirty="0" smtClean="0">
                <a:solidFill>
                  <a:srgbClr val="A422FF"/>
                </a:solidFill>
              </a:rPr>
              <a:t>Can </a:t>
            </a:r>
            <a:r>
              <a:rPr lang="en-US" sz="2500" b="1" dirty="0">
                <a:solidFill>
                  <a:srgbClr val="A422FF"/>
                </a:solidFill>
              </a:rPr>
              <a:t>you read and write any of those languages</a:t>
            </a:r>
            <a:r>
              <a:rPr lang="en-US" sz="2500" b="1" dirty="0" smtClean="0">
                <a:solidFill>
                  <a:srgbClr val="A422FF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Yes, I can. I read and write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English and Spanish only</a:t>
            </a:r>
            <a:r>
              <a:rPr lang="en-US" sz="2500" b="1" i="1" dirty="0" smtClean="0">
                <a:solidFill>
                  <a:srgbClr val="FF0000"/>
                </a:solidFill>
              </a:rPr>
              <a:t>.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I can speak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Japanese</a:t>
            </a:r>
            <a:r>
              <a:rPr lang="en-US" sz="2500" b="1" i="1" dirty="0" smtClean="0">
                <a:solidFill>
                  <a:srgbClr val="FF0000"/>
                </a:solidFill>
              </a:rPr>
              <a:t>, but I can’t read and write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i="1" dirty="0" smtClean="0">
                <a:solidFill>
                  <a:srgbClr val="FF0000"/>
                </a:solidFill>
              </a:rPr>
              <a:t>No, I can’t/cannot.</a:t>
            </a:r>
          </a:p>
        </p:txBody>
      </p:sp>
    </p:spTree>
    <p:extLst>
      <p:ext uri="{BB962C8B-B14F-4D97-AF65-F5344CB8AC3E}">
        <p14:creationId xmlns:p14="http://schemas.microsoft.com/office/powerpoint/2010/main" val="22994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Introductions: “All About Me” Writing Assignment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895501"/>
            <a:ext cx="829310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Arial"/>
              <a:buChar char="•"/>
            </a:pPr>
            <a:endParaRPr lang="en-US" sz="3000" b="1" dirty="0" smtClean="0">
              <a:solidFill>
                <a:srgbClr val="008000"/>
              </a:solidFill>
            </a:endParaRPr>
          </a:p>
          <a:p>
            <a:r>
              <a:rPr lang="en-US" sz="2500" b="1" dirty="0">
                <a:solidFill>
                  <a:srgbClr val="A422FF"/>
                </a:solidFill>
              </a:rPr>
              <a:t>10) </a:t>
            </a:r>
            <a:r>
              <a:rPr lang="en-US" sz="2500" b="1" dirty="0" smtClean="0">
                <a:solidFill>
                  <a:srgbClr val="A422FF"/>
                </a:solidFill>
              </a:rPr>
              <a:t>Describe</a:t>
            </a:r>
            <a:r>
              <a:rPr lang="en-US" sz="2500" b="1" dirty="0" smtClean="0">
                <a:solidFill>
                  <a:srgbClr val="A422FF"/>
                </a:solidFill>
              </a:rPr>
              <a:t> </a:t>
            </a:r>
            <a:r>
              <a:rPr lang="en-US" sz="2500" b="1" dirty="0">
                <a:solidFill>
                  <a:srgbClr val="A422FF"/>
                </a:solidFill>
              </a:rPr>
              <a:t>your family. </a:t>
            </a:r>
            <a:r>
              <a:rPr lang="en-US" sz="2500" b="1" dirty="0" smtClean="0">
                <a:solidFill>
                  <a:srgbClr val="A422FF"/>
                </a:solidFill>
              </a:rPr>
              <a:t>Who do you live with? How </a:t>
            </a:r>
            <a:r>
              <a:rPr lang="en-US" sz="2500" b="1" dirty="0">
                <a:solidFill>
                  <a:srgbClr val="A422FF"/>
                </a:solidFill>
              </a:rPr>
              <a:t>many brothers and sisters do you have</a:t>
            </a:r>
            <a:r>
              <a:rPr lang="en-US" sz="2500" b="1" dirty="0" smtClean="0">
                <a:solidFill>
                  <a:srgbClr val="A422FF"/>
                </a:solidFill>
              </a:rPr>
              <a:t>?  </a:t>
            </a:r>
            <a:endParaRPr lang="en-US" sz="2500" b="1" dirty="0" smtClean="0">
              <a:solidFill>
                <a:srgbClr val="A422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 have a </a:t>
            </a:r>
            <a:r>
              <a:rPr lang="en-US" sz="2500" b="1" u="sng" dirty="0" smtClean="0">
                <a:solidFill>
                  <a:srgbClr val="FF0000"/>
                </a:solidFill>
              </a:rPr>
              <a:t>loud and medium-sized</a:t>
            </a:r>
            <a:r>
              <a:rPr lang="en-US" sz="2500" b="1" dirty="0" smtClean="0">
                <a:solidFill>
                  <a:srgbClr val="FF0000"/>
                </a:solidFill>
              </a:rPr>
              <a:t> family.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 have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u="sng" dirty="0" smtClean="0">
                <a:solidFill>
                  <a:srgbClr val="FF0000"/>
                </a:solidFill>
              </a:rPr>
              <a:t>1 younger </a:t>
            </a:r>
            <a:r>
              <a:rPr lang="en-US" sz="2500" b="1" dirty="0" smtClean="0">
                <a:solidFill>
                  <a:srgbClr val="FF0000"/>
                </a:solidFill>
              </a:rPr>
              <a:t>brother and </a:t>
            </a:r>
            <a:r>
              <a:rPr lang="en-US" sz="2500" b="1" u="sng" dirty="0" smtClean="0">
                <a:solidFill>
                  <a:srgbClr val="FF0000"/>
                </a:solidFill>
              </a:rPr>
              <a:t>no</a:t>
            </a:r>
            <a:r>
              <a:rPr lang="en-US" sz="2500" b="1" dirty="0" smtClean="0">
                <a:solidFill>
                  <a:srgbClr val="FF0000"/>
                </a:solidFill>
              </a:rPr>
              <a:t> sisters.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 have </a:t>
            </a:r>
            <a:r>
              <a:rPr lang="en-US" sz="2500" b="1" u="sng" dirty="0" smtClean="0">
                <a:solidFill>
                  <a:srgbClr val="FF0000"/>
                </a:solidFill>
              </a:rPr>
              <a:t>2 older </a:t>
            </a:r>
            <a:r>
              <a:rPr lang="en-US" sz="2500" b="1" dirty="0" smtClean="0">
                <a:solidFill>
                  <a:srgbClr val="FF0000"/>
                </a:solidFill>
              </a:rPr>
              <a:t>brothers and </a:t>
            </a:r>
            <a:r>
              <a:rPr lang="en-US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500" b="1" dirty="0" smtClean="0">
                <a:solidFill>
                  <a:srgbClr val="FF0000"/>
                </a:solidFill>
              </a:rPr>
              <a:t> sister.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 live with my </a:t>
            </a:r>
            <a:r>
              <a:rPr lang="en-US" sz="2500" b="1" u="sng" dirty="0" smtClean="0">
                <a:solidFill>
                  <a:srgbClr val="FF0000"/>
                </a:solidFill>
              </a:rPr>
              <a:t>husband</a:t>
            </a:r>
            <a:r>
              <a:rPr lang="en-US" sz="2500" b="1" dirty="0" smtClean="0">
                <a:solidFill>
                  <a:srgbClr val="FF0000"/>
                </a:solidFill>
              </a:rPr>
              <a:t> and </a:t>
            </a:r>
            <a:r>
              <a:rPr lang="en-US" sz="2500" b="1" u="sng" dirty="0" smtClean="0">
                <a:solidFill>
                  <a:srgbClr val="FF0000"/>
                </a:solidFill>
              </a:rPr>
              <a:t>son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500" b="1" dirty="0">
              <a:solidFill>
                <a:srgbClr val="FF0000"/>
              </a:solidFill>
            </a:endParaRPr>
          </a:p>
          <a:p>
            <a:r>
              <a:rPr lang="en-US" sz="2500" b="1" dirty="0">
                <a:solidFill>
                  <a:srgbClr val="A422FF"/>
                </a:solidFill>
              </a:rPr>
              <a:t>11) What do you like to do </a:t>
            </a:r>
            <a:r>
              <a:rPr lang="en-US" sz="2500" b="1" dirty="0" smtClean="0">
                <a:solidFill>
                  <a:srgbClr val="A422FF"/>
                </a:solidFill>
              </a:rPr>
              <a:t>with your </a:t>
            </a:r>
            <a:r>
              <a:rPr lang="en-US" sz="2500" b="1" dirty="0">
                <a:solidFill>
                  <a:srgbClr val="A422FF"/>
                </a:solidFill>
              </a:rPr>
              <a:t>family</a:t>
            </a:r>
            <a:r>
              <a:rPr lang="en-US" sz="2500" b="1" dirty="0" smtClean="0">
                <a:solidFill>
                  <a:srgbClr val="A422FF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 like to </a:t>
            </a:r>
            <a:r>
              <a:rPr lang="en-US" sz="2500" b="1" u="sng" dirty="0" smtClean="0">
                <a:solidFill>
                  <a:srgbClr val="FF0000"/>
                </a:solidFill>
              </a:rPr>
              <a:t>eat dinner </a:t>
            </a:r>
            <a:r>
              <a:rPr lang="en-US" sz="2500" b="1" dirty="0" smtClean="0">
                <a:solidFill>
                  <a:srgbClr val="FF0000"/>
                </a:solidFill>
              </a:rPr>
              <a:t>(verb) with my family</a:t>
            </a:r>
            <a:endParaRPr lang="en-US" sz="2500" b="1" dirty="0">
              <a:solidFill>
                <a:srgbClr val="FF0000"/>
              </a:solidFill>
            </a:endParaRPr>
          </a:p>
          <a:p>
            <a:endParaRPr lang="en-US" sz="2500" b="1" dirty="0">
              <a:solidFill>
                <a:srgbClr val="A422FF"/>
              </a:solidFill>
            </a:endParaRPr>
          </a:p>
          <a:p>
            <a:r>
              <a:rPr lang="en-US" sz="2500" b="1" dirty="0">
                <a:solidFill>
                  <a:srgbClr val="A422FF"/>
                </a:solidFill>
              </a:rPr>
              <a:t>12) What is your favorite or special food from your country? (Please bring in a photograph or picture from the Internet</a:t>
            </a:r>
            <a:r>
              <a:rPr lang="en-US" sz="2500" b="1" dirty="0" smtClean="0">
                <a:solidFill>
                  <a:srgbClr val="A422FF"/>
                </a:solidFill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My favorite food from my country is </a:t>
            </a:r>
            <a:r>
              <a:rPr lang="en-US" sz="2500" b="1" u="sng" dirty="0" smtClean="0">
                <a:solidFill>
                  <a:srgbClr val="FF0000"/>
                </a:solidFill>
              </a:rPr>
              <a:t>Wegman’s ice cream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  <a:endParaRPr lang="en-US" sz="2500" b="1" dirty="0">
              <a:solidFill>
                <a:srgbClr val="FF0000"/>
              </a:solidFill>
            </a:endParaRPr>
          </a:p>
          <a:p>
            <a:r>
              <a:rPr lang="en-US" sz="2500" b="1" dirty="0" smtClean="0">
                <a:solidFill>
                  <a:srgbClr val="A422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5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Introductions: “All About Me” Writing Assignment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1554404"/>
            <a:ext cx="8293101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13"/>
            </a:pPr>
            <a:r>
              <a:rPr lang="en-US" sz="2500" b="1" dirty="0" smtClean="0">
                <a:solidFill>
                  <a:srgbClr val="A422FF"/>
                </a:solidFill>
              </a:rPr>
              <a:t> What </a:t>
            </a:r>
            <a:r>
              <a:rPr lang="en-US" sz="2500" b="1" dirty="0">
                <a:solidFill>
                  <a:srgbClr val="A422FF"/>
                </a:solidFill>
              </a:rPr>
              <a:t>is your national or ethnic dress? (Please bring in a photograph or picture from the Internet</a:t>
            </a:r>
            <a:r>
              <a:rPr lang="en-US" sz="2500" b="1" dirty="0" smtClean="0">
                <a:solidFill>
                  <a:srgbClr val="A422FF"/>
                </a:solidFill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In my country, our ethnic dress for men is </a:t>
            </a:r>
            <a:r>
              <a:rPr lang="en-US" sz="2500" b="1" u="sng" dirty="0" smtClean="0">
                <a:solidFill>
                  <a:srgbClr val="FF0000"/>
                </a:solidFill>
              </a:rPr>
              <a:t>jeans</a:t>
            </a:r>
            <a:r>
              <a:rPr lang="en-US" sz="2500" b="1" dirty="0">
                <a:solidFill>
                  <a:srgbClr val="FF0000"/>
                </a:solidFill>
              </a:rPr>
              <a:t>.</a:t>
            </a:r>
            <a:endParaRPr lang="en-US" sz="2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Our ethnic dress for women is </a:t>
            </a:r>
            <a:r>
              <a:rPr lang="en-US" sz="2500" b="1" u="sng" dirty="0" smtClean="0">
                <a:solidFill>
                  <a:srgbClr val="FF0000"/>
                </a:solidFill>
              </a:rPr>
              <a:t>the same.</a:t>
            </a:r>
            <a:endParaRPr lang="en-US" sz="2500" b="1" u="sng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arenR" startAt="14"/>
            </a:pPr>
            <a:r>
              <a:rPr lang="en-US" sz="2500" b="1" dirty="0">
                <a:solidFill>
                  <a:srgbClr val="A422FF"/>
                </a:solidFill>
              </a:rPr>
              <a:t> </a:t>
            </a:r>
            <a:r>
              <a:rPr lang="en-US" sz="2500" b="1" dirty="0" smtClean="0">
                <a:solidFill>
                  <a:srgbClr val="A422FF"/>
                </a:solidFill>
              </a:rPr>
              <a:t>What </a:t>
            </a:r>
            <a:r>
              <a:rPr lang="en-US" sz="2500" b="1" dirty="0">
                <a:solidFill>
                  <a:srgbClr val="A422FF"/>
                </a:solidFill>
              </a:rPr>
              <a:t>are your goals for the future</a:t>
            </a:r>
            <a:r>
              <a:rPr lang="en-US" sz="2500" b="1" dirty="0" smtClean="0">
                <a:solidFill>
                  <a:srgbClr val="A422FF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(2 or more goals): </a:t>
            </a:r>
            <a:r>
              <a:rPr lang="en-US" sz="2500" b="1" dirty="0" smtClean="0">
                <a:solidFill>
                  <a:srgbClr val="FF0000"/>
                </a:solidFill>
              </a:rPr>
              <a:t>My </a:t>
            </a:r>
            <a:r>
              <a:rPr lang="en-US" sz="2500" b="1" dirty="0">
                <a:solidFill>
                  <a:srgbClr val="FF0000"/>
                </a:solidFill>
              </a:rPr>
              <a:t>goals for the future are I want to </a:t>
            </a:r>
            <a:r>
              <a:rPr lang="en-US" sz="2500" b="1" u="sng" dirty="0" smtClean="0">
                <a:solidFill>
                  <a:srgbClr val="FF0000"/>
                </a:solidFill>
              </a:rPr>
              <a:t>open an English language school in Ecuador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>
                <a:solidFill>
                  <a:srgbClr val="FF0000"/>
                </a:solidFill>
              </a:rPr>
              <a:t>and </a:t>
            </a:r>
            <a:r>
              <a:rPr lang="en-US" sz="2500" b="1" u="sng" dirty="0" smtClean="0">
                <a:solidFill>
                  <a:srgbClr val="FF0000"/>
                </a:solidFill>
              </a:rPr>
              <a:t>get a cat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chemeClr val="bg1"/>
                </a:solidFill>
              </a:rPr>
              <a:t>(1 goals): </a:t>
            </a:r>
            <a:r>
              <a:rPr lang="en-US" sz="2500" b="1" dirty="0" smtClean="0">
                <a:solidFill>
                  <a:srgbClr val="FF0000"/>
                </a:solidFill>
              </a:rPr>
              <a:t>My </a:t>
            </a:r>
            <a:r>
              <a:rPr lang="en-US" sz="2500" b="1" dirty="0" smtClean="0">
                <a:solidFill>
                  <a:srgbClr val="FF0000"/>
                </a:solidFill>
              </a:rPr>
              <a:t>goal for the future is _________.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Introductions: “All About Me” Writing Assignment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1621639"/>
            <a:ext cx="82931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Clr>
                <a:srgbClr val="A422FF"/>
              </a:buClr>
              <a:buFont typeface="+mj-lt"/>
              <a:buAutoNum type="arabicParenR" startAt="15"/>
            </a:pPr>
            <a:r>
              <a:rPr lang="en-US" sz="2500" b="1" dirty="0" smtClean="0">
                <a:solidFill>
                  <a:srgbClr val="A422FF"/>
                </a:solidFill>
              </a:rPr>
              <a:t> How is Buffalo, USA different from your home country?  How is it similar?</a:t>
            </a:r>
            <a:endParaRPr lang="en-US" sz="25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Buffalo is similar to my country because _______.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Buffalo is different from my country because _______.</a:t>
            </a:r>
            <a:endParaRPr lang="en-US" sz="2500" b="1" dirty="0">
              <a:solidFill>
                <a:srgbClr val="FF0000"/>
              </a:solidFill>
            </a:endParaRPr>
          </a:p>
          <a:p>
            <a:pPr lvl="1" indent="-457200">
              <a:buClr>
                <a:srgbClr val="A422FF"/>
              </a:buClr>
              <a:buFont typeface="+mj-lt"/>
              <a:buAutoNum type="arabicParenR"/>
            </a:pPr>
            <a:endParaRPr lang="en-US" sz="2500" b="1" dirty="0">
              <a:solidFill>
                <a:srgbClr val="A422FF"/>
              </a:solidFill>
            </a:endParaRPr>
          </a:p>
          <a:p>
            <a:pPr lvl="1" indent="-457200">
              <a:buClr>
                <a:srgbClr val="A422FF"/>
              </a:buClr>
              <a:buFont typeface="+mj-lt"/>
              <a:buAutoNum type="arabicParenR" startAt="16"/>
            </a:pPr>
            <a:r>
              <a:rPr lang="en-US" sz="2500" b="1" dirty="0" smtClean="0">
                <a:solidFill>
                  <a:srgbClr val="A422FF"/>
                </a:solidFill>
              </a:rPr>
              <a:t> </a:t>
            </a:r>
            <a:r>
              <a:rPr lang="en-US" sz="2500" b="1" dirty="0" smtClean="0">
                <a:solidFill>
                  <a:srgbClr val="A422FF"/>
                </a:solidFill>
              </a:rPr>
              <a:t>Why </a:t>
            </a:r>
            <a:r>
              <a:rPr lang="en-US" sz="2500" b="1" dirty="0" smtClean="0">
                <a:solidFill>
                  <a:srgbClr val="A422FF"/>
                </a:solidFill>
              </a:rPr>
              <a:t>did you leave your country and come to the USA?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 left my country and came to the USA because ______.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I left my country for _______.</a:t>
            </a:r>
            <a:endParaRPr lang="en-US" sz="2500" b="1" dirty="0">
              <a:solidFill>
                <a:srgbClr val="FF0000"/>
              </a:solidFill>
            </a:endParaRPr>
          </a:p>
          <a:p>
            <a:pPr marL="0" lvl="1">
              <a:buClr>
                <a:srgbClr val="A422FF"/>
              </a:buClr>
            </a:pPr>
            <a:endParaRPr lang="en-US" sz="2500" b="1" dirty="0">
              <a:solidFill>
                <a:srgbClr val="A422FF"/>
              </a:solidFill>
            </a:endParaRPr>
          </a:p>
          <a:p>
            <a:pPr lvl="1" indent="-457200">
              <a:buClr>
                <a:srgbClr val="A422FF"/>
              </a:buClr>
              <a:buFont typeface="+mj-lt"/>
              <a:buAutoNum type="arabicParenR" startAt="17"/>
            </a:pPr>
            <a:r>
              <a:rPr lang="en-US" sz="2500" b="1" dirty="0" smtClean="0">
                <a:solidFill>
                  <a:srgbClr val="A422FF"/>
                </a:solidFill>
              </a:rPr>
              <a:t> </a:t>
            </a:r>
            <a:r>
              <a:rPr lang="en-US" sz="2500" b="1" dirty="0" smtClean="0">
                <a:solidFill>
                  <a:srgbClr val="A422FF"/>
                </a:solidFill>
              </a:rPr>
              <a:t>Is </a:t>
            </a:r>
            <a:r>
              <a:rPr lang="en-US" sz="2500" b="1" dirty="0" smtClean="0">
                <a:solidFill>
                  <a:srgbClr val="A422FF"/>
                </a:solidFill>
              </a:rPr>
              <a:t>there anything else you would like us to know about you?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FF0000"/>
                </a:solidFill>
              </a:rPr>
              <a:t>(You can write anything else you want here).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870" y="408584"/>
            <a:ext cx="8311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8000"/>
                </a:solidFill>
                <a:latin typeface="Georgia"/>
                <a:cs typeface="Georgia"/>
              </a:rPr>
              <a:t>All About Me</a:t>
            </a:r>
          </a:p>
          <a:p>
            <a:pPr algn="ctr"/>
            <a:endParaRPr lang="en-US" sz="6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r>
              <a:rPr lang="en-US" sz="6000" b="1" dirty="0" smtClean="0">
                <a:solidFill>
                  <a:srgbClr val="008000"/>
                </a:solidFill>
                <a:latin typeface="Georgia"/>
                <a:cs typeface="Georgia"/>
              </a:rPr>
              <a:t>NAME</a:t>
            </a:r>
            <a:endParaRPr lang="en-US" sz="6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308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How You Can Write The Final Draft of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“All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About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Me”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1536950"/>
            <a:ext cx="8293101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EXAMPLE OF HOW TO START YOUR PARAGRAPH: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500" b="1" i="1" dirty="0" smtClean="0">
                <a:solidFill>
                  <a:srgbClr val="FF0000"/>
                </a:solidFill>
              </a:rPr>
              <a:t>My </a:t>
            </a:r>
            <a:r>
              <a:rPr lang="en-US" sz="2500" b="1" i="1" dirty="0" smtClean="0">
                <a:solidFill>
                  <a:srgbClr val="FF0000"/>
                </a:solidFill>
              </a:rPr>
              <a:t>name is Ms. </a:t>
            </a:r>
            <a:r>
              <a:rPr lang="en-US" sz="2500" b="1" i="1" dirty="0" err="1" smtClean="0">
                <a:solidFill>
                  <a:srgbClr val="FF0000"/>
                </a:solidFill>
              </a:rPr>
              <a:t>Quinde</a:t>
            </a:r>
            <a:r>
              <a:rPr lang="en-US" sz="2500" b="1" i="1" dirty="0" smtClean="0">
                <a:solidFill>
                  <a:srgbClr val="FF0000"/>
                </a:solidFill>
              </a:rPr>
              <a:t>. I am from the United States.</a:t>
            </a:r>
            <a:r>
              <a:rPr lang="en-US" sz="2500" b="1" i="1" dirty="0">
                <a:solidFill>
                  <a:srgbClr val="FF0000"/>
                </a:solidFill>
              </a:rPr>
              <a:t> </a:t>
            </a:r>
            <a:r>
              <a:rPr lang="en-US" sz="2500" b="1" i="1" dirty="0" smtClean="0">
                <a:solidFill>
                  <a:srgbClr val="FF0000"/>
                </a:solidFill>
              </a:rPr>
              <a:t> I have been in the USA for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31 years.  </a:t>
            </a:r>
            <a:r>
              <a:rPr lang="en-US" sz="2500" b="1" i="1" dirty="0" smtClean="0">
                <a:solidFill>
                  <a:srgbClr val="FF0000"/>
                </a:solidFill>
              </a:rPr>
              <a:t>I was born in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Buffalo, NY, USA.</a:t>
            </a:r>
            <a:endParaRPr lang="en-US" sz="2500" b="1" i="1" dirty="0">
              <a:solidFill>
                <a:srgbClr val="FF0000"/>
              </a:solidFill>
            </a:endParaRPr>
          </a:p>
          <a:p>
            <a:r>
              <a:rPr lang="en-US" sz="2500" b="1" i="1" dirty="0" smtClean="0">
                <a:solidFill>
                  <a:srgbClr val="FF0000"/>
                </a:solidFill>
              </a:rPr>
              <a:t>I have lived in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Japan, Ecuador, Venezuela, and Spain</a:t>
            </a:r>
            <a:endParaRPr lang="en-US" sz="2500" b="1" i="1" dirty="0">
              <a:solidFill>
                <a:srgbClr val="FF0000"/>
              </a:solidFill>
            </a:endParaRPr>
          </a:p>
          <a:p>
            <a:r>
              <a:rPr lang="en-US" sz="2500" b="1" i="1" dirty="0" smtClean="0">
                <a:solidFill>
                  <a:srgbClr val="FF0000"/>
                </a:solidFill>
              </a:rPr>
              <a:t>My native language is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English</a:t>
            </a:r>
            <a:r>
              <a:rPr lang="en-US" sz="2500" b="1" i="1" u="sng" dirty="0" smtClean="0">
                <a:solidFill>
                  <a:srgbClr val="FF0000"/>
                </a:solidFill>
              </a:rPr>
              <a:t>.</a:t>
            </a:r>
            <a:endParaRPr lang="en-US" sz="2500" b="1" i="1" u="sng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652" y="4285284"/>
            <a:ext cx="2516048" cy="257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85" y="287837"/>
            <a:ext cx="89972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Guidelines for Class Statistics Activity: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1047791"/>
            <a:ext cx="829310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500" b="1" dirty="0">
                <a:solidFill>
                  <a:srgbClr val="A422FF"/>
                </a:solidFill>
              </a:rPr>
              <a:t>Topics can come from Sun Diagram activity, “All About Me” Activity, “Find Someone Who” Activity, or from your head!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rgbClr val="A422FF"/>
                </a:solidFill>
              </a:rPr>
              <a:t>You must use 15 questions/topics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rgbClr val="A422FF"/>
                </a:solidFill>
              </a:rPr>
              <a:t>You will create a statistical report about your class based on the answers to the questions about yourselves.  You must show the class statistics using pie charts and bar graphs.</a:t>
            </a:r>
          </a:p>
          <a:p>
            <a:pPr marL="971550" lvl="2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A422FF"/>
                </a:solidFill>
              </a:rPr>
              <a:t>Groups of 3-4 students will work on specific questions and statistical information.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rgbClr val="A422FF"/>
                </a:solidFill>
              </a:rPr>
              <a:t>We will draw the information for each topic and put it on the walls inside or outside the classroom.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2500" b="1" dirty="0" smtClean="0">
              <a:solidFill>
                <a:srgbClr val="A422FF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2500" b="1" dirty="0" smtClean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85" y="165005"/>
            <a:ext cx="89972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Guidelines for Class Statistics Activity: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851964"/>
            <a:ext cx="829310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500" b="1" dirty="0">
                <a:solidFill>
                  <a:srgbClr val="A422FF"/>
                </a:solidFill>
              </a:rPr>
              <a:t>Topics can come from Sun Diagram activity, “All About Me” Activity, “Find Someone Who” Activity, or from your head</a:t>
            </a:r>
            <a:r>
              <a:rPr lang="en-US" sz="2500" b="1" dirty="0" smtClean="0">
                <a:solidFill>
                  <a:srgbClr val="A422FF"/>
                </a:solidFill>
              </a:rPr>
              <a:t>!  (We will decide together)</a:t>
            </a:r>
            <a:endParaRPr lang="en-US" sz="2500" b="1" dirty="0">
              <a:solidFill>
                <a:srgbClr val="A422FF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rgbClr val="A422FF"/>
                </a:solidFill>
              </a:rPr>
              <a:t>You can make a pie chart of the information: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2500" b="1" dirty="0" smtClean="0">
              <a:solidFill>
                <a:srgbClr val="A422FF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2500" b="1" dirty="0" smtClean="0">
              <a:solidFill>
                <a:srgbClr val="A422FF"/>
              </a:solidFill>
            </a:endParaRPr>
          </a:p>
        </p:txBody>
      </p:sp>
      <p:pic>
        <p:nvPicPr>
          <p:cNvPr id="3" name="Picture 2" descr="pie_chart_p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42" y="2529673"/>
            <a:ext cx="4295280" cy="430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85" y="165005"/>
            <a:ext cx="89972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Guidelines for Class Statistics Activity: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1107163"/>
            <a:ext cx="829310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2500" b="1" dirty="0" smtClean="0">
                <a:solidFill>
                  <a:srgbClr val="A422FF"/>
                </a:solidFill>
              </a:rPr>
              <a:t>You can make a bar graph of the information: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2500" b="1" dirty="0" smtClean="0">
              <a:solidFill>
                <a:srgbClr val="A422FF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2500" b="1" dirty="0" smtClean="0">
              <a:solidFill>
                <a:srgbClr val="A422FF"/>
              </a:solidFill>
            </a:endParaRPr>
          </a:p>
        </p:txBody>
      </p:sp>
      <p:pic>
        <p:nvPicPr>
          <p:cNvPr id="3" name="Picture 2" descr="Fruit bar 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17" y="2049780"/>
            <a:ext cx="5911991" cy="393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0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85" y="165005"/>
            <a:ext cx="89972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Topics for Class Statistics Activity: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365" y="890001"/>
            <a:ext cx="882707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sz="1900" b="1" dirty="0" smtClean="0">
                <a:solidFill>
                  <a:srgbClr val="7030A0"/>
                </a:solidFill>
              </a:rPr>
              <a:t>MS. QUINDE’S HOMEROOM CLASS:</a:t>
            </a:r>
          </a:p>
          <a:p>
            <a:pPr marL="0" lvl="1">
              <a:buClr>
                <a:srgbClr val="A422FF"/>
              </a:buClr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0" lvl="1">
              <a:buClr>
                <a:srgbClr val="A422FF"/>
              </a:buClr>
            </a:pPr>
            <a:r>
              <a:rPr lang="en-US" sz="1900" b="1" dirty="0" smtClean="0">
                <a:solidFill>
                  <a:srgbClr val="7030A0"/>
                </a:solidFill>
              </a:rPr>
              <a:t>GROUP A: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FF0000"/>
                </a:solidFill>
              </a:rPr>
              <a:t>Languages</a:t>
            </a:r>
            <a:r>
              <a:rPr lang="en-US" sz="1900" b="1" dirty="0" smtClean="0">
                <a:solidFill>
                  <a:srgbClr val="7030A0"/>
                </a:solidFill>
              </a:rPr>
              <a:t> (Arabic, French, Swahili, Mai </a:t>
            </a:r>
            <a:r>
              <a:rPr lang="en-US" sz="1900" b="1" dirty="0" err="1" smtClean="0">
                <a:solidFill>
                  <a:srgbClr val="7030A0"/>
                </a:solidFill>
              </a:rPr>
              <a:t>Mai</a:t>
            </a:r>
            <a:r>
              <a:rPr lang="en-US" sz="1900" b="1" dirty="0" smtClean="0">
                <a:solidFill>
                  <a:srgbClr val="7030A0"/>
                </a:solidFill>
              </a:rPr>
              <a:t>, </a:t>
            </a:r>
            <a:r>
              <a:rPr lang="en-US" sz="1900" b="1" dirty="0" err="1" smtClean="0">
                <a:solidFill>
                  <a:srgbClr val="7030A0"/>
                </a:solidFill>
              </a:rPr>
              <a:t>Kibembe</a:t>
            </a:r>
            <a:r>
              <a:rPr lang="en-US" sz="1900" b="1" dirty="0" smtClean="0">
                <a:solidFill>
                  <a:srgbClr val="7030A0"/>
                </a:solidFill>
              </a:rPr>
              <a:t>, Spanish, Turkish, Somali, Kinyarwanda, </a:t>
            </a:r>
            <a:r>
              <a:rPr lang="en-US" sz="1900" b="1" dirty="0" err="1" smtClean="0">
                <a:solidFill>
                  <a:srgbClr val="7030A0"/>
                </a:solidFill>
              </a:rPr>
              <a:t>Lingala</a:t>
            </a:r>
            <a:r>
              <a:rPr lang="en-US" sz="1900" b="1" dirty="0" smtClean="0">
                <a:solidFill>
                  <a:srgbClr val="7030A0"/>
                </a:solidFill>
              </a:rPr>
              <a:t>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 smtClean="0">
                <a:solidFill>
                  <a:srgbClr val="FF0000"/>
                </a:solidFill>
              </a:rPr>
              <a:t>Favorite foods </a:t>
            </a:r>
            <a:r>
              <a:rPr lang="en-US" sz="1900" b="1" dirty="0" smtClean="0">
                <a:solidFill>
                  <a:srgbClr val="7030A0"/>
                </a:solidFill>
              </a:rPr>
              <a:t>(</a:t>
            </a:r>
            <a:r>
              <a:rPr lang="en-US" sz="1900" b="1" dirty="0" err="1">
                <a:solidFill>
                  <a:srgbClr val="7030A0"/>
                </a:solidFill>
              </a:rPr>
              <a:t>B</a:t>
            </a:r>
            <a:r>
              <a:rPr lang="en-US" sz="1900" b="1" dirty="0" err="1" smtClean="0">
                <a:solidFill>
                  <a:srgbClr val="7030A0"/>
                </a:solidFill>
              </a:rPr>
              <a:t>ugali</a:t>
            </a:r>
            <a:r>
              <a:rPr lang="en-US" sz="1900" b="1" dirty="0" smtClean="0">
                <a:solidFill>
                  <a:srgbClr val="7030A0"/>
                </a:solidFill>
              </a:rPr>
              <a:t>, Pizza, Chicken, </a:t>
            </a:r>
            <a:r>
              <a:rPr lang="en-US" sz="1900" b="1" dirty="0" err="1" smtClean="0">
                <a:solidFill>
                  <a:srgbClr val="7030A0"/>
                </a:solidFill>
              </a:rPr>
              <a:t>Yahpra</a:t>
            </a:r>
            <a:r>
              <a:rPr lang="en-US" sz="1900" b="1" dirty="0" smtClean="0">
                <a:solidFill>
                  <a:srgbClr val="7030A0"/>
                </a:solidFill>
              </a:rPr>
              <a:t>, </a:t>
            </a:r>
            <a:r>
              <a:rPr lang="en-US" sz="1900" b="1" dirty="0" err="1" smtClean="0">
                <a:solidFill>
                  <a:srgbClr val="7030A0"/>
                </a:solidFill>
              </a:rPr>
              <a:t>Sambusa</a:t>
            </a:r>
            <a:r>
              <a:rPr lang="en-US" sz="1900" b="1" dirty="0" smtClean="0">
                <a:solidFill>
                  <a:srgbClr val="7030A0"/>
                </a:solidFill>
              </a:rPr>
              <a:t>, </a:t>
            </a:r>
            <a:r>
              <a:rPr lang="en-US" sz="1900" b="1" dirty="0" err="1" smtClean="0">
                <a:solidFill>
                  <a:srgbClr val="7030A0"/>
                </a:solidFill>
              </a:rPr>
              <a:t>Chakamadesu</a:t>
            </a:r>
            <a:r>
              <a:rPr lang="en-US" sz="1900" b="1" dirty="0" smtClean="0">
                <a:solidFill>
                  <a:srgbClr val="7030A0"/>
                </a:solidFill>
              </a:rPr>
              <a:t>, </a:t>
            </a:r>
            <a:r>
              <a:rPr lang="en-US" sz="1900" b="1" dirty="0" err="1" smtClean="0">
                <a:solidFill>
                  <a:srgbClr val="7030A0"/>
                </a:solidFill>
              </a:rPr>
              <a:t>Jegere</a:t>
            </a:r>
            <a:r>
              <a:rPr lang="en-US" sz="1900" b="1" dirty="0" smtClean="0">
                <a:solidFill>
                  <a:srgbClr val="7030A0"/>
                </a:solidFill>
              </a:rPr>
              <a:t>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1900" b="1" dirty="0">
                <a:solidFill>
                  <a:srgbClr val="FF0000"/>
                </a:solidFill>
              </a:rPr>
              <a:t>How long you’ve been in the USA </a:t>
            </a:r>
            <a:r>
              <a:rPr lang="en-US" sz="1900" b="1" dirty="0">
                <a:solidFill>
                  <a:srgbClr val="7030A0"/>
                </a:solidFill>
              </a:rPr>
              <a:t>(mean, median, mode)</a:t>
            </a:r>
            <a:endParaRPr lang="en-US" sz="1900" b="1" dirty="0">
              <a:solidFill>
                <a:srgbClr val="FF000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0" lvl="1">
              <a:buClr>
                <a:srgbClr val="A422FF"/>
              </a:buClr>
            </a:pPr>
            <a:r>
              <a:rPr lang="en-US" sz="1900" b="1" dirty="0" smtClean="0">
                <a:solidFill>
                  <a:srgbClr val="7030A0"/>
                </a:solidFill>
              </a:rPr>
              <a:t>GROUP B: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1900" b="1" dirty="0" smtClean="0">
                <a:solidFill>
                  <a:srgbClr val="FF0000"/>
                </a:solidFill>
              </a:rPr>
              <a:t>Country</a:t>
            </a:r>
            <a:r>
              <a:rPr lang="en-US" sz="1900" b="1" dirty="0" smtClean="0">
                <a:solidFill>
                  <a:srgbClr val="7030A0"/>
                </a:solidFill>
              </a:rPr>
              <a:t> (Syria, DRC, Puerto Rico, Guatemala, Somalia, </a:t>
            </a:r>
            <a:r>
              <a:rPr lang="en-US" sz="1900" b="1" dirty="0" err="1" smtClean="0">
                <a:solidFill>
                  <a:srgbClr val="7030A0"/>
                </a:solidFill>
              </a:rPr>
              <a:t>Burundia</a:t>
            </a:r>
            <a:r>
              <a:rPr lang="en-US" sz="1900" b="1" dirty="0" smtClean="0">
                <a:solidFill>
                  <a:srgbClr val="7030A0"/>
                </a:solidFill>
              </a:rPr>
              <a:t>, Tanzania, Portugal)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1900" b="1" dirty="0" smtClean="0">
                <a:solidFill>
                  <a:srgbClr val="FF0000"/>
                </a:solidFill>
              </a:rPr>
              <a:t>Favorite sport and/or favorite players </a:t>
            </a:r>
            <a:r>
              <a:rPr lang="en-US" sz="1900" b="1" dirty="0" smtClean="0">
                <a:solidFill>
                  <a:srgbClr val="7030A0"/>
                </a:solidFill>
              </a:rPr>
              <a:t>(soccer, basketball, volleyball)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4"/>
            </a:pPr>
            <a:r>
              <a:rPr lang="en-US" sz="1900" b="1" dirty="0" smtClean="0">
                <a:solidFill>
                  <a:srgbClr val="FF0000"/>
                </a:solidFill>
              </a:rPr>
              <a:t>Age </a:t>
            </a:r>
            <a:r>
              <a:rPr lang="en-US" sz="1900" b="1" dirty="0" smtClean="0">
                <a:solidFill>
                  <a:srgbClr val="7030A0"/>
                </a:solidFill>
              </a:rPr>
              <a:t>(15, 16, 17, 18, 19, 20 and/or mean, median, mode)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4"/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0" lvl="1">
              <a:buClr>
                <a:srgbClr val="A422FF"/>
              </a:buClr>
            </a:pPr>
            <a:r>
              <a:rPr lang="en-US" sz="1900" b="1" dirty="0" smtClean="0">
                <a:solidFill>
                  <a:srgbClr val="7030A0"/>
                </a:solidFill>
              </a:rPr>
              <a:t>GROUP C: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7"/>
            </a:pPr>
            <a:r>
              <a:rPr lang="en-US" sz="1900" b="1" dirty="0" smtClean="0">
                <a:solidFill>
                  <a:srgbClr val="FF0000"/>
                </a:solidFill>
              </a:rPr>
              <a:t>Religion</a:t>
            </a:r>
            <a:r>
              <a:rPr lang="en-US" sz="1900" b="1" dirty="0" smtClean="0">
                <a:solidFill>
                  <a:srgbClr val="7030A0"/>
                </a:solidFill>
              </a:rPr>
              <a:t> (Muslim [Shiite, Sunni], Catholic Christian, Protestant Christian, Buddhist, Hindi, Atheist, Agnostic)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7"/>
            </a:pPr>
            <a:r>
              <a:rPr lang="en-US" sz="1900" b="1" dirty="0" smtClean="0">
                <a:solidFill>
                  <a:srgbClr val="FF0000"/>
                </a:solidFill>
              </a:rPr>
              <a:t>Favorite color </a:t>
            </a:r>
            <a:r>
              <a:rPr lang="en-US" sz="1900" b="1" dirty="0" smtClean="0">
                <a:solidFill>
                  <a:srgbClr val="7030A0"/>
                </a:solidFill>
              </a:rPr>
              <a:t>(Red, blue, white, purple, pink, green, black, brown, orange, yellow, turquoise)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7"/>
            </a:pPr>
            <a:r>
              <a:rPr lang="en-US" sz="1900" b="1" dirty="0">
                <a:solidFill>
                  <a:srgbClr val="FF0000"/>
                </a:solidFill>
              </a:rPr>
              <a:t>How many countries have you lived </a:t>
            </a:r>
            <a:r>
              <a:rPr lang="en-US" sz="1900" b="1" dirty="0" smtClean="0">
                <a:solidFill>
                  <a:srgbClr val="FF0000"/>
                </a:solidFill>
              </a:rPr>
              <a:t>in? </a:t>
            </a:r>
            <a:r>
              <a:rPr lang="en-US" sz="1900" b="1" dirty="0">
                <a:solidFill>
                  <a:srgbClr val="7030A0"/>
                </a:solidFill>
              </a:rPr>
              <a:t>(mean, median, mode)</a:t>
            </a:r>
          </a:p>
          <a:p>
            <a:pPr marL="0" lvl="1">
              <a:buClr>
                <a:srgbClr val="A422FF"/>
              </a:buClr>
            </a:pPr>
            <a:endParaRPr lang="en-US" sz="1900" b="1" dirty="0" smtClean="0">
              <a:solidFill>
                <a:srgbClr val="FF000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endParaRPr lang="en-US" sz="19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85" y="165005"/>
            <a:ext cx="89972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Topics for Class Statistics Activity: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021" y="916092"/>
            <a:ext cx="829310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sz="1900" b="1" dirty="0" smtClean="0">
                <a:solidFill>
                  <a:srgbClr val="7030A0"/>
                </a:solidFill>
              </a:rPr>
              <a:t>MS. QUINDE’S HOMEROOM CLASS:</a:t>
            </a:r>
          </a:p>
          <a:p>
            <a:pPr marL="0" lvl="1">
              <a:buClr>
                <a:srgbClr val="A422FF"/>
              </a:buClr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0" lvl="1">
              <a:buClr>
                <a:srgbClr val="A422FF"/>
              </a:buClr>
            </a:pPr>
            <a:r>
              <a:rPr lang="en-US" sz="1900" b="1" dirty="0" smtClean="0">
                <a:solidFill>
                  <a:srgbClr val="7030A0"/>
                </a:solidFill>
              </a:rPr>
              <a:t>GROUP D: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0"/>
            </a:pPr>
            <a:r>
              <a:rPr lang="en-US" sz="1900" b="1" dirty="0" smtClean="0">
                <a:solidFill>
                  <a:srgbClr val="FF0000"/>
                </a:solidFill>
              </a:rPr>
              <a:t>Favorite animal </a:t>
            </a:r>
            <a:r>
              <a:rPr lang="en-US" sz="1900" b="1" dirty="0" smtClean="0">
                <a:solidFill>
                  <a:srgbClr val="7030A0"/>
                </a:solidFill>
              </a:rPr>
              <a:t>(Bird, Lion, Dog, Tiger, Zebra, Cat, Buffalo, Snake, Cheetah, Horse, Monkey, Chicken, Spider, Pigeon)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0"/>
            </a:pPr>
            <a:r>
              <a:rPr lang="en-US" sz="1900" b="1" dirty="0" smtClean="0">
                <a:solidFill>
                  <a:srgbClr val="FF0000"/>
                </a:solidFill>
              </a:rPr>
              <a:t>Favorite subject </a:t>
            </a:r>
            <a:r>
              <a:rPr lang="en-US" sz="1900" b="1" dirty="0" smtClean="0">
                <a:solidFill>
                  <a:srgbClr val="7030A0"/>
                </a:solidFill>
              </a:rPr>
              <a:t>(Math, Social Studies, Gym, Science, English, ESL/ENL, Art, Health, Biology, Music, Algebra, Geometry, Earth Science, French, Spanish, Arabic, Swahili)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0"/>
            </a:pPr>
            <a:r>
              <a:rPr lang="en-US" sz="1900" b="1" dirty="0" smtClean="0">
                <a:solidFill>
                  <a:srgbClr val="FF0000"/>
                </a:solidFill>
              </a:rPr>
              <a:t>Height </a:t>
            </a:r>
            <a:r>
              <a:rPr lang="en-US" sz="1900" b="1" dirty="0" smtClean="0">
                <a:solidFill>
                  <a:srgbClr val="7030A0"/>
                </a:solidFill>
              </a:rPr>
              <a:t>(mean, median, mode)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0"/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0" lvl="1">
              <a:buClr>
                <a:srgbClr val="A422FF"/>
              </a:buClr>
            </a:pPr>
            <a:r>
              <a:rPr lang="en-US" sz="1900" b="1" dirty="0" smtClean="0">
                <a:solidFill>
                  <a:srgbClr val="7030A0"/>
                </a:solidFill>
              </a:rPr>
              <a:t>GROUP E: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3"/>
            </a:pPr>
            <a:r>
              <a:rPr lang="en-US" sz="1900" b="1" dirty="0" smtClean="0">
                <a:solidFill>
                  <a:srgbClr val="FF0000"/>
                </a:solidFill>
              </a:rPr>
              <a:t>Music preference/Favorite Artist </a:t>
            </a:r>
            <a:r>
              <a:rPr lang="en-US" sz="1900" b="1" dirty="0" smtClean="0">
                <a:solidFill>
                  <a:srgbClr val="7030A0"/>
                </a:solidFill>
              </a:rPr>
              <a:t>(Shakira, Katy Perry, </a:t>
            </a:r>
            <a:r>
              <a:rPr lang="en-US" sz="1900" b="1" dirty="0" err="1" smtClean="0">
                <a:solidFill>
                  <a:srgbClr val="7030A0"/>
                </a:solidFill>
              </a:rPr>
              <a:t>Ferre</a:t>
            </a:r>
            <a:r>
              <a:rPr lang="en-US" sz="1900" b="1" dirty="0" smtClean="0">
                <a:solidFill>
                  <a:srgbClr val="7030A0"/>
                </a:solidFill>
              </a:rPr>
              <a:t> </a:t>
            </a:r>
            <a:r>
              <a:rPr lang="en-US" sz="1900" b="1" dirty="0" err="1" smtClean="0">
                <a:solidFill>
                  <a:srgbClr val="7030A0"/>
                </a:solidFill>
              </a:rPr>
              <a:t>Fola</a:t>
            </a:r>
            <a:r>
              <a:rPr lang="en-US" sz="1900" b="1" dirty="0" smtClean="0">
                <a:solidFill>
                  <a:srgbClr val="7030A0"/>
                </a:solidFill>
              </a:rPr>
              <a:t>, Celine </a:t>
            </a:r>
            <a:r>
              <a:rPr lang="en-US" sz="1900" b="1" dirty="0" err="1" smtClean="0">
                <a:solidFill>
                  <a:srgbClr val="7030A0"/>
                </a:solidFill>
              </a:rPr>
              <a:t>Dione</a:t>
            </a:r>
            <a:r>
              <a:rPr lang="en-US" sz="1900" b="1" dirty="0" smtClean="0">
                <a:solidFill>
                  <a:srgbClr val="7030A0"/>
                </a:solidFill>
              </a:rPr>
              <a:t>, </a:t>
            </a:r>
            <a:r>
              <a:rPr lang="en-US" sz="1900" b="1" dirty="0" err="1" smtClean="0">
                <a:solidFill>
                  <a:srgbClr val="7030A0"/>
                </a:solidFill>
              </a:rPr>
              <a:t>Kendric</a:t>
            </a:r>
            <a:r>
              <a:rPr lang="en-US" sz="1900" b="1" dirty="0" smtClean="0">
                <a:solidFill>
                  <a:srgbClr val="7030A0"/>
                </a:solidFill>
              </a:rPr>
              <a:t> Lamar, Future, </a:t>
            </a:r>
            <a:r>
              <a:rPr lang="en-US" sz="1900" b="1" dirty="0" err="1" smtClean="0">
                <a:solidFill>
                  <a:srgbClr val="7030A0"/>
                </a:solidFill>
              </a:rPr>
              <a:t>Fally</a:t>
            </a:r>
            <a:r>
              <a:rPr lang="en-US" sz="1900" b="1" dirty="0" smtClean="0">
                <a:solidFill>
                  <a:srgbClr val="7030A0"/>
                </a:solidFill>
              </a:rPr>
              <a:t> </a:t>
            </a:r>
            <a:r>
              <a:rPr lang="en-US" sz="1900" b="1" dirty="0" err="1" smtClean="0">
                <a:solidFill>
                  <a:srgbClr val="7030A0"/>
                </a:solidFill>
              </a:rPr>
              <a:t>Ipupa</a:t>
            </a:r>
            <a:r>
              <a:rPr lang="en-US" sz="1900" b="1" dirty="0" smtClean="0">
                <a:solidFill>
                  <a:srgbClr val="7030A0"/>
                </a:solidFill>
              </a:rPr>
              <a:t>, PNL, </a:t>
            </a:r>
            <a:r>
              <a:rPr lang="en-US" sz="1900" b="1" dirty="0" err="1" smtClean="0">
                <a:solidFill>
                  <a:srgbClr val="7030A0"/>
                </a:solidFill>
              </a:rPr>
              <a:t>Alikiba</a:t>
            </a:r>
            <a:r>
              <a:rPr lang="en-US" sz="1900" b="1" dirty="0" smtClean="0">
                <a:solidFill>
                  <a:srgbClr val="7030A0"/>
                </a:solidFill>
              </a:rPr>
              <a:t>, Adam, Diamond, </a:t>
            </a:r>
            <a:r>
              <a:rPr lang="en-US" sz="1900" b="1" dirty="0" err="1" smtClean="0">
                <a:solidFill>
                  <a:srgbClr val="7030A0"/>
                </a:solidFill>
              </a:rPr>
              <a:t>Beyonce</a:t>
            </a:r>
            <a:r>
              <a:rPr lang="en-US" sz="1900" b="1" dirty="0" smtClean="0">
                <a:solidFill>
                  <a:srgbClr val="7030A0"/>
                </a:solidFill>
              </a:rPr>
              <a:t>, Michael Jackson, Adele, </a:t>
            </a:r>
            <a:r>
              <a:rPr lang="en-US" sz="1900" b="1" dirty="0" err="1" smtClean="0">
                <a:solidFill>
                  <a:srgbClr val="7030A0"/>
                </a:solidFill>
              </a:rPr>
              <a:t>Akaly</a:t>
            </a:r>
            <a:r>
              <a:rPr lang="en-US" sz="1900" b="1" dirty="0" smtClean="0">
                <a:solidFill>
                  <a:srgbClr val="7030A0"/>
                </a:solidFill>
              </a:rPr>
              <a:t>, Ariana, Chris Brown, Akon, Baraka Da Prince, JB)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3"/>
            </a:pPr>
            <a:r>
              <a:rPr lang="en-US" sz="1900" b="1" dirty="0">
                <a:solidFill>
                  <a:srgbClr val="FF0000"/>
                </a:solidFill>
              </a:rPr>
              <a:t>Culture/Ethnic Group: </a:t>
            </a:r>
            <a:r>
              <a:rPr lang="en-US" sz="1900" b="1" dirty="0">
                <a:solidFill>
                  <a:srgbClr val="7030A0"/>
                </a:solidFill>
              </a:rPr>
              <a:t>(</a:t>
            </a:r>
            <a:r>
              <a:rPr lang="en-US" sz="1900" b="1" dirty="0" err="1">
                <a:solidFill>
                  <a:srgbClr val="7030A0"/>
                </a:solidFill>
              </a:rPr>
              <a:t>Bembe</a:t>
            </a:r>
            <a:r>
              <a:rPr lang="en-US" sz="1900" b="1" dirty="0">
                <a:solidFill>
                  <a:srgbClr val="7030A0"/>
                </a:solidFill>
              </a:rPr>
              <a:t> [Congo], </a:t>
            </a:r>
            <a:r>
              <a:rPr lang="en-US" sz="1900" b="1" dirty="0" err="1">
                <a:solidFill>
                  <a:srgbClr val="7030A0"/>
                </a:solidFill>
              </a:rPr>
              <a:t>Mukongo</a:t>
            </a:r>
            <a:r>
              <a:rPr lang="en-US" sz="1900" b="1" dirty="0">
                <a:solidFill>
                  <a:srgbClr val="7030A0"/>
                </a:solidFill>
              </a:rPr>
              <a:t> [Congo] </a:t>
            </a:r>
            <a:r>
              <a:rPr lang="en-US" sz="1900" b="1" dirty="0" err="1">
                <a:solidFill>
                  <a:srgbClr val="7030A0"/>
                </a:solidFill>
              </a:rPr>
              <a:t>Mushies</a:t>
            </a:r>
            <a:r>
              <a:rPr lang="en-US" sz="1900" b="1" dirty="0">
                <a:solidFill>
                  <a:srgbClr val="7030A0"/>
                </a:solidFill>
              </a:rPr>
              <a:t> [Congo], Mai </a:t>
            </a:r>
            <a:r>
              <a:rPr lang="en-US" sz="1900" b="1" dirty="0" err="1">
                <a:solidFill>
                  <a:srgbClr val="7030A0"/>
                </a:solidFill>
              </a:rPr>
              <a:t>Mai</a:t>
            </a:r>
            <a:r>
              <a:rPr lang="en-US" sz="1900" b="1" dirty="0">
                <a:solidFill>
                  <a:srgbClr val="7030A0"/>
                </a:solidFill>
              </a:rPr>
              <a:t> [Somalia], Somali, Indigenous Puerto Ricans, </a:t>
            </a:r>
            <a:r>
              <a:rPr lang="en-US" sz="1900" b="1" dirty="0" err="1">
                <a:solidFill>
                  <a:srgbClr val="7030A0"/>
                </a:solidFill>
              </a:rPr>
              <a:t>Mfulero</a:t>
            </a:r>
            <a:r>
              <a:rPr lang="en-US" sz="1900" b="1" dirty="0">
                <a:solidFill>
                  <a:srgbClr val="7030A0"/>
                </a:solidFill>
              </a:rPr>
              <a:t> [Congo], Syrian, </a:t>
            </a:r>
            <a:r>
              <a:rPr lang="en-US" sz="1900" b="1" dirty="0" err="1">
                <a:solidFill>
                  <a:srgbClr val="7030A0"/>
                </a:solidFill>
              </a:rPr>
              <a:t>Iraqui</a:t>
            </a:r>
            <a:r>
              <a:rPr lang="en-US" sz="1900" b="1" dirty="0">
                <a:solidFill>
                  <a:srgbClr val="7030A0"/>
                </a:solidFill>
              </a:rPr>
              <a:t>, Rwanda</a:t>
            </a:r>
            <a:r>
              <a:rPr lang="en-US" sz="1900" b="1" dirty="0" smtClean="0">
                <a:solidFill>
                  <a:srgbClr val="7030A0"/>
                </a:solidFill>
              </a:rPr>
              <a:t>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3"/>
            </a:pPr>
            <a:r>
              <a:rPr lang="en-US" sz="1900" b="1" dirty="0">
                <a:solidFill>
                  <a:srgbClr val="FF0000"/>
                </a:solidFill>
              </a:rPr>
              <a:t>Weight </a:t>
            </a:r>
            <a:r>
              <a:rPr lang="en-US" sz="1900" b="1" dirty="0">
                <a:solidFill>
                  <a:srgbClr val="7030A0"/>
                </a:solidFill>
              </a:rPr>
              <a:t>(mean, median, mode)</a:t>
            </a:r>
          </a:p>
          <a:p>
            <a:pPr marL="0" lvl="1">
              <a:buClr>
                <a:srgbClr val="A422FF"/>
              </a:buClr>
            </a:pPr>
            <a:endParaRPr lang="en-US" sz="1900" b="1" dirty="0" smtClean="0">
              <a:solidFill>
                <a:srgbClr val="FF0000"/>
              </a:solidFill>
            </a:endParaRPr>
          </a:p>
          <a:p>
            <a:pPr marL="0" lvl="1">
              <a:buClr>
                <a:srgbClr val="A422FF"/>
              </a:buClr>
            </a:pPr>
            <a:endParaRPr lang="en-US" sz="1900" b="1" dirty="0" smtClean="0">
              <a:solidFill>
                <a:srgbClr val="FF000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endParaRPr lang="en-US" sz="19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endParaRPr lang="en-US" sz="19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85" y="165005"/>
            <a:ext cx="89972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Topics for Class Statistics Activity: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021" y="916092"/>
            <a:ext cx="82931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b="1" dirty="0" smtClean="0">
                <a:solidFill>
                  <a:srgbClr val="7030A0"/>
                </a:solidFill>
              </a:rPr>
              <a:t>MS. QUINDE’S HOMEROOM CLASS:</a:t>
            </a:r>
          </a:p>
          <a:p>
            <a:pPr marL="0" lvl="1">
              <a:buClr>
                <a:srgbClr val="A422FF"/>
              </a:buClr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lvl="1">
              <a:buClr>
                <a:srgbClr val="A422FF"/>
              </a:buClr>
            </a:pPr>
            <a:r>
              <a:rPr lang="en-US" b="1" dirty="0" smtClean="0">
                <a:solidFill>
                  <a:srgbClr val="7030A0"/>
                </a:solidFill>
              </a:rPr>
              <a:t>GROUP F: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r>
              <a:rPr lang="en-US" b="1" dirty="0" smtClean="0">
                <a:solidFill>
                  <a:srgbClr val="FF0000"/>
                </a:solidFill>
              </a:rPr>
              <a:t>Things I like about living in Buffalo/USA </a:t>
            </a:r>
            <a:r>
              <a:rPr lang="en-US" b="1" dirty="0">
                <a:solidFill>
                  <a:srgbClr val="7030A0"/>
                </a:solidFill>
              </a:rPr>
              <a:t>(Like: Winter, Downtown, Niagara Falls, Darien Lake, Beaches, Fantasy Island, Spring, Buffalo Zoo, University of Buffalo, people are respectful and nice, the teachers, houses, Disneyland, </a:t>
            </a:r>
            <a:r>
              <a:rPr lang="en-US" b="1" dirty="0" smtClean="0">
                <a:solidFill>
                  <a:srgbClr val="7030A0"/>
                </a:solidFill>
              </a:rPr>
              <a:t>safety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r>
              <a:rPr lang="en-US" b="1" dirty="0" smtClean="0">
                <a:solidFill>
                  <a:srgbClr val="FF0000"/>
                </a:solidFill>
              </a:rPr>
              <a:t>Things I hate about living in Buffalo/USA </a:t>
            </a:r>
            <a:r>
              <a:rPr lang="en-US" b="1" dirty="0" smtClean="0">
                <a:solidFill>
                  <a:srgbClr val="7030A0"/>
                </a:solidFill>
              </a:rPr>
              <a:t>(Hate: Dogs, Winter, Swimming, the weather/climate, places are too far away/you need to get everything, racial or religious discrimination, President Trump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r>
              <a:rPr lang="en-US" b="1" dirty="0" smtClean="0">
                <a:solidFill>
                  <a:srgbClr val="FF0000"/>
                </a:solidFill>
              </a:rPr>
              <a:t>Shoe </a:t>
            </a:r>
            <a:r>
              <a:rPr lang="en-US" b="1" dirty="0">
                <a:solidFill>
                  <a:srgbClr val="FF0000"/>
                </a:solidFill>
              </a:rPr>
              <a:t>Size </a:t>
            </a:r>
            <a:r>
              <a:rPr lang="en-US" b="1" dirty="0">
                <a:solidFill>
                  <a:srgbClr val="7030A0"/>
                </a:solidFill>
              </a:rPr>
              <a:t>(mean, median, mode)</a:t>
            </a:r>
          </a:p>
          <a:p>
            <a:pPr marL="0" lvl="1">
              <a:buClr>
                <a:srgbClr val="A422FF"/>
              </a:buClr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6"/>
            </a:pPr>
            <a:endParaRPr lang="en-US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85" y="165005"/>
            <a:ext cx="89972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Topics for Class Statistics Activity: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970683"/>
            <a:ext cx="82931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b="1" dirty="0" smtClean="0">
                <a:solidFill>
                  <a:srgbClr val="7030A0"/>
                </a:solidFill>
              </a:rPr>
              <a:t>MS. QUINDE’S HOMEROOM CLASS:</a:t>
            </a:r>
          </a:p>
          <a:p>
            <a:pPr marL="0" lvl="1">
              <a:buClr>
                <a:srgbClr val="A422FF"/>
              </a:buClr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lvl="1">
              <a:buClr>
                <a:srgbClr val="A422FF"/>
              </a:buClr>
            </a:pPr>
            <a:r>
              <a:rPr lang="en-US" b="1" dirty="0" smtClean="0">
                <a:solidFill>
                  <a:srgbClr val="7030A0"/>
                </a:solidFill>
              </a:rPr>
              <a:t>GROUP G: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9"/>
            </a:pPr>
            <a:r>
              <a:rPr lang="en-US" b="1" dirty="0" smtClean="0">
                <a:solidFill>
                  <a:srgbClr val="FF0000"/>
                </a:solidFill>
              </a:rPr>
              <a:t>Number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siblings </a:t>
            </a:r>
            <a:r>
              <a:rPr lang="en-US" b="1" dirty="0" smtClean="0">
                <a:solidFill>
                  <a:srgbClr val="7030A0"/>
                </a:solidFill>
              </a:rPr>
              <a:t>(mean</a:t>
            </a:r>
            <a:r>
              <a:rPr lang="en-US" b="1" dirty="0">
                <a:solidFill>
                  <a:srgbClr val="7030A0"/>
                </a:solidFill>
              </a:rPr>
              <a:t>, median, mode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9"/>
            </a:pPr>
            <a:r>
              <a:rPr lang="en-US" b="1" dirty="0" smtClean="0">
                <a:solidFill>
                  <a:srgbClr val="FF0000"/>
                </a:solidFill>
              </a:rPr>
              <a:t>Environment you’re from </a:t>
            </a:r>
            <a:r>
              <a:rPr lang="en-US" b="1" dirty="0" smtClean="0">
                <a:solidFill>
                  <a:srgbClr val="7030A0"/>
                </a:solidFill>
              </a:rPr>
              <a:t>(Rural, City, Mountains/Highlands, Beach, Tropical/Rainforest, Dry/Desert, Savannah, Temperate, Plains)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9"/>
            </a:pPr>
            <a:r>
              <a:rPr lang="en-US" b="1" dirty="0" smtClean="0">
                <a:solidFill>
                  <a:srgbClr val="FF0000"/>
                </a:solidFill>
              </a:rPr>
              <a:t>Reason you came to the USA </a:t>
            </a:r>
            <a:r>
              <a:rPr lang="en-US" b="1" dirty="0" smtClean="0">
                <a:solidFill>
                  <a:srgbClr val="7030A0"/>
                </a:solidFill>
              </a:rPr>
              <a:t>(War, persecution due to ethnic group, insecurity, economic reasons/jobs, educational opportunities, healthcare, family, better life)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9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 startAt="19"/>
            </a:pPr>
            <a:endParaRPr lang="en-US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01" y="481753"/>
            <a:ext cx="8997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THIS WEEK’S TOPIC: </a:t>
            </a:r>
          </a:p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ALL ABOUT ME!</a:t>
            </a:r>
            <a:endParaRPr lang="en-US" sz="4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16" y="2096393"/>
            <a:ext cx="8756520" cy="43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01" y="224505"/>
            <a:ext cx="8997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My </a:t>
            </a:r>
            <a:r>
              <a:rPr lang="en-US" sz="4000" b="1" dirty="0">
                <a:solidFill>
                  <a:srgbClr val="008000"/>
                </a:solidFill>
                <a:latin typeface="Georgia"/>
                <a:cs typeface="Georgia"/>
              </a:rPr>
              <a:t>F</a:t>
            </a:r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avorite </a:t>
            </a:r>
            <a:r>
              <a:rPr lang="en-US" sz="4000" b="1" dirty="0">
                <a:solidFill>
                  <a:srgbClr val="008000"/>
                </a:solidFill>
                <a:latin typeface="Georgia"/>
                <a:cs typeface="Georgia"/>
              </a:rPr>
              <a:t>Q</a:t>
            </a:r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uotes:</a:t>
            </a:r>
            <a:endParaRPr lang="en-US" sz="4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pic>
        <p:nvPicPr>
          <p:cNvPr id="2" name="Picture 1" descr="Pravs-J-You-Must-Be-The-Change-You-Wish-To-See-In-The-Wor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6029">
            <a:off x="260814" y="1211579"/>
            <a:ext cx="3596842" cy="2697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233038">
            <a:off x="4790732" y="896333"/>
            <a:ext cx="35709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A422FF"/>
                </a:solidFill>
                <a:latin typeface="Comic Sans MS"/>
                <a:cs typeface="Comic Sans MS"/>
              </a:rPr>
              <a:t>“The task is…not so much to see what no one else has yet seen, but to think what nobody has yet thought, about that which everybody sees.” </a:t>
            </a:r>
            <a:endParaRPr lang="en-US" b="1" dirty="0">
              <a:solidFill>
                <a:srgbClr val="A422FF"/>
              </a:solidFill>
              <a:latin typeface="Comic Sans MS"/>
              <a:cs typeface="Comic Sans MS"/>
            </a:endParaRPr>
          </a:p>
          <a:p>
            <a:r>
              <a:rPr lang="en-US" b="1" i="1" dirty="0">
                <a:solidFill>
                  <a:srgbClr val="A422FF"/>
                </a:solidFill>
                <a:latin typeface="Comic Sans MS"/>
                <a:cs typeface="Comic Sans MS"/>
              </a:rPr>
              <a:t>-Erwin Schrodinger, 1887-1961</a:t>
            </a:r>
            <a:endParaRPr lang="en-US" b="1" dirty="0">
              <a:solidFill>
                <a:srgbClr val="A422FF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 descr="alberteinstei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2246">
            <a:off x="167334" y="3873639"/>
            <a:ext cx="4377765" cy="2824365"/>
          </a:xfrm>
          <a:prstGeom prst="rect">
            <a:avLst/>
          </a:prstGeom>
        </p:spPr>
      </p:pic>
      <p:pic>
        <p:nvPicPr>
          <p:cNvPr id="6" name="Picture 5" descr="Think-Differen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0668">
            <a:off x="7296341" y="2329006"/>
            <a:ext cx="1143927" cy="715632"/>
          </a:xfrm>
          <a:prstGeom prst="rect">
            <a:avLst/>
          </a:prstGeom>
        </p:spPr>
      </p:pic>
      <p:pic>
        <p:nvPicPr>
          <p:cNvPr id="7" name="Picture 6" descr="quote_21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82">
            <a:off x="4787550" y="3564233"/>
            <a:ext cx="4202370" cy="29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92996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Introductions, “All About Me”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9920" y="1066729"/>
            <a:ext cx="7789736" cy="5493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sz="2700" b="1" dirty="0">
                <a:solidFill>
                  <a:srgbClr val="7030A0"/>
                </a:solidFill>
              </a:rPr>
              <a:t>FROM MS. QUINDE’S STAR AND CHART ACTIVITY: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Question #1: Where are you from?  Which languages do you speak? 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Question #2:  How many brothers and/or sisters do you have? 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Question #3:  What do you like about school?  What do you hate?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Question #4:  What is your favorite thing to do in your free time (hobby)?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Question #5:  What are your goals for the future?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Question #6:  What is one thing that most people don’t know about you?</a:t>
            </a:r>
          </a:p>
          <a:p>
            <a:pPr marL="0" lvl="1">
              <a:buClr>
                <a:srgbClr val="A422FF"/>
              </a:buClr>
            </a:pPr>
            <a:endParaRPr lang="en-US" sz="27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All About Ms. Quinde: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727" y="982872"/>
            <a:ext cx="82931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400" b="1" dirty="0">
                <a:solidFill>
                  <a:srgbClr val="7030A0"/>
                </a:solidFill>
              </a:rPr>
              <a:t>My name is Ms. Quinde (pronounced “Keen-Day”)</a:t>
            </a:r>
            <a:r>
              <a:rPr lang="en-US" sz="2400" b="1" dirty="0" smtClean="0">
                <a:solidFill>
                  <a:srgbClr val="7030A0"/>
                </a:solidFill>
              </a:rPr>
              <a:t>. </a:t>
            </a:r>
            <a:r>
              <a:rPr lang="en-US" sz="2400" b="1" dirty="0">
                <a:solidFill>
                  <a:srgbClr val="7030A0"/>
                </a:solidFill>
              </a:rPr>
              <a:t>I am from the USA.  I have lived in Ecuador, Japan, Spain, and </a:t>
            </a:r>
            <a:r>
              <a:rPr lang="en-US" sz="2400" b="1" dirty="0" smtClean="0">
                <a:solidFill>
                  <a:srgbClr val="7030A0"/>
                </a:solidFill>
              </a:rPr>
              <a:t>Venezuela.  I </a:t>
            </a:r>
            <a:r>
              <a:rPr lang="en-US" sz="2400" b="1" dirty="0">
                <a:solidFill>
                  <a:srgbClr val="7030A0"/>
                </a:solidFill>
              </a:rPr>
              <a:t>speak Spanish, English, and little bit of </a:t>
            </a:r>
            <a:r>
              <a:rPr lang="en-US" sz="2400" b="1" dirty="0" smtClean="0">
                <a:solidFill>
                  <a:srgbClr val="7030A0"/>
                </a:solidFill>
              </a:rPr>
              <a:t>Japanese</a:t>
            </a:r>
            <a:endParaRPr lang="en-US" sz="2400" b="1" dirty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400" b="1" dirty="0" smtClean="0">
                <a:solidFill>
                  <a:srgbClr val="7030A0"/>
                </a:solidFill>
              </a:rPr>
              <a:t>I </a:t>
            </a:r>
            <a:r>
              <a:rPr lang="en-US" sz="2400" b="1" dirty="0">
                <a:solidFill>
                  <a:srgbClr val="7030A0"/>
                </a:solidFill>
              </a:rPr>
              <a:t>have 1 younger brother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400" b="1" dirty="0" smtClean="0">
                <a:solidFill>
                  <a:srgbClr val="7030A0"/>
                </a:solidFill>
              </a:rPr>
              <a:t>I </a:t>
            </a:r>
            <a:r>
              <a:rPr lang="en-US" sz="2400" b="1" dirty="0">
                <a:solidFill>
                  <a:srgbClr val="7030A0"/>
                </a:solidFill>
              </a:rPr>
              <a:t>like helping students be the best they can </a:t>
            </a:r>
            <a:r>
              <a:rPr lang="en-US" sz="2400" b="1" dirty="0" smtClean="0">
                <a:solidFill>
                  <a:srgbClr val="7030A0"/>
                </a:solidFill>
              </a:rPr>
              <a:t>be and working with students from different cultures and countries. </a:t>
            </a:r>
            <a:r>
              <a:rPr lang="en-US" sz="2400" b="1" dirty="0">
                <a:solidFill>
                  <a:srgbClr val="7030A0"/>
                </a:solidFill>
              </a:rPr>
              <a:t>I hate </a:t>
            </a:r>
            <a:r>
              <a:rPr lang="en-US" sz="2400" b="1" dirty="0" smtClean="0">
                <a:solidFill>
                  <a:srgbClr val="7030A0"/>
                </a:solidFill>
              </a:rPr>
              <a:t>grading and disrespectful students.</a:t>
            </a:r>
            <a:endParaRPr lang="en-US" sz="2400" b="1" dirty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400" b="1" dirty="0">
                <a:solidFill>
                  <a:srgbClr val="7030A0"/>
                </a:solidFill>
              </a:rPr>
              <a:t>In my free time, I like to read, paint, listen to music, and ride my bike.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400" b="1" dirty="0">
                <a:solidFill>
                  <a:srgbClr val="7030A0"/>
                </a:solidFill>
              </a:rPr>
              <a:t>My goal for the future is to open my own English language </a:t>
            </a:r>
            <a:r>
              <a:rPr lang="en-US" sz="2400" b="1" dirty="0" smtClean="0">
                <a:solidFill>
                  <a:srgbClr val="7030A0"/>
                </a:solidFill>
              </a:rPr>
              <a:t>school in Ecuador.</a:t>
            </a:r>
            <a:endParaRPr lang="en-US" sz="2400" b="1" dirty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400" b="1" dirty="0">
                <a:solidFill>
                  <a:srgbClr val="7030A0"/>
                </a:solidFill>
              </a:rPr>
              <a:t>Most people don’t know that I </a:t>
            </a:r>
            <a:r>
              <a:rPr lang="en-US" sz="2400" b="1" dirty="0" smtClean="0">
                <a:solidFill>
                  <a:srgbClr val="7030A0"/>
                </a:solidFill>
              </a:rPr>
              <a:t>went sky diving.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All About Ms. Quinde: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85" y="1262664"/>
            <a:ext cx="77787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54370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All About Ms. Quinde: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1178813"/>
            <a:ext cx="82931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arenR" startAt="7"/>
            </a:pPr>
            <a:r>
              <a:rPr lang="en-US" sz="2300" b="1" dirty="0" smtClean="0">
                <a:solidFill>
                  <a:srgbClr val="008000"/>
                </a:solidFill>
              </a:rPr>
              <a:t>I </a:t>
            </a:r>
            <a:r>
              <a:rPr lang="en-US" sz="2300" b="1" dirty="0">
                <a:solidFill>
                  <a:srgbClr val="008000"/>
                </a:solidFill>
              </a:rPr>
              <a:t>have taught ESL/ENL for Buffalo Public Schools at Lafayette High School, South Park High School, and School 18.  I was also a teacher in Ecuador for 5 years and Japan for 2 years</a:t>
            </a:r>
            <a:r>
              <a:rPr lang="en-US" sz="2300" b="1" dirty="0" smtClean="0">
                <a:solidFill>
                  <a:srgbClr val="008000"/>
                </a:solidFill>
              </a:rPr>
              <a:t>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 startAt="7"/>
            </a:pPr>
            <a:r>
              <a:rPr lang="en-US" sz="2300" b="1" dirty="0">
                <a:solidFill>
                  <a:srgbClr val="008000"/>
                </a:solidFill>
              </a:rPr>
              <a:t>I am married and have one son (17 months old</a:t>
            </a:r>
            <a:r>
              <a:rPr lang="en-US" sz="2300" b="1" dirty="0" smtClean="0">
                <a:solidFill>
                  <a:srgbClr val="008000"/>
                </a:solidFill>
              </a:rPr>
              <a:t>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 startAt="7"/>
            </a:pPr>
            <a:endParaRPr lang="en-US" sz="2300" b="1" dirty="0">
              <a:solidFill>
                <a:srgbClr val="008000"/>
              </a:solidFill>
            </a:endParaRPr>
          </a:p>
          <a:p>
            <a:pPr marL="514350" lvl="1" indent="-514350" algn="ctr">
              <a:buClr>
                <a:srgbClr val="A422FF"/>
              </a:buClr>
              <a:buFont typeface="+mj-lt"/>
              <a:buAutoNum type="arabicParenR" startAt="7"/>
            </a:pPr>
            <a:endParaRPr lang="en-US" sz="2300" b="1" dirty="0" smtClean="0">
              <a:solidFill>
                <a:srgbClr val="008000"/>
              </a:solidFill>
            </a:endParaRPr>
          </a:p>
          <a:p>
            <a:pPr marL="0" lvl="1" algn="ctr">
              <a:buClr>
                <a:srgbClr val="A422FF"/>
              </a:buClr>
            </a:pPr>
            <a:r>
              <a:rPr lang="en-US" sz="3600" b="1" dirty="0" smtClean="0">
                <a:solidFill>
                  <a:srgbClr val="FF0000"/>
                </a:solidFill>
              </a:rPr>
              <a:t>ANY QUESTIONS YOU WANT TO ASK ME?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endParaRPr lang="en-US" sz="2300" b="1" dirty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endParaRPr lang="en-US" sz="23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4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3454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Rules for Ms. </a:t>
            </a:r>
            <a:r>
              <a:rPr lang="en-US" sz="3500" b="1" dirty="0" err="1" smtClean="0">
                <a:solidFill>
                  <a:srgbClr val="008000"/>
                </a:solidFill>
                <a:latin typeface="Georgia"/>
                <a:cs typeface="Georgia"/>
              </a:rPr>
              <a:t>Quinde’s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 Class: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499" y="934745"/>
            <a:ext cx="8293101" cy="7263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Follow Ms. </a:t>
            </a:r>
            <a:r>
              <a:rPr lang="en-US" sz="2700" b="1" dirty="0" err="1">
                <a:solidFill>
                  <a:srgbClr val="7030A0"/>
                </a:solidFill>
              </a:rPr>
              <a:t>Quinde’s</a:t>
            </a:r>
            <a:r>
              <a:rPr lang="en-US" sz="2700" b="1" dirty="0">
                <a:solidFill>
                  <a:srgbClr val="7030A0"/>
                </a:solidFill>
              </a:rPr>
              <a:t> directions the FIRST time she gives them.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RAISE YOUR HAND and wait for permission to speak at all times 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When Ms. Quinde is teaching the whole class OR when one student is speaking to the whole class.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RAISE YOUR HAND for permission to leave your seat.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Keep hands, feet, objects, and eyes to YOURSELF.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Treat your teacher and classmates with RESPECT (Golden Rule).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Do your own work and do the best you can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700" b="1" dirty="0">
                <a:solidFill>
                  <a:srgbClr val="7030A0"/>
                </a:solidFill>
              </a:rPr>
              <a:t>NO CELL PHONE USE UNLESS TEACHER SAYS YOU CAN USE IT FOR TRANSLATION!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endParaRPr lang="en-US" sz="2500" b="1" dirty="0" smtClean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6195</TotalTime>
  <Words>1918</Words>
  <Application>Microsoft Office PowerPoint</Application>
  <PresentationFormat>On-screen Show (4:3)</PresentationFormat>
  <Paragraphs>186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Georgia</vt:lpstr>
      <vt:lpstr>Office Theme</vt:lpstr>
      <vt:lpstr>Welcome to ENL Class 2017-2018!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Lingenfelter, Amy</cp:lastModifiedBy>
  <cp:revision>461</cp:revision>
  <dcterms:created xsi:type="dcterms:W3CDTF">2017-01-11T12:06:37Z</dcterms:created>
  <dcterms:modified xsi:type="dcterms:W3CDTF">2017-09-11T18:52:51Z</dcterms:modified>
</cp:coreProperties>
</file>