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9" r:id="rId3"/>
    <p:sldId id="272" r:id="rId4"/>
    <p:sldId id="273" r:id="rId5"/>
    <p:sldId id="260" r:id="rId6"/>
    <p:sldId id="261" r:id="rId7"/>
    <p:sldId id="271" r:id="rId8"/>
    <p:sldId id="262" r:id="rId9"/>
    <p:sldId id="263" r:id="rId10"/>
    <p:sldId id="264" r:id="rId11"/>
    <p:sldId id="266" r:id="rId12"/>
    <p:sldId id="267" r:id="rId13"/>
    <p:sldId id="269" r:id="rId14"/>
    <p:sldId id="274" r:id="rId15"/>
    <p:sldId id="2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B03EAE-D56F-4667-8678-7608D46D6265}" type="datetimeFigureOut">
              <a:rPr lang="en-US" smtClean="0"/>
              <a:pPr/>
              <a:t>9/25/2013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DD367C-7A7C-4941-92A6-52E337BFAAB3}" type="slidenum">
              <a:rPr lang="en-US" smtClean="0"/>
              <a:pPr/>
              <a:t>‹#›</a:t>
            </a:fld>
            <a:endParaRPr lang="en-US"/>
          </a:p>
        </p:txBody>
      </p:sp>
    </p:spTree>
    <p:extLst>
      <p:ext uri="{BB962C8B-B14F-4D97-AF65-F5344CB8AC3E}">
        <p14:creationId xmlns:p14="http://schemas.microsoft.com/office/powerpoint/2010/main" val="767633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Most of the information I will be sharing with you is from a paper</a:t>
            </a:r>
            <a:r>
              <a:rPr lang="en-US" baseline="0" dirty="0" smtClean="0"/>
              <a:t> written by Kristin </a:t>
            </a:r>
            <a:r>
              <a:rPr lang="en-US" baseline="0" dirty="0" err="1" smtClean="0"/>
              <a:t>Lems</a:t>
            </a:r>
            <a:r>
              <a:rPr lang="en-US" baseline="0" dirty="0" smtClean="0"/>
              <a:t>, who is an ESL teacher and a folk sing/songwriter.  She is passionate about using music in the classroom and the connectedness and enjoyment it can bring for the English learner, as well as the language development.  She summarized some research in her paper entitled “Music Works:  Music for Adult English Language Learners.”  As you can read there, and as you may have heard or inferred in your own teaching practice, music and language may be very closely connected by location and neurological pathways in our brain.  </a:t>
            </a:r>
          </a:p>
          <a:p>
            <a:r>
              <a:rPr lang="en-US" baseline="0" dirty="0" smtClean="0"/>
              <a:t>Another reason for using music in the language classroom is that it is a natural way for students to reference, build on, and expand on their background knowledge and experience with music, which, although types of music vary across cultures, music can be a universal language in our classrooms.  </a:t>
            </a:r>
          </a:p>
          <a:p>
            <a:r>
              <a:rPr lang="en-US" baseline="0" dirty="0" smtClean="0"/>
              <a:t>After second quote:  Even if our students have not had a lot of formal school, or if it has been a long time since they were students and they are coming to us in pursuit of a second degree in a new country, music is one way to meet all students at their own levels.  It invites learners to remember </a:t>
            </a:r>
            <a:r>
              <a:rPr lang="en-US" baseline="0" dirty="0" err="1" smtClean="0"/>
              <a:t>sinilar</a:t>
            </a:r>
            <a:r>
              <a:rPr lang="en-US" baseline="0" dirty="0" smtClean="0"/>
              <a:t> feelings or experiences that music often evokes. </a:t>
            </a:r>
          </a:p>
          <a:p>
            <a:r>
              <a:rPr lang="en-US" baseline="0" dirty="0" smtClean="0"/>
              <a:t>To go further, pop songs may be good songs to use for ELLs, and that is what I have learned (old and new!).  </a:t>
            </a:r>
            <a:endParaRPr lang="en-US" dirty="0"/>
          </a:p>
        </p:txBody>
      </p:sp>
      <p:sp>
        <p:nvSpPr>
          <p:cNvPr id="4" name="Slide Number Placeholder 3"/>
          <p:cNvSpPr>
            <a:spLocks noGrp="1"/>
          </p:cNvSpPr>
          <p:nvPr>
            <p:ph type="sldNum" sz="quarter" idx="10"/>
          </p:nvPr>
        </p:nvSpPr>
        <p:spPr/>
        <p:txBody>
          <a:bodyPr/>
          <a:lstStyle/>
          <a:p>
            <a:fld id="{CCDD367C-7A7C-4941-92A6-52E337BFAAB3}"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Usually I introduce the song “If I Were a Boy” by talking about how different people have different types of</a:t>
            </a:r>
            <a:r>
              <a:rPr lang="en-US" baseline="0" dirty="0" smtClean="0"/>
              <a:t> romantic and friendship relationships and that this particular singer was talking about a boyfriend and her anger at him, but that the same could be applied to many different types of relationships when anger is involved or when one person is thinking that they would do things differently than the other person.  </a:t>
            </a:r>
            <a:endParaRPr lang="en-US" dirty="0"/>
          </a:p>
        </p:txBody>
      </p:sp>
      <p:sp>
        <p:nvSpPr>
          <p:cNvPr id="4" name="Slide Number Placeholder 3"/>
          <p:cNvSpPr>
            <a:spLocks noGrp="1"/>
          </p:cNvSpPr>
          <p:nvPr>
            <p:ph type="sldNum" sz="quarter" idx="10"/>
          </p:nvPr>
        </p:nvSpPr>
        <p:spPr/>
        <p:txBody>
          <a:bodyPr/>
          <a:lstStyle/>
          <a:p>
            <a:fld id="{CCDD367C-7A7C-4941-92A6-52E337BFAAB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C61FA6C-21DE-42BD-8298-EBB22BDAC8ED}" type="datetimeFigureOut">
              <a:rPr lang="en-US" smtClean="0"/>
              <a:pPr/>
              <a:t>9/25/2013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0EF552C-D210-4040-898A-7A4F039AC9B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61FA6C-21DE-42BD-8298-EBB22BDAC8ED}" type="datetimeFigureOut">
              <a:rPr lang="en-US" smtClean="0"/>
              <a:pPr/>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F552C-D210-4040-898A-7A4F039AC9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61FA6C-21DE-42BD-8298-EBB22BDAC8ED}" type="datetimeFigureOut">
              <a:rPr lang="en-US" smtClean="0"/>
              <a:pPr/>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F552C-D210-4040-898A-7A4F039AC9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61FA6C-21DE-42BD-8298-EBB22BDAC8ED}" type="datetimeFigureOut">
              <a:rPr lang="en-US" smtClean="0"/>
              <a:pPr/>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F552C-D210-4040-898A-7A4F039AC9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C61FA6C-21DE-42BD-8298-EBB22BDAC8ED}" type="datetimeFigureOut">
              <a:rPr lang="en-US" smtClean="0"/>
              <a:pPr/>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F552C-D210-4040-898A-7A4F039AC9B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C61FA6C-21DE-42BD-8298-EBB22BDAC8ED}" type="datetimeFigureOut">
              <a:rPr lang="en-US" smtClean="0"/>
              <a:pPr/>
              <a:t>9/25/2013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F552C-D210-4040-898A-7A4F039AC9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C61FA6C-21DE-42BD-8298-EBB22BDAC8ED}" type="datetimeFigureOut">
              <a:rPr lang="en-US" smtClean="0"/>
              <a:pPr/>
              <a:t>9/25/2013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EF552C-D210-4040-898A-7A4F039AC9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C61FA6C-21DE-42BD-8298-EBB22BDAC8ED}" type="datetimeFigureOut">
              <a:rPr lang="en-US" smtClean="0"/>
              <a:pPr/>
              <a:t>9/25/2013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EF552C-D210-4040-898A-7A4F039AC9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61FA6C-21DE-42BD-8298-EBB22BDAC8ED}" type="datetimeFigureOut">
              <a:rPr lang="en-US" smtClean="0"/>
              <a:pPr/>
              <a:t>9/25/2013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EF552C-D210-4040-898A-7A4F039AC9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C61FA6C-21DE-42BD-8298-EBB22BDAC8ED}" type="datetimeFigureOut">
              <a:rPr lang="en-US" smtClean="0"/>
              <a:pPr/>
              <a:t>9/25/2013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F552C-D210-4040-898A-7A4F039AC9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C61FA6C-21DE-42BD-8298-EBB22BDAC8ED}" type="datetimeFigureOut">
              <a:rPr lang="en-US" smtClean="0"/>
              <a:pPr/>
              <a:t>9/25/2013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0EF552C-D210-4040-898A-7A4F039AC9B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C61FA6C-21DE-42BD-8298-EBB22BDAC8ED}" type="datetimeFigureOut">
              <a:rPr lang="en-US" smtClean="0"/>
              <a:pPr/>
              <a:t>9/25/2013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0EF552C-D210-4040-898A-7A4F039AC9B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tefltunes.com/" TargetMode="External"/><Relationship Id="rId2" Type="http://schemas.openxmlformats.org/officeDocument/2006/relationships/hyperlink" Target="http://www.youtube.com/" TargetMode="External"/><Relationship Id="rId1" Type="http://schemas.openxmlformats.org/officeDocument/2006/relationships/slideLayout" Target="../slideLayouts/slideLayout2.xml"/><Relationship Id="rId5" Type="http://schemas.openxmlformats.org/officeDocument/2006/relationships/hyperlink" Target="http://www.zamzar.com/" TargetMode="External"/><Relationship Id="rId4" Type="http://schemas.openxmlformats.org/officeDocument/2006/relationships/hyperlink" Target="http://www.eslcafe.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LZk_HnE-cdU" TargetMode="External"/><Relationship Id="rId2" Type="http://schemas.openxmlformats.org/officeDocument/2006/relationships/hyperlink" Target="http://www.youtube.com/watch?v=9zPOT8Z3UlM"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H6-Y8x53vlQ" TargetMode="External"/><Relationship Id="rId2" Type="http://schemas.openxmlformats.org/officeDocument/2006/relationships/hyperlink" Target="http://www.youtube.com/watch?v=cgPqmRNjoTE&amp;feature=related"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Pd6FXOTapM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www.youtube.com/watch?v=7AW9C3-qWug" TargetMode="External"/><Relationship Id="rId4" Type="http://schemas.openxmlformats.org/officeDocument/2006/relationships/hyperlink" Target="http://www.youtube.com/watch?v=Bvou2XxB5C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effectLst/>
        </p:spPr>
        <p:txBody>
          <a:bodyPr>
            <a:normAutofit fontScale="90000"/>
          </a:bodyPr>
          <a:lstStyle/>
          <a:p>
            <a:r>
              <a:rPr lang="en-US" b="1" dirty="0" smtClean="0"/>
              <a:t>Using </a:t>
            </a:r>
            <a:r>
              <a:rPr lang="en-US" dirty="0" smtClean="0"/>
              <a:t>Songs </a:t>
            </a:r>
            <a:r>
              <a:rPr lang="en-US" b="1" dirty="0" smtClean="0"/>
              <a:t>to </a:t>
            </a:r>
            <a:r>
              <a:rPr lang="en-US" b="1" dirty="0"/>
              <a:t>Teach </a:t>
            </a:r>
            <a:r>
              <a:rPr lang="en-US" b="1" dirty="0" smtClean="0"/>
              <a:t>Grammar</a:t>
            </a:r>
            <a:r>
              <a:rPr lang="en-US" dirty="0" smtClean="0"/>
              <a:t> and Promote Reading Fluency </a:t>
            </a:r>
            <a:endParaRPr lang="en-US" b="1" dirty="0"/>
          </a:p>
        </p:txBody>
      </p:sp>
      <p:sp>
        <p:nvSpPr>
          <p:cNvPr id="3" name="Subtitle 2"/>
          <p:cNvSpPr>
            <a:spLocks noGrp="1"/>
          </p:cNvSpPr>
          <p:nvPr>
            <p:ph type="subTitle" idx="1"/>
          </p:nvPr>
        </p:nvSpPr>
        <p:spPr>
          <a:xfrm>
            <a:off x="838200" y="3505200"/>
            <a:ext cx="7854696" cy="1752600"/>
          </a:xfrm>
        </p:spPr>
        <p:txBody>
          <a:bodyPr/>
          <a:lstStyle/>
          <a:p>
            <a:endParaRPr lang="en-US" dirty="0" smtClean="0"/>
          </a:p>
          <a:p>
            <a:r>
              <a:rPr lang="en-US" dirty="0" smtClean="0"/>
              <a:t>Katie Bain</a:t>
            </a:r>
          </a:p>
          <a:p>
            <a:r>
              <a:rPr lang="en-US" dirty="0" smtClean="0"/>
              <a:t>English Language Fellow</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Websites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hlinkClick r:id="rId2"/>
              </a:rPr>
              <a:t>www.youtube.com</a:t>
            </a:r>
            <a:r>
              <a:rPr lang="en-US" dirty="0" smtClean="0"/>
              <a:t>   Use this website, and in the search box, type the title of your song and the word “lyrics.”  Most often, you will be able to see the words of your song displayed karaoke style as the song is played. </a:t>
            </a:r>
          </a:p>
          <a:p>
            <a:r>
              <a:rPr lang="en-US" dirty="0" smtClean="0">
                <a:hlinkClick r:id="rId3"/>
              </a:rPr>
              <a:t>http://tefltunes.com/</a:t>
            </a:r>
            <a:r>
              <a:rPr lang="en-US" dirty="0" smtClean="0"/>
              <a:t> This website is excellent for finding song titles to purchase or to search for, along with lyrics and lesson plan ideas to go with each song.  The website focuses on grammar or topics for songs.  The songs provide support for ELLs as they learn. </a:t>
            </a:r>
          </a:p>
          <a:p>
            <a:r>
              <a:rPr lang="en-US" dirty="0" smtClean="0">
                <a:hlinkClick r:id="rId4"/>
              </a:rPr>
              <a:t>www.eslcafe.com</a:t>
            </a:r>
            <a:r>
              <a:rPr lang="en-US" dirty="0" smtClean="0"/>
              <a:t> A tried and true website that has song ideas under the “Stuff for Teachers”      “Idea Cookbook” tab.</a:t>
            </a:r>
          </a:p>
          <a:p>
            <a:r>
              <a:rPr lang="en-US" dirty="0" smtClean="0">
                <a:hlinkClick r:id="rId5"/>
              </a:rPr>
              <a:t>www.zamzar.com</a:t>
            </a:r>
            <a:r>
              <a:rPr lang="en-US" dirty="0" smtClean="0"/>
              <a:t> </a:t>
            </a:r>
          </a:p>
        </p:txBody>
      </p:sp>
      <p:sp>
        <p:nvSpPr>
          <p:cNvPr id="4" name="Right Arrow 3"/>
          <p:cNvSpPr/>
          <p:nvPr/>
        </p:nvSpPr>
        <p:spPr>
          <a:xfrm>
            <a:off x="5614554" y="5043055"/>
            <a:ext cx="335973"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If I Were A Bird</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t>Student Writing Sample 1</a:t>
            </a:r>
          </a:p>
          <a:p>
            <a:pPr>
              <a:buNone/>
            </a:pPr>
            <a:r>
              <a:rPr lang="en-US" i="1" dirty="0" smtClean="0"/>
              <a:t>If I were a bird</a:t>
            </a:r>
          </a:p>
          <a:p>
            <a:pPr>
              <a:buNone/>
            </a:pPr>
            <a:r>
              <a:rPr lang="en-US" i="1" dirty="0" smtClean="0"/>
              <a:t>Even just for a minute</a:t>
            </a:r>
          </a:p>
          <a:p>
            <a:pPr>
              <a:buNone/>
            </a:pPr>
            <a:r>
              <a:rPr lang="en-US" i="1" dirty="0" smtClean="0"/>
              <a:t>I’d wake up in the morning and sing and fly and feel the freedom</a:t>
            </a:r>
          </a:p>
          <a:p>
            <a:pPr>
              <a:buNone/>
            </a:pPr>
            <a:r>
              <a:rPr lang="en-US" i="1" dirty="0" smtClean="0"/>
              <a:t>I’d fly long distances</a:t>
            </a:r>
          </a:p>
          <a:p>
            <a:pPr>
              <a:buNone/>
            </a:pPr>
            <a:r>
              <a:rPr lang="en-US" i="1" dirty="0" smtClean="0"/>
              <a:t>And I’d never get tired</a:t>
            </a:r>
          </a:p>
          <a:p>
            <a:pPr>
              <a:buNone/>
            </a:pPr>
            <a:r>
              <a:rPr lang="en-US" i="1" dirty="0" smtClean="0"/>
              <a:t>Cause I’d know that I had freedom</a:t>
            </a:r>
          </a:p>
          <a:p>
            <a:pPr>
              <a:buNone/>
            </a:pPr>
            <a:r>
              <a:rPr lang="en-US" i="1" dirty="0" smtClean="0"/>
              <a:t>If I were a bird</a:t>
            </a:r>
          </a:p>
          <a:p>
            <a:pPr>
              <a:buNone/>
            </a:pPr>
            <a:r>
              <a:rPr lang="en-US" i="1" dirty="0" smtClean="0"/>
              <a:t>I think I could go all over the world</a:t>
            </a:r>
          </a:p>
          <a:p>
            <a:pPr>
              <a:buNone/>
            </a:pPr>
            <a:r>
              <a:rPr lang="en-US" i="1" dirty="0" smtClean="0"/>
              <a:t>How would it feel to be completely free?</a:t>
            </a:r>
          </a:p>
          <a:p>
            <a:pPr>
              <a:buNone/>
            </a:pPr>
            <a:r>
              <a:rPr lang="en-US" i="1" dirty="0" smtClean="0"/>
              <a:t>I swear I’d not worry about simple things</a:t>
            </a:r>
          </a:p>
          <a:p>
            <a:pPr>
              <a:buNone/>
            </a:pPr>
            <a:r>
              <a:rPr lang="en-US" i="1" dirty="0" smtClean="0"/>
              <a:t>I’d have a shelter wherever I’d go</a:t>
            </a:r>
          </a:p>
          <a:p>
            <a:pPr>
              <a:buNone/>
            </a:pPr>
            <a:r>
              <a:rPr lang="en-US" i="1" dirty="0" smtClean="0"/>
              <a:t>Cause I know there were plenty of trees</a:t>
            </a:r>
          </a:p>
          <a:p>
            <a:pPr>
              <a:buNone/>
            </a:pPr>
            <a:r>
              <a:rPr lang="en-US" i="1" dirty="0" smtClean="0"/>
              <a:t>When you would keep me as a prisoner, I’d always fly away from you</a:t>
            </a:r>
          </a:p>
          <a:p>
            <a:pPr>
              <a:buNone/>
            </a:pPr>
            <a:r>
              <a:rPr lang="en-US" i="1" dirty="0" smtClean="0"/>
              <a:t>Cause I could fly away</a:t>
            </a:r>
          </a:p>
          <a:p>
            <a:pPr>
              <a:buNone/>
            </a:pPr>
            <a:r>
              <a:rPr lang="en-US" i="1" dirty="0" smtClean="0"/>
              <a:t>If I were a bird</a:t>
            </a:r>
            <a:endParaRPr lang="en-US"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If I Were A Millionaire </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t>Student Writing Sample 2</a:t>
            </a:r>
          </a:p>
          <a:p>
            <a:pPr>
              <a:buNone/>
            </a:pPr>
            <a:endParaRPr lang="en-US" i="1" dirty="0" smtClean="0"/>
          </a:p>
          <a:p>
            <a:pPr>
              <a:buNone/>
            </a:pPr>
            <a:r>
              <a:rPr lang="en-US" i="1" dirty="0" smtClean="0"/>
              <a:t>If I were a millionaire</a:t>
            </a:r>
          </a:p>
          <a:p>
            <a:pPr>
              <a:buNone/>
            </a:pPr>
            <a:r>
              <a:rPr lang="en-US" i="1" dirty="0" smtClean="0"/>
              <a:t>Even just for a week</a:t>
            </a:r>
          </a:p>
          <a:p>
            <a:pPr>
              <a:buNone/>
            </a:pPr>
            <a:r>
              <a:rPr lang="en-US" i="1" dirty="0" smtClean="0"/>
              <a:t>I would buy the most beautiful car in the world</a:t>
            </a:r>
          </a:p>
          <a:p>
            <a:pPr>
              <a:buNone/>
            </a:pPr>
            <a:r>
              <a:rPr lang="en-US" i="1" dirty="0" smtClean="0"/>
              <a:t>And wear some nice clothes and shoes</a:t>
            </a:r>
          </a:p>
          <a:p>
            <a:pPr>
              <a:buNone/>
            </a:pPr>
            <a:r>
              <a:rPr lang="en-US" i="1" dirty="0" smtClean="0"/>
              <a:t>I would create more business in Africa</a:t>
            </a:r>
          </a:p>
          <a:p>
            <a:pPr>
              <a:buNone/>
            </a:pPr>
            <a:r>
              <a:rPr lang="en-US" i="1" dirty="0" smtClean="0"/>
              <a:t>And I would hire young people in my company</a:t>
            </a:r>
          </a:p>
          <a:p>
            <a:pPr>
              <a:buNone/>
            </a:pPr>
            <a:r>
              <a:rPr lang="en-US" i="1" dirty="0" smtClean="0"/>
              <a:t>I would be a good man and I’d never disrespect people </a:t>
            </a:r>
          </a:p>
          <a:p>
            <a:pPr>
              <a:buNone/>
            </a:pPr>
            <a:r>
              <a:rPr lang="en-US" i="1" dirty="0" smtClean="0"/>
              <a:t>Cause I know how hard I’d worked for my money</a:t>
            </a:r>
          </a:p>
          <a:p>
            <a:pPr>
              <a:buNone/>
            </a:pPr>
            <a:r>
              <a:rPr lang="en-US" i="1" dirty="0" smtClean="0"/>
              <a:t>If I were a millionaire</a:t>
            </a:r>
          </a:p>
          <a:p>
            <a:pPr>
              <a:buNone/>
            </a:pPr>
            <a:r>
              <a:rPr lang="en-US" i="1" dirty="0" smtClean="0"/>
              <a:t>I think I could help the orphaned children in the world</a:t>
            </a:r>
          </a:p>
          <a:p>
            <a:pPr>
              <a:buNone/>
            </a:pPr>
            <a:r>
              <a:rPr lang="en-US" i="1" dirty="0" smtClean="0"/>
              <a:t>How it feels to live without your parents</a:t>
            </a:r>
          </a:p>
          <a:p>
            <a:pPr>
              <a:buNone/>
            </a:pPr>
            <a:r>
              <a:rPr lang="en-US" i="1" dirty="0" smtClean="0"/>
              <a:t>I swear I would help them 24/7</a:t>
            </a:r>
          </a:p>
          <a:p>
            <a:pPr>
              <a:buNone/>
            </a:pPr>
            <a:r>
              <a:rPr lang="en-US" i="1" dirty="0" smtClean="0"/>
              <a:t>I would find all the websites for them and give donations</a:t>
            </a:r>
          </a:p>
          <a:p>
            <a:pPr>
              <a:buNone/>
            </a:pPr>
            <a:r>
              <a:rPr lang="en-US" i="1" dirty="0" smtClean="0"/>
              <a:t>Cause I know how hard it is to be an orphan</a:t>
            </a:r>
          </a:p>
          <a:p>
            <a:pPr>
              <a:buNone/>
            </a:pPr>
            <a:r>
              <a:rPr lang="en-US" i="1" dirty="0" smtClean="0"/>
              <a:t>If I were a millionaire</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I Were a Girl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Student Writing Sample 3</a:t>
            </a:r>
          </a:p>
          <a:p>
            <a:pPr>
              <a:buNone/>
            </a:pPr>
            <a:endParaRPr lang="en-US" b="1" dirty="0" smtClean="0"/>
          </a:p>
          <a:p>
            <a:pPr>
              <a:buNone/>
            </a:pPr>
            <a:r>
              <a:rPr lang="en-US" i="1" dirty="0" smtClean="0"/>
              <a:t>If I were a girl</a:t>
            </a:r>
          </a:p>
          <a:p>
            <a:pPr>
              <a:buNone/>
            </a:pPr>
            <a:r>
              <a:rPr lang="en-US" i="1" dirty="0" smtClean="0"/>
              <a:t>even just for a day</a:t>
            </a:r>
          </a:p>
          <a:p>
            <a:pPr>
              <a:buNone/>
            </a:pPr>
            <a:r>
              <a:rPr lang="en-US" i="1" dirty="0" smtClean="0"/>
              <a:t>I would wake up in the morning</a:t>
            </a:r>
          </a:p>
          <a:p>
            <a:pPr>
              <a:buNone/>
            </a:pPr>
            <a:r>
              <a:rPr lang="en-US" i="1" dirty="0" smtClean="0"/>
              <a:t>Fix my hair and put my make-up on</a:t>
            </a:r>
          </a:p>
          <a:p>
            <a:pPr>
              <a:buNone/>
            </a:pPr>
            <a:r>
              <a:rPr lang="en-US" i="1" dirty="0" smtClean="0"/>
              <a:t>I would go out with my friends</a:t>
            </a:r>
          </a:p>
          <a:p>
            <a:pPr>
              <a:buNone/>
            </a:pPr>
            <a:r>
              <a:rPr lang="en-US" i="1" dirty="0" smtClean="0"/>
              <a:t>And look for a cute guy</a:t>
            </a:r>
          </a:p>
          <a:p>
            <a:pPr>
              <a:buNone/>
            </a:pPr>
            <a:r>
              <a:rPr lang="en-US" i="1" dirty="0" smtClean="0"/>
              <a:t>I would go shopping</a:t>
            </a:r>
          </a:p>
          <a:p>
            <a:pPr>
              <a:buNone/>
            </a:pPr>
            <a:r>
              <a:rPr lang="en-US" i="1" dirty="0" smtClean="0"/>
              <a:t>And buy a lot of clothes</a:t>
            </a:r>
          </a:p>
          <a:p>
            <a:pPr>
              <a:buNone/>
            </a:pPr>
            <a:r>
              <a:rPr lang="en-US" i="1" dirty="0" smtClean="0"/>
              <a:t>I would love to understand </a:t>
            </a:r>
          </a:p>
          <a:p>
            <a:pPr>
              <a:buNone/>
            </a:pPr>
            <a:r>
              <a:rPr lang="en-US" i="1" dirty="0" smtClean="0"/>
              <a:t>What men were thinking</a:t>
            </a:r>
          </a:p>
          <a:p>
            <a:pPr>
              <a:buNone/>
            </a:pPr>
            <a:r>
              <a:rPr lang="en-US" i="1" dirty="0" smtClean="0"/>
              <a:t>I swear that I would be the best wife </a:t>
            </a:r>
          </a:p>
          <a:p>
            <a:pPr>
              <a:buNone/>
            </a:pPr>
            <a:r>
              <a:rPr lang="en-US" i="1" dirty="0" smtClean="0"/>
              <a:t>And mother that I could be</a:t>
            </a:r>
          </a:p>
          <a:p>
            <a:pPr>
              <a:buNone/>
            </a:pPr>
            <a:endParaRPr lang="en-US"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I Were a Rich Woman		</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Student Writing Sample 4</a:t>
            </a:r>
          </a:p>
          <a:p>
            <a:pPr>
              <a:buNone/>
            </a:pPr>
            <a:r>
              <a:rPr lang="en-US" i="1" dirty="0" smtClean="0"/>
              <a:t>If I were a rich woman</a:t>
            </a:r>
          </a:p>
          <a:p>
            <a:pPr>
              <a:buNone/>
            </a:pPr>
            <a:r>
              <a:rPr lang="en-US" i="1" dirty="0" smtClean="0"/>
              <a:t>Even just for a week</a:t>
            </a:r>
          </a:p>
          <a:p>
            <a:pPr>
              <a:buNone/>
            </a:pPr>
            <a:r>
              <a:rPr lang="en-US" i="1" dirty="0" smtClean="0"/>
              <a:t>I’d eat my breakfast in the morning and go to school</a:t>
            </a:r>
          </a:p>
          <a:p>
            <a:pPr>
              <a:buNone/>
            </a:pPr>
            <a:r>
              <a:rPr lang="en-US" i="1" dirty="0" smtClean="0"/>
              <a:t>I’d go to the beach to visit the sea</a:t>
            </a:r>
          </a:p>
          <a:p>
            <a:pPr>
              <a:buNone/>
            </a:pPr>
            <a:r>
              <a:rPr lang="en-US" i="1" dirty="0" smtClean="0"/>
              <a:t>I’d see children playing in the white sand</a:t>
            </a:r>
          </a:p>
          <a:p>
            <a:pPr>
              <a:buNone/>
            </a:pPr>
            <a:r>
              <a:rPr lang="en-US" i="1" dirty="0" smtClean="0"/>
              <a:t>I’d go on trips and talk with many people and I would have a new relationship </a:t>
            </a:r>
          </a:p>
          <a:p>
            <a:pPr>
              <a:buNone/>
            </a:pPr>
            <a:r>
              <a:rPr lang="en-US" i="1" dirty="0" smtClean="0"/>
              <a:t>‘cause I’d know where he was from</a:t>
            </a:r>
          </a:p>
          <a:p>
            <a:pPr>
              <a:buNone/>
            </a:pPr>
            <a:r>
              <a:rPr lang="en-US" i="1" dirty="0" smtClean="0"/>
              <a:t>If I were a rich woman, I would travel the world</a:t>
            </a:r>
          </a:p>
          <a:p>
            <a:pPr>
              <a:buNone/>
            </a:pPr>
            <a:r>
              <a:rPr lang="en-US" i="1" dirty="0" smtClean="0"/>
              <a:t>And help children to finance their school</a:t>
            </a:r>
            <a:endParaRPr lang="en-US"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Somebody</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Student Writing Sample 5</a:t>
            </a:r>
          </a:p>
          <a:p>
            <a:pPr>
              <a:buNone/>
            </a:pPr>
            <a:endParaRPr lang="en-US" b="1" dirty="0" smtClean="0"/>
          </a:p>
          <a:p>
            <a:pPr>
              <a:buNone/>
            </a:pPr>
            <a:r>
              <a:rPr lang="en-US" i="1" dirty="0" smtClean="0"/>
              <a:t>I want somebody to share, share the rest of my life</a:t>
            </a:r>
          </a:p>
          <a:p>
            <a:pPr>
              <a:buNone/>
            </a:pPr>
            <a:r>
              <a:rPr lang="en-US" i="1" dirty="0" smtClean="0"/>
              <a:t>Share my innermost thoughts</a:t>
            </a:r>
          </a:p>
          <a:p>
            <a:pPr>
              <a:buNone/>
            </a:pPr>
            <a:r>
              <a:rPr lang="en-US" i="1" dirty="0" smtClean="0"/>
              <a:t>Know my intimate details</a:t>
            </a:r>
          </a:p>
          <a:p>
            <a:pPr>
              <a:buNone/>
            </a:pPr>
            <a:r>
              <a:rPr lang="en-US" i="1" dirty="0" smtClean="0"/>
              <a:t>Someone who’ll listen to me</a:t>
            </a:r>
          </a:p>
          <a:p>
            <a:pPr>
              <a:buNone/>
            </a:pPr>
            <a:r>
              <a:rPr lang="en-US" i="1" dirty="0" smtClean="0"/>
              <a:t>And give me emotional support</a:t>
            </a:r>
          </a:p>
          <a:p>
            <a:pPr>
              <a:buNone/>
            </a:pPr>
            <a:r>
              <a:rPr lang="en-US" i="1" dirty="0" smtClean="0"/>
              <a:t>And in return </a:t>
            </a:r>
          </a:p>
          <a:p>
            <a:pPr>
              <a:buNone/>
            </a:pPr>
            <a:r>
              <a:rPr lang="en-US" i="1" dirty="0" smtClean="0"/>
              <a:t>He’ll get my honesty</a:t>
            </a:r>
          </a:p>
          <a:p>
            <a:pPr>
              <a:buNone/>
            </a:pPr>
            <a:r>
              <a:rPr lang="en-US" i="1" dirty="0" smtClean="0"/>
              <a:t>When I want to cry</a:t>
            </a:r>
          </a:p>
          <a:p>
            <a:pPr>
              <a:buNone/>
            </a:pPr>
            <a:r>
              <a:rPr lang="en-US" i="1" dirty="0" smtClean="0"/>
              <a:t>About my grammar class</a:t>
            </a:r>
          </a:p>
          <a:p>
            <a:pPr>
              <a:buNone/>
            </a:pPr>
            <a:r>
              <a:rPr lang="en-US" i="1" dirty="0" smtClean="0"/>
              <a:t>And my writing and reading class</a:t>
            </a:r>
            <a:endParaRPr lang="en-US"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ctr"/>
            <a:r>
              <a:rPr lang="en-US" sz="4400" dirty="0" smtClean="0"/>
              <a:t>Research</a:t>
            </a:r>
            <a:endParaRPr lang="en-US" sz="4400" dirty="0"/>
          </a:p>
        </p:txBody>
      </p:sp>
      <p:sp>
        <p:nvSpPr>
          <p:cNvPr id="3" name="Content Placeholder 2"/>
          <p:cNvSpPr>
            <a:spLocks noGrp="1"/>
          </p:cNvSpPr>
          <p:nvPr>
            <p:ph idx="1"/>
          </p:nvPr>
        </p:nvSpPr>
        <p:spPr>
          <a:xfrm>
            <a:off x="457200" y="1447800"/>
            <a:ext cx="8229600" cy="4389120"/>
          </a:xfrm>
        </p:spPr>
        <p:txBody>
          <a:bodyPr/>
          <a:lstStyle/>
          <a:p>
            <a:endParaRPr lang="en-US" sz="1800" dirty="0" smtClean="0"/>
          </a:p>
          <a:p>
            <a:pPr algn="ctr">
              <a:lnSpc>
                <a:spcPct val="150000"/>
              </a:lnSpc>
              <a:buNone/>
            </a:pPr>
            <a:r>
              <a:rPr lang="en-US" sz="2400" b="1" dirty="0" smtClean="0"/>
              <a:t>“Developments in brain-based research note that central features of music and language are housed near one another in the human brain, suggesting they may share features of a ‘grammar’ that orders musical elements and language elements similarly” (</a:t>
            </a:r>
            <a:r>
              <a:rPr lang="en-US" sz="2400" b="1" dirty="0" err="1" smtClean="0"/>
              <a:t>Lems</a:t>
            </a:r>
            <a:r>
              <a:rPr lang="en-US" sz="2400" b="1" dirty="0" smtClean="0"/>
              <a:t>, 2005, p. 14).</a:t>
            </a:r>
          </a:p>
        </p:txBody>
      </p:sp>
      <p:sp>
        <p:nvSpPr>
          <p:cNvPr id="4" name="TextBox 3"/>
          <p:cNvSpPr txBox="1"/>
          <p:nvPr/>
        </p:nvSpPr>
        <p:spPr>
          <a:xfrm>
            <a:off x="1219200" y="5888504"/>
            <a:ext cx="6705600" cy="969496"/>
          </a:xfrm>
          <a:prstGeom prst="rect">
            <a:avLst/>
          </a:prstGeom>
          <a:noFill/>
        </p:spPr>
        <p:txBody>
          <a:bodyPr wrap="square" rtlCol="0">
            <a:spAutoFit/>
          </a:bodyPr>
          <a:lstStyle/>
          <a:p>
            <a:r>
              <a:rPr lang="en-US" sz="1400" dirty="0" err="1" smtClean="0"/>
              <a:t>Lems</a:t>
            </a:r>
            <a:r>
              <a:rPr lang="en-US" sz="1400" dirty="0" smtClean="0"/>
              <a:t>, K. (2005).  Music works: Music for adult English language learners.  </a:t>
            </a:r>
            <a:r>
              <a:rPr lang="en-US" sz="1400" i="1" dirty="0" smtClean="0"/>
              <a:t>New directions for adult &amp; continuing education:  </a:t>
            </a:r>
            <a:r>
              <a:rPr lang="en-US" sz="1400" dirty="0" smtClean="0"/>
              <a:t>107, 13-21.</a:t>
            </a:r>
          </a:p>
          <a:p>
            <a:endParaRPr lang="en-US" sz="1100" dirty="0" smtClean="0"/>
          </a:p>
          <a:p>
            <a:endParaRPr lang="en-US" dirty="0"/>
          </a:p>
        </p:txBody>
      </p:sp>
      <p:pic>
        <p:nvPicPr>
          <p:cNvPr id="2051" name="Picture 3"/>
          <p:cNvPicPr>
            <a:picLocks noChangeAspect="1" noChangeArrowheads="1"/>
          </p:cNvPicPr>
          <p:nvPr/>
        </p:nvPicPr>
        <p:blipFill>
          <a:blip r:embed="rId3" cstate="print"/>
          <a:srcRect/>
          <a:stretch>
            <a:fillRect/>
          </a:stretch>
        </p:blipFill>
        <p:spPr bwMode="auto">
          <a:xfrm>
            <a:off x="7467600" y="4724400"/>
            <a:ext cx="1390650" cy="13999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47800"/>
            <a:ext cx="8229600" cy="4389120"/>
          </a:xfrm>
        </p:spPr>
        <p:txBody>
          <a:bodyPr/>
          <a:lstStyle/>
          <a:p>
            <a:pPr algn="ctr">
              <a:lnSpc>
                <a:spcPct val="150000"/>
              </a:lnSpc>
              <a:buNone/>
            </a:pPr>
            <a:r>
              <a:rPr lang="en-US" sz="2800" b="1" dirty="0" smtClean="0"/>
              <a:t>“An adult listening to music has a rich frame of reference constructed from his or her own lived experiences, no less rich if the adult has been out of school a long time or hasn’t gone far in formal education” (</a:t>
            </a:r>
            <a:r>
              <a:rPr lang="en-US" sz="2800" b="1" dirty="0" err="1" smtClean="0"/>
              <a:t>Lems</a:t>
            </a:r>
            <a:r>
              <a:rPr lang="en-US" sz="2800" b="1" dirty="0" smtClean="0"/>
              <a:t>, 2005, p. 15).</a:t>
            </a:r>
          </a:p>
          <a:p>
            <a:pPr algn="ctr">
              <a:lnSpc>
                <a:spcPct val="150000"/>
              </a:lnSpc>
            </a:pPr>
            <a:endParaRPr lang="en-US" dirty="0"/>
          </a:p>
        </p:txBody>
      </p:sp>
      <p:sp>
        <p:nvSpPr>
          <p:cNvPr id="4" name="Rectangle 3"/>
          <p:cNvSpPr/>
          <p:nvPr/>
        </p:nvSpPr>
        <p:spPr>
          <a:xfrm>
            <a:off x="1066800" y="5867400"/>
            <a:ext cx="7162800" cy="646331"/>
          </a:xfrm>
          <a:prstGeom prst="rect">
            <a:avLst/>
          </a:prstGeom>
        </p:spPr>
        <p:txBody>
          <a:bodyPr wrap="square">
            <a:spAutoFit/>
          </a:bodyPr>
          <a:lstStyle/>
          <a:p>
            <a:r>
              <a:rPr lang="en-US" dirty="0" err="1" smtClean="0"/>
              <a:t>Lems</a:t>
            </a:r>
            <a:r>
              <a:rPr lang="en-US" dirty="0" smtClean="0"/>
              <a:t>, K. (2005).  Music works: Music for adult English language learners.  </a:t>
            </a:r>
            <a:r>
              <a:rPr lang="en-US" i="1" dirty="0" smtClean="0"/>
              <a:t>New directions for adult &amp; continuing education:  </a:t>
            </a:r>
            <a:r>
              <a:rPr lang="en-US" dirty="0" smtClean="0"/>
              <a:t>107, 13-21.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143000"/>
            <a:ext cx="8229600" cy="4389120"/>
          </a:xfrm>
        </p:spPr>
        <p:txBody>
          <a:bodyPr/>
          <a:lstStyle/>
          <a:p>
            <a:pPr algn="ctr">
              <a:lnSpc>
                <a:spcPct val="150000"/>
              </a:lnSpc>
              <a:buNone/>
            </a:pPr>
            <a:r>
              <a:rPr lang="en-US" sz="2800" b="1" dirty="0" smtClean="0"/>
              <a:t>Pop songs provide learners with repetitive, focused (yet open-ended) lyrics that allow for a myriad of teaching opportunities for teaching grammar, vocabulary, idioms, and listening comprehension (</a:t>
            </a:r>
            <a:r>
              <a:rPr lang="en-US" sz="2800" b="1" dirty="0" err="1" smtClean="0"/>
              <a:t>Murphey</a:t>
            </a:r>
            <a:r>
              <a:rPr lang="en-US" sz="2800" b="1" dirty="0" smtClean="0"/>
              <a:t>, 1992).</a:t>
            </a:r>
          </a:p>
          <a:p>
            <a:pPr algn="ctr">
              <a:lnSpc>
                <a:spcPct val="150000"/>
              </a:lnSpc>
              <a:buNone/>
            </a:pPr>
            <a:endParaRPr lang="en-US" dirty="0"/>
          </a:p>
        </p:txBody>
      </p:sp>
      <p:sp>
        <p:nvSpPr>
          <p:cNvPr id="4" name="Rectangle 3"/>
          <p:cNvSpPr/>
          <p:nvPr/>
        </p:nvSpPr>
        <p:spPr>
          <a:xfrm>
            <a:off x="1143000" y="5791200"/>
            <a:ext cx="6553200" cy="646331"/>
          </a:xfrm>
          <a:prstGeom prst="rect">
            <a:avLst/>
          </a:prstGeom>
        </p:spPr>
        <p:txBody>
          <a:bodyPr wrap="square">
            <a:spAutoFit/>
          </a:bodyPr>
          <a:lstStyle/>
          <a:p>
            <a:r>
              <a:rPr lang="en-US" dirty="0" err="1" smtClean="0"/>
              <a:t>Murphey</a:t>
            </a:r>
            <a:r>
              <a:rPr lang="en-US" dirty="0" smtClean="0"/>
              <a:t>, T. (1992).  The discourse of pop songs.  </a:t>
            </a:r>
            <a:r>
              <a:rPr lang="en-US" i="1" dirty="0" smtClean="0"/>
              <a:t>TESOL Quarterly: </a:t>
            </a:r>
            <a:r>
              <a:rPr lang="en-US" dirty="0" smtClean="0"/>
              <a:t>26, 4. 770-774.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US" dirty="0" smtClean="0"/>
              <a:t>Objectives</a:t>
            </a:r>
            <a:endParaRPr lang="en-US" dirty="0"/>
          </a:p>
        </p:txBody>
      </p:sp>
      <p:sp>
        <p:nvSpPr>
          <p:cNvPr id="3" name="Content Placeholder 2"/>
          <p:cNvSpPr>
            <a:spLocks noGrp="1"/>
          </p:cNvSpPr>
          <p:nvPr>
            <p:ph idx="1"/>
          </p:nvPr>
        </p:nvSpPr>
        <p:spPr/>
        <p:txBody>
          <a:bodyPr/>
          <a:lstStyle/>
          <a:p>
            <a:r>
              <a:rPr lang="en-US" b="1" dirty="0" smtClean="0">
                <a:solidFill>
                  <a:schemeClr val="accent1"/>
                </a:solidFill>
              </a:rPr>
              <a:t>A:  Students will be able to (SWBAT) understand high-frequency </a:t>
            </a:r>
            <a:r>
              <a:rPr lang="en-US" b="1" u="sng" dirty="0" smtClean="0">
                <a:solidFill>
                  <a:schemeClr val="accent1"/>
                </a:solidFill>
              </a:rPr>
              <a:t>vocabulary words, phrases, and idioms</a:t>
            </a:r>
            <a:r>
              <a:rPr lang="en-US" b="1" dirty="0" smtClean="0">
                <a:solidFill>
                  <a:schemeClr val="accent1"/>
                </a:solidFill>
              </a:rPr>
              <a:t> by reading and rereading song lyrics and interacting with the lyrics in various ways.</a:t>
            </a:r>
          </a:p>
          <a:p>
            <a:pPr>
              <a:buNone/>
            </a:pPr>
            <a:endParaRPr lang="en-US" b="1" dirty="0" smtClean="0">
              <a:solidFill>
                <a:schemeClr val="accent1"/>
              </a:solidFill>
            </a:endParaRPr>
          </a:p>
          <a:p>
            <a:r>
              <a:rPr lang="en-US" b="1" dirty="0" smtClean="0">
                <a:solidFill>
                  <a:schemeClr val="accent4"/>
                </a:solidFill>
              </a:rPr>
              <a:t>B: SWBAT gain comprehension and fluency in English </a:t>
            </a:r>
            <a:r>
              <a:rPr lang="en-US" b="1" u="sng" dirty="0" smtClean="0">
                <a:solidFill>
                  <a:schemeClr val="accent4"/>
                </a:solidFill>
              </a:rPr>
              <a:t>grammar</a:t>
            </a:r>
            <a:r>
              <a:rPr lang="en-US" b="1" dirty="0" smtClean="0">
                <a:solidFill>
                  <a:schemeClr val="accent4"/>
                </a:solidFill>
              </a:rPr>
              <a:t> constructs by reading and rereading song lyrics and inserting their own lyrics using </a:t>
            </a:r>
            <a:r>
              <a:rPr lang="en-US" b="1" smtClean="0">
                <a:solidFill>
                  <a:schemeClr val="accent4"/>
                </a:solidFill>
              </a:rPr>
              <a:t>targeted structures. </a:t>
            </a:r>
            <a:endParaRPr lang="en-US" b="1" dirty="0">
              <a:solidFill>
                <a:schemeClr val="accent4"/>
              </a:solidFill>
            </a:endParaRPr>
          </a:p>
        </p:txBody>
      </p:sp>
      <p:pic>
        <p:nvPicPr>
          <p:cNvPr id="4098" name="Picture 2"/>
          <p:cNvPicPr>
            <a:picLocks noChangeAspect="1" noChangeArrowheads="1"/>
          </p:cNvPicPr>
          <p:nvPr/>
        </p:nvPicPr>
        <p:blipFill>
          <a:blip r:embed="rId2" cstate="print"/>
          <a:srcRect/>
          <a:stretch>
            <a:fillRect/>
          </a:stretch>
        </p:blipFill>
        <p:spPr bwMode="auto">
          <a:xfrm>
            <a:off x="6934200" y="381000"/>
            <a:ext cx="1413551" cy="1476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Lesson Idea – Vocabulary/Fluency </a:t>
            </a:r>
            <a:endParaRPr lang="en-US" dirty="0"/>
          </a:p>
        </p:txBody>
      </p:sp>
      <p:sp>
        <p:nvSpPr>
          <p:cNvPr id="3" name="Content Placeholder 2"/>
          <p:cNvSpPr>
            <a:spLocks noGrp="1"/>
          </p:cNvSpPr>
          <p:nvPr>
            <p:ph idx="1"/>
          </p:nvPr>
        </p:nvSpPr>
        <p:spPr/>
        <p:txBody>
          <a:bodyPr>
            <a:normAutofit/>
          </a:bodyPr>
          <a:lstStyle/>
          <a:p>
            <a:r>
              <a:rPr lang="en-US" dirty="0" smtClean="0"/>
              <a:t>Type song lyrics, and cut song lyrics into lines of lyrics.  After playing the song once or twice, have students work in pairs or groups to arrange song lyrics in order as they listen to the song repeatedly.  </a:t>
            </a:r>
          </a:p>
          <a:p>
            <a:pPr lvl="1">
              <a:buNone/>
            </a:pPr>
            <a:r>
              <a:rPr lang="en-US" dirty="0" smtClean="0"/>
              <a:t>Good for ….</a:t>
            </a:r>
          </a:p>
          <a:p>
            <a:pPr lvl="1">
              <a:buNone/>
            </a:pPr>
            <a:r>
              <a:rPr lang="en-US" dirty="0" smtClean="0"/>
              <a:t>-pronunciation, sequencing of events, </a:t>
            </a:r>
          </a:p>
          <a:p>
            <a:pPr lvl="1">
              <a:buNone/>
            </a:pPr>
            <a:r>
              <a:rPr lang="en-US" dirty="0" smtClean="0"/>
              <a:t>modals</a:t>
            </a:r>
          </a:p>
          <a:p>
            <a:r>
              <a:rPr lang="en-US" b="1" dirty="0" smtClean="0">
                <a:solidFill>
                  <a:schemeClr val="accent1"/>
                </a:solidFill>
                <a:hlinkClick r:id="rId2"/>
              </a:rPr>
              <a:t>Hello, Goodbye.  The Beatles</a:t>
            </a:r>
            <a:endParaRPr lang="en-US" b="1" dirty="0" smtClean="0">
              <a:solidFill>
                <a:schemeClr val="accent1"/>
              </a:solidFill>
            </a:endParaRPr>
          </a:p>
          <a:p>
            <a:r>
              <a:rPr lang="en-US" b="1" dirty="0" smtClean="0">
                <a:hlinkClick r:id="rId3"/>
              </a:rPr>
              <a:t>Should I Stay or Should I Go?  by The Clash</a:t>
            </a:r>
            <a:endParaRPr lang="en-US" b="1" dirty="0" smtClean="0"/>
          </a:p>
          <a:p>
            <a:pPr>
              <a:buNone/>
            </a:pPr>
            <a:endParaRPr lang="en-US" b="1" dirty="0" smtClean="0"/>
          </a:p>
          <a:p>
            <a:endParaRPr lang="en-US" b="1" dirty="0" smtClean="0">
              <a:solidFill>
                <a:schemeClr val="accent1"/>
              </a:solidFill>
            </a:endParaRPr>
          </a:p>
          <a:p>
            <a:endParaRPr lang="en-US" dirty="0" smtClean="0"/>
          </a:p>
        </p:txBody>
      </p:sp>
      <p:sp>
        <p:nvSpPr>
          <p:cNvPr id="4" name="TextBox 3"/>
          <p:cNvSpPr txBox="1"/>
          <p:nvPr/>
        </p:nvSpPr>
        <p:spPr>
          <a:xfrm>
            <a:off x="1219200" y="5943600"/>
            <a:ext cx="6248400" cy="707886"/>
          </a:xfrm>
          <a:prstGeom prst="rect">
            <a:avLst/>
          </a:prstGeom>
          <a:noFill/>
        </p:spPr>
        <p:txBody>
          <a:bodyPr wrap="square" rtlCol="0">
            <a:spAutoFit/>
          </a:bodyPr>
          <a:lstStyle/>
          <a:p>
            <a:r>
              <a:rPr lang="en-US" sz="1100" dirty="0" err="1" smtClean="0"/>
              <a:t>Lems</a:t>
            </a:r>
            <a:r>
              <a:rPr lang="en-US" sz="1100" dirty="0" smtClean="0"/>
              <a:t>, K. (2005).  Music works: Music for adult English language learners.  </a:t>
            </a:r>
            <a:r>
              <a:rPr lang="en-US" sz="1100" i="1" dirty="0" smtClean="0"/>
              <a:t>New directions for adult &amp; continuing education:  </a:t>
            </a:r>
            <a:r>
              <a:rPr lang="en-US" sz="1100" dirty="0" smtClean="0"/>
              <a:t>107, 13-21.</a:t>
            </a:r>
          </a:p>
          <a:p>
            <a:endParaRPr lang="en-US" dirty="0"/>
          </a:p>
        </p:txBody>
      </p:sp>
      <p:pic>
        <p:nvPicPr>
          <p:cNvPr id="6146" name="Picture 2"/>
          <p:cNvPicPr>
            <a:picLocks noChangeAspect="1" noChangeArrowheads="1"/>
          </p:cNvPicPr>
          <p:nvPr/>
        </p:nvPicPr>
        <p:blipFill>
          <a:blip r:embed="rId4" cstate="print"/>
          <a:srcRect/>
          <a:stretch>
            <a:fillRect/>
          </a:stretch>
        </p:blipFill>
        <p:spPr bwMode="auto">
          <a:xfrm>
            <a:off x="6096000" y="3733800"/>
            <a:ext cx="1866900" cy="12044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Idea – Fill-in-the-Blank</a:t>
            </a:r>
            <a:endParaRPr lang="en-US" dirty="0"/>
          </a:p>
        </p:txBody>
      </p:sp>
      <p:sp>
        <p:nvSpPr>
          <p:cNvPr id="3" name="Content Placeholder 2"/>
          <p:cNvSpPr>
            <a:spLocks noGrp="1"/>
          </p:cNvSpPr>
          <p:nvPr>
            <p:ph sz="half" idx="1"/>
          </p:nvPr>
        </p:nvSpPr>
        <p:spPr>
          <a:xfrm>
            <a:off x="4724400" y="1905000"/>
            <a:ext cx="4038600" cy="4434840"/>
          </a:xfrm>
        </p:spPr>
        <p:txBody>
          <a:bodyPr/>
          <a:lstStyle/>
          <a:p>
            <a:pPr>
              <a:buNone/>
            </a:pPr>
            <a:endParaRPr lang="en-US" dirty="0" smtClean="0">
              <a:hlinkClick r:id="rId2"/>
            </a:endParaRPr>
          </a:p>
          <a:p>
            <a:r>
              <a:rPr lang="en-US" sz="2800" b="1" dirty="0" smtClean="0">
                <a:hlinkClick r:id="rId2"/>
              </a:rPr>
              <a:t>Octopus' Garden by the Beatles</a:t>
            </a:r>
            <a:r>
              <a:rPr lang="en-US" sz="2800" b="1" dirty="0" smtClean="0"/>
              <a:t> - prepositions</a:t>
            </a:r>
          </a:p>
          <a:p>
            <a:endParaRPr lang="en-US" dirty="0" smtClean="0"/>
          </a:p>
          <a:p>
            <a:r>
              <a:rPr lang="en-US" sz="2800" b="1" dirty="0" smtClean="0">
                <a:hlinkClick r:id="rId3"/>
              </a:rPr>
              <a:t>Penny Lane by the Beatles</a:t>
            </a:r>
            <a:r>
              <a:rPr lang="en-US" sz="2800" b="1" dirty="0" smtClean="0"/>
              <a:t> – community vocabulary </a:t>
            </a:r>
          </a:p>
          <a:p>
            <a:pPr>
              <a:buNone/>
            </a:pPr>
            <a:endParaRPr lang="en-US" dirty="0" smtClean="0"/>
          </a:p>
          <a:p>
            <a:pPr>
              <a:buNone/>
            </a:pPr>
            <a:endParaRPr lang="en-US" dirty="0" smtClean="0"/>
          </a:p>
          <a:p>
            <a:endParaRPr lang="en-US" dirty="0" smtClean="0"/>
          </a:p>
          <a:p>
            <a:endParaRPr lang="en-US" dirty="0" smtClean="0"/>
          </a:p>
          <a:p>
            <a:endParaRPr lang="en-US" dirty="0"/>
          </a:p>
        </p:txBody>
      </p:sp>
      <p:sp>
        <p:nvSpPr>
          <p:cNvPr id="4" name="Content Placeholder 3"/>
          <p:cNvSpPr>
            <a:spLocks noGrp="1"/>
          </p:cNvSpPr>
          <p:nvPr>
            <p:ph sz="half" idx="2"/>
          </p:nvPr>
        </p:nvSpPr>
        <p:spPr>
          <a:xfrm>
            <a:off x="381000" y="1905000"/>
            <a:ext cx="4038600" cy="4434840"/>
          </a:xfrm>
        </p:spPr>
        <p:txBody>
          <a:bodyPr/>
          <a:lstStyle/>
          <a:p>
            <a:r>
              <a:rPr lang="en-US" dirty="0" smtClean="0"/>
              <a:t>Make copies of lyrics with blanks on words that you are working on (for example, prepositions or people or places in a community). </a:t>
            </a:r>
          </a:p>
          <a:p>
            <a:r>
              <a:rPr lang="en-US" dirty="0" smtClean="0"/>
              <a:t>As students listen, have them fill in the blanks with the words that they hear.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Lesson Idea - Grammar</a:t>
            </a:r>
            <a:endParaRPr lang="en-US" sz="3600" dirty="0"/>
          </a:p>
        </p:txBody>
      </p:sp>
      <p:sp>
        <p:nvSpPr>
          <p:cNvPr id="3" name="Content Placeholder 2"/>
          <p:cNvSpPr>
            <a:spLocks noGrp="1"/>
          </p:cNvSpPr>
          <p:nvPr>
            <p:ph idx="1"/>
          </p:nvPr>
        </p:nvSpPr>
        <p:spPr/>
        <p:txBody>
          <a:bodyPr/>
          <a:lstStyle/>
          <a:p>
            <a:r>
              <a:rPr lang="en-US" dirty="0" smtClean="0"/>
              <a:t>Listen to a song several times.  Give students copies of the lyrics and discuss their meaning and the students’ enjoyment of the song. </a:t>
            </a:r>
          </a:p>
          <a:p>
            <a:r>
              <a:rPr lang="en-US" dirty="0" smtClean="0"/>
              <a:t>Next, give students copies of the song lyrics with blank lines for inserting their own lyrics into the song.  Students use the grammar construct being studied in class but use their own creativity to express personal ideas.</a:t>
            </a:r>
          </a:p>
          <a:p>
            <a:r>
              <a:rPr lang="en-US" dirty="0" smtClean="0"/>
              <a:t>Allow students to share their writings with the class.</a:t>
            </a:r>
          </a:p>
          <a:p>
            <a:r>
              <a:rPr lang="en-US" dirty="0" smtClean="0"/>
              <a:t>If possible, create a “songbook” of students’ writings. </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7620000" y="457200"/>
            <a:ext cx="952500" cy="952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Lesson Idea - Grammar</a:t>
            </a:r>
            <a:endParaRPr lang="en-US" dirty="0"/>
          </a:p>
        </p:txBody>
      </p:sp>
      <p:sp>
        <p:nvSpPr>
          <p:cNvPr id="3" name="Content Placeholder 2"/>
          <p:cNvSpPr>
            <a:spLocks noGrp="1"/>
          </p:cNvSpPr>
          <p:nvPr>
            <p:ph idx="1"/>
          </p:nvPr>
        </p:nvSpPr>
        <p:spPr/>
        <p:txBody>
          <a:bodyPr>
            <a:normAutofit/>
          </a:bodyPr>
          <a:lstStyle/>
          <a:p>
            <a:pPr lvl="1"/>
            <a:r>
              <a:rPr lang="en-US" dirty="0" smtClean="0"/>
              <a:t>Level?</a:t>
            </a:r>
          </a:p>
          <a:p>
            <a:pPr lvl="1"/>
            <a:r>
              <a:rPr lang="en-US" dirty="0" smtClean="0"/>
              <a:t>Benefits? / Shortcomings? </a:t>
            </a:r>
          </a:p>
          <a:p>
            <a:pPr lvl="1"/>
            <a:r>
              <a:rPr lang="en-US" dirty="0" smtClean="0"/>
              <a:t>Objective?</a:t>
            </a:r>
          </a:p>
          <a:p>
            <a:pPr lvl="1"/>
            <a:r>
              <a:rPr lang="en-US" dirty="0" smtClean="0"/>
              <a:t>Variations?</a:t>
            </a:r>
          </a:p>
          <a:p>
            <a:r>
              <a:rPr lang="en-US" dirty="0" smtClean="0">
                <a:hlinkClick r:id="rId3"/>
              </a:rPr>
              <a:t>If I Were a Boy by </a:t>
            </a:r>
            <a:r>
              <a:rPr lang="en-US" dirty="0" err="1" smtClean="0">
                <a:hlinkClick r:id="rId3"/>
              </a:rPr>
              <a:t>Beyonce</a:t>
            </a:r>
            <a:r>
              <a:rPr lang="en-US" dirty="0" smtClean="0"/>
              <a:t> – Conditional Tense</a:t>
            </a:r>
          </a:p>
          <a:p>
            <a:r>
              <a:rPr lang="en-US" smtClean="0">
                <a:hlinkClick r:id="rId4"/>
              </a:rPr>
              <a:t>Because </a:t>
            </a:r>
            <a:r>
              <a:rPr lang="en-US" dirty="0" smtClean="0">
                <a:hlinkClick r:id="rId4"/>
              </a:rPr>
              <a:t>You Loved Me by Celine Dion</a:t>
            </a:r>
            <a:r>
              <a:rPr lang="en-US" dirty="0" smtClean="0"/>
              <a:t> – Irregular Past Tense Verbs</a:t>
            </a:r>
          </a:p>
          <a:p>
            <a:r>
              <a:rPr lang="en-US" dirty="0" smtClean="0">
                <a:hlinkClick r:id="rId5"/>
              </a:rPr>
              <a:t>Someone Like You, by Adele</a:t>
            </a:r>
            <a:r>
              <a:rPr lang="en-US" dirty="0" smtClean="0"/>
              <a:t> – Past Tense/</a:t>
            </a:r>
            <a:r>
              <a:rPr lang="en-US" sz="2400" dirty="0" smtClean="0"/>
              <a:t>Future Tense/ Imperative</a:t>
            </a:r>
            <a:endParaRPr lang="en-US" dirty="0" smtClean="0"/>
          </a:p>
          <a:p>
            <a:endParaRPr lang="en-US" dirty="0" smtClean="0"/>
          </a:p>
          <a:p>
            <a:endParaRPr lang="en-US" dirty="0" smtClean="0"/>
          </a:p>
          <a:p>
            <a:pPr>
              <a:buNone/>
            </a:pPr>
            <a:endParaRPr lang="en-US" dirty="0"/>
          </a:p>
        </p:txBody>
      </p:sp>
      <p:pic>
        <p:nvPicPr>
          <p:cNvPr id="7170" name="Picture 2"/>
          <p:cNvPicPr>
            <a:picLocks noChangeAspect="1" noChangeArrowheads="1"/>
          </p:cNvPicPr>
          <p:nvPr/>
        </p:nvPicPr>
        <p:blipFill>
          <a:blip r:embed="rId6" cstate="print"/>
          <a:srcRect/>
          <a:stretch>
            <a:fillRect/>
          </a:stretch>
        </p:blipFill>
        <p:spPr bwMode="auto">
          <a:xfrm>
            <a:off x="6934200" y="1828800"/>
            <a:ext cx="1581150" cy="1581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511</TotalTime>
  <Words>1555</Words>
  <Application>Microsoft Office PowerPoint</Application>
  <PresentationFormat>On-screen Show (4:3)</PresentationFormat>
  <Paragraphs>135</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Using Songs to Teach Grammar and Promote Reading Fluency </vt:lpstr>
      <vt:lpstr>Research</vt:lpstr>
      <vt:lpstr>PowerPoint Presentation</vt:lpstr>
      <vt:lpstr>PowerPoint Presentation</vt:lpstr>
      <vt:lpstr>Objectives</vt:lpstr>
      <vt:lpstr>Lesson Idea – Vocabulary/Fluency </vt:lpstr>
      <vt:lpstr>Lesson Idea – Fill-in-the-Blank</vt:lpstr>
      <vt:lpstr>Lesson Idea - Grammar</vt:lpstr>
      <vt:lpstr>Lesson Idea - Grammar</vt:lpstr>
      <vt:lpstr>Websites</vt:lpstr>
      <vt:lpstr>If I Were A Bird</vt:lpstr>
      <vt:lpstr>If I Were A Millionaire </vt:lpstr>
      <vt:lpstr>If I Were a Girl </vt:lpstr>
      <vt:lpstr>If I Were a Rich Woman  </vt:lpstr>
      <vt:lpstr>Somebody</vt:lpstr>
    </vt:vector>
  </TitlesOfParts>
  <Company>Towson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Songs and Raps to Teach Grammar, Vocabulary, and Content</dc:title>
  <dc:creator>755webcat-test</dc:creator>
  <cp:lastModifiedBy>Katie</cp:lastModifiedBy>
  <cp:revision>56</cp:revision>
  <dcterms:created xsi:type="dcterms:W3CDTF">2010-12-05T18:05:18Z</dcterms:created>
  <dcterms:modified xsi:type="dcterms:W3CDTF">2013-09-25T20:29:35Z</dcterms:modified>
</cp:coreProperties>
</file>