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sldIdLst>
    <p:sldId id="256" r:id="rId2"/>
    <p:sldId id="275" r:id="rId3"/>
    <p:sldId id="262" r:id="rId4"/>
    <p:sldId id="264" r:id="rId5"/>
    <p:sldId id="283" r:id="rId6"/>
    <p:sldId id="261" r:id="rId7"/>
    <p:sldId id="281" r:id="rId8"/>
    <p:sldId id="279" r:id="rId9"/>
    <p:sldId id="263" r:id="rId10"/>
    <p:sldId id="267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8" r:id="rId19"/>
    <p:sldId id="284" r:id="rId20"/>
    <p:sldId id="282" r:id="rId21"/>
    <p:sldId id="266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08" autoAdjust="0"/>
  </p:normalViewPr>
  <p:slideViewPr>
    <p:cSldViewPr>
      <p:cViewPr>
        <p:scale>
          <a:sx n="64" d="100"/>
          <a:sy n="64" d="100"/>
        </p:scale>
        <p:origin x="-148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70" d="100"/>
          <a:sy n="70" d="100"/>
        </p:scale>
        <p:origin x="-2460" y="43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C7589-0C41-4C13-BA2A-7E50D02D1655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7A56F-FCC0-462F-A203-B8F89355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6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50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79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6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28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865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11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31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544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748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264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97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952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92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82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97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10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30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76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51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7A56F-FCC0-462F-A203-B8F89355F9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C8ED-1541-43A3-A402-AA70334B9F73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2F672C-2574-4970-B55B-C7D9065D840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C8ED-1541-43A3-A402-AA70334B9F73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672C-2574-4970-B55B-C7D9065D8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C8ED-1541-43A3-A402-AA70334B9F73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672C-2574-4970-B55B-C7D9065D8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60C8ED-1541-43A3-A402-AA70334B9F73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42F672C-2574-4970-B55B-C7D9065D840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C8ED-1541-43A3-A402-AA70334B9F73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672C-2574-4970-B55B-C7D9065D84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C8ED-1541-43A3-A402-AA70334B9F73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672C-2574-4970-B55B-C7D9065D84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672C-2574-4970-B55B-C7D9065D84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C8ED-1541-43A3-A402-AA70334B9F73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C8ED-1541-43A3-A402-AA70334B9F73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672C-2574-4970-B55B-C7D9065D84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C8ED-1541-43A3-A402-AA70334B9F73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672C-2574-4970-B55B-C7D9065D8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60C8ED-1541-43A3-A402-AA70334B9F73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42F672C-2574-4970-B55B-C7D9065D84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C8ED-1541-43A3-A402-AA70334B9F73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2F672C-2574-4970-B55B-C7D9065D84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60C8ED-1541-43A3-A402-AA70334B9F73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42F672C-2574-4970-B55B-C7D9065D840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Palatino Linotype" pitchFamily="18" charset="0"/>
              </a:rPr>
              <a:t>Kevin </a:t>
            </a:r>
            <a:r>
              <a:rPr lang="en-US" sz="2400" b="1" dirty="0" err="1" smtClean="0">
                <a:latin typeface="Palatino Linotype" pitchFamily="18" charset="0"/>
              </a:rPr>
              <a:t>Hajovsky</a:t>
            </a:r>
            <a:endParaRPr lang="en-US" sz="2400" b="1" dirty="0" smtClean="0">
              <a:latin typeface="Palatino Linotype" pitchFamily="18" charset="0"/>
            </a:endParaRPr>
          </a:p>
          <a:p>
            <a:r>
              <a:rPr lang="en-US" sz="2400" b="1" dirty="0" smtClean="0">
                <a:latin typeface="Palatino Linotype" pitchFamily="18" charset="0"/>
              </a:rPr>
              <a:t>Senior English Language Fellow</a:t>
            </a:r>
          </a:p>
          <a:p>
            <a:r>
              <a:rPr lang="en-US" sz="2400" b="1" dirty="0" smtClean="0">
                <a:latin typeface="Palatino Linotype" pitchFamily="18" charset="0"/>
              </a:rPr>
              <a:t>Gal</a:t>
            </a:r>
            <a:r>
              <a:rPr lang="es-EC" sz="2400" b="1" dirty="0" err="1" smtClean="0">
                <a:latin typeface="Palatino Linotype" pitchFamily="18" charset="0"/>
              </a:rPr>
              <a:t>ápagos</a:t>
            </a:r>
            <a:r>
              <a:rPr lang="es-EC" sz="2400" b="1" dirty="0" smtClean="0">
                <a:latin typeface="Palatino Linotype" pitchFamily="18" charset="0"/>
              </a:rPr>
              <a:t>, Ecuador</a:t>
            </a:r>
          </a:p>
          <a:p>
            <a:r>
              <a:rPr lang="es-EC" sz="2400" b="1" dirty="0" err="1" smtClean="0">
                <a:latin typeface="Palatino Linotype" pitchFamily="18" charset="0"/>
              </a:rPr>
              <a:t>August</a:t>
            </a:r>
            <a:r>
              <a:rPr lang="es-EC" sz="2400" b="1" dirty="0" smtClean="0">
                <a:latin typeface="Palatino Linotype" pitchFamily="18" charset="0"/>
              </a:rPr>
              <a:t> 2013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34400" cy="1470025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Palatino Linotype" pitchFamily="18" charset="0"/>
              </a:rPr>
              <a:t>Sociocultural Awareness: Developing the 5</a:t>
            </a:r>
            <a:r>
              <a:rPr lang="en-US" sz="4400" b="1" baseline="30000" dirty="0" smtClean="0">
                <a:latin typeface="Palatino Linotype" pitchFamily="18" charset="0"/>
              </a:rPr>
              <a:t>th</a:t>
            </a:r>
            <a:r>
              <a:rPr lang="en-US" sz="4400" b="1" dirty="0" smtClean="0">
                <a:latin typeface="Palatino Linotype" pitchFamily="18" charset="0"/>
              </a:rPr>
              <a:t> Skill</a:t>
            </a:r>
            <a:endParaRPr lang="en-US" sz="4400" b="1" dirty="0">
              <a:latin typeface="Palatino Linotype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"/>
            <a:ext cx="1414463" cy="145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3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time, place and physical circumstances and the potential expectations or influences on communication (ex. party, doctor’s office)</a:t>
            </a:r>
          </a:p>
          <a:p>
            <a:endParaRPr lang="en-US" dirty="0"/>
          </a:p>
          <a:p>
            <a:r>
              <a:rPr lang="en-US" dirty="0" smtClean="0"/>
              <a:t>Teacher Analysis</a:t>
            </a:r>
          </a:p>
          <a:p>
            <a:pPr lvl="1"/>
            <a:r>
              <a:rPr lang="en-US" dirty="0" smtClean="0"/>
              <a:t>Does the setting affect the language used?</a:t>
            </a:r>
          </a:p>
          <a:p>
            <a:pPr lvl="1"/>
            <a:r>
              <a:rPr lang="en-US" dirty="0" smtClean="0"/>
              <a:t>Would the students’ culture consider the setting appropriate for such an interaction?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Potential </a:t>
            </a:r>
            <a:r>
              <a:rPr lang="en-US" dirty="0" smtClean="0"/>
              <a:t>Focuses of Questions (effect on interactions)</a:t>
            </a:r>
          </a:p>
          <a:p>
            <a:pPr lvl="1"/>
            <a:r>
              <a:rPr lang="en-US" dirty="0" smtClean="0"/>
              <a:t>Location, environment, overall topic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dirty="0" smtClean="0"/>
              <a:t>etting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617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Hymes</a:t>
            </a:r>
            <a:r>
              <a:rPr lang="en-US" dirty="0" smtClean="0"/>
              <a:t>, 1974; </a:t>
            </a:r>
            <a:r>
              <a:rPr lang="en-US" dirty="0" err="1" smtClean="0"/>
              <a:t>McConachy</a:t>
            </a:r>
            <a:r>
              <a:rPr lang="en-US" dirty="0" smtClean="0"/>
              <a:t>, 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people involved in the setting and/or the interpersonal dimension on the language used   (ex., professor, daughter, friend)</a:t>
            </a:r>
          </a:p>
          <a:p>
            <a:endParaRPr lang="en-US" dirty="0"/>
          </a:p>
          <a:p>
            <a:r>
              <a:rPr lang="en-US" dirty="0"/>
              <a:t>Teacher Analysis</a:t>
            </a:r>
          </a:p>
          <a:p>
            <a:pPr lvl="1"/>
            <a:r>
              <a:rPr lang="en-US" dirty="0" smtClean="0"/>
              <a:t>How are the participants related?</a:t>
            </a:r>
          </a:p>
          <a:p>
            <a:pPr lvl="1"/>
            <a:r>
              <a:rPr lang="en-US" dirty="0" smtClean="0"/>
              <a:t>How might their description affect the kind of language used in any way?</a:t>
            </a:r>
          </a:p>
          <a:p>
            <a:pPr lvl="1"/>
            <a:endParaRPr lang="en-US" dirty="0"/>
          </a:p>
          <a:p>
            <a:r>
              <a:rPr lang="en-US" dirty="0"/>
              <a:t>Potential Focuses of Questions </a:t>
            </a:r>
            <a:r>
              <a:rPr lang="en-US" dirty="0" smtClean="0"/>
              <a:t>(</a:t>
            </a:r>
            <a:r>
              <a:rPr lang="en-US" dirty="0"/>
              <a:t>e</a:t>
            </a:r>
            <a:r>
              <a:rPr lang="en-US" dirty="0" smtClean="0"/>
              <a:t>ffect </a:t>
            </a:r>
            <a:r>
              <a:rPr lang="en-US" dirty="0"/>
              <a:t>on </a:t>
            </a:r>
            <a:r>
              <a:rPr lang="en-US" dirty="0" smtClean="0"/>
              <a:t>interactions)</a:t>
            </a:r>
            <a:endParaRPr lang="en-US" dirty="0"/>
          </a:p>
          <a:p>
            <a:pPr lvl="1"/>
            <a:r>
              <a:rPr lang="en-US" dirty="0" smtClean="0"/>
              <a:t>Relationship, age, familiarity, gender, position/title, 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en-US" dirty="0" smtClean="0"/>
              <a:t>articipants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617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Hymes</a:t>
            </a:r>
            <a:r>
              <a:rPr lang="en-US" dirty="0" smtClean="0"/>
              <a:t>, 1974; </a:t>
            </a:r>
            <a:r>
              <a:rPr lang="en-US" dirty="0" err="1" smtClean="0"/>
              <a:t>McConachy</a:t>
            </a:r>
            <a:r>
              <a:rPr lang="en-US" dirty="0" smtClean="0"/>
              <a:t>, 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32866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purposes or goals of the participants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(ex., persuasion, equality/hierarchy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 gain something)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/>
              <a:t>Teacher Analysis</a:t>
            </a:r>
          </a:p>
          <a:p>
            <a:pPr lvl="1"/>
            <a:r>
              <a:rPr lang="en-US" dirty="0" smtClean="0"/>
              <a:t>What are the different participants trying to achieve?</a:t>
            </a:r>
          </a:p>
          <a:p>
            <a:pPr lvl="1"/>
            <a:r>
              <a:rPr lang="en-US" dirty="0" smtClean="0"/>
              <a:t>Is there any connection between the ends, participants, and setting?</a:t>
            </a:r>
          </a:p>
          <a:p>
            <a:pPr lvl="1"/>
            <a:r>
              <a:rPr lang="en-US" dirty="0" smtClean="0"/>
              <a:t>How does the language effectively work toward the ends?</a:t>
            </a:r>
          </a:p>
          <a:p>
            <a:pPr lvl="1"/>
            <a:endParaRPr lang="en-US" dirty="0"/>
          </a:p>
          <a:p>
            <a:r>
              <a:rPr lang="en-US" dirty="0"/>
              <a:t>Potential Focuses of Questions </a:t>
            </a:r>
            <a:r>
              <a:rPr lang="en-US" dirty="0" smtClean="0"/>
              <a:t>(effect </a:t>
            </a:r>
            <a:r>
              <a:rPr lang="en-US" dirty="0"/>
              <a:t>on </a:t>
            </a:r>
            <a:r>
              <a:rPr lang="en-US" dirty="0" smtClean="0"/>
              <a:t>interactions)</a:t>
            </a:r>
            <a:endParaRPr lang="en-US" dirty="0"/>
          </a:p>
          <a:p>
            <a:pPr lvl="1"/>
            <a:r>
              <a:rPr lang="en-US" dirty="0" smtClean="0"/>
              <a:t>Goals/desired outcomes, different or the same for participants, how are they negotiated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en-US" dirty="0" smtClean="0"/>
              <a:t>nds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617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Hymes</a:t>
            </a:r>
            <a:r>
              <a:rPr lang="en-US" dirty="0" smtClean="0"/>
              <a:t>, 1974; </a:t>
            </a:r>
            <a:r>
              <a:rPr lang="en-US" dirty="0" err="1" smtClean="0"/>
              <a:t>McConachy</a:t>
            </a:r>
            <a:r>
              <a:rPr lang="en-US" dirty="0" smtClean="0"/>
              <a:t>, 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6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The types and sequence of speech acts or ways of interacting in a given context (ex., greeting)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Teacher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What are the different speech acts involved?</a:t>
            </a:r>
          </a:p>
          <a:p>
            <a:pPr lvl="1"/>
            <a:r>
              <a:rPr lang="en-US" dirty="0" smtClean="0"/>
              <a:t>Is it important to notice the order of the speech acts?</a:t>
            </a:r>
          </a:p>
          <a:p>
            <a:pPr lvl="1"/>
            <a:r>
              <a:rPr lang="en-US" dirty="0" smtClean="0"/>
              <a:t>Are there any strategies used to switch between speech acts?</a:t>
            </a:r>
          </a:p>
          <a:p>
            <a:pPr lvl="1"/>
            <a:endParaRPr lang="en-US" dirty="0"/>
          </a:p>
          <a:p>
            <a:r>
              <a:rPr lang="en-US" dirty="0"/>
              <a:t>Potential Focuses of Questions (effect on interactions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Number and types of speech acts involved, the order of the speech acts, how the acts were negotiated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dirty="0" smtClean="0"/>
              <a:t>ct Sequence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617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Hymes</a:t>
            </a:r>
            <a:r>
              <a:rPr lang="en-US" dirty="0" smtClean="0"/>
              <a:t>, 1974; </a:t>
            </a:r>
            <a:r>
              <a:rPr lang="en-US" dirty="0" err="1" smtClean="0"/>
              <a:t>McConachy</a:t>
            </a:r>
            <a:r>
              <a:rPr lang="en-US" dirty="0" smtClean="0"/>
              <a:t>, 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9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01753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general tone or spirit of conversation and how emotions and nuances are conveyed (ex., clues in manner of speech, joking, change of topic)</a:t>
            </a:r>
          </a:p>
          <a:p>
            <a:endParaRPr lang="en-US" dirty="0"/>
          </a:p>
          <a:p>
            <a:r>
              <a:rPr lang="en-US" dirty="0"/>
              <a:t>Teacher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Are there any clues that notify the listener of the tone in the messages being conveyed?</a:t>
            </a:r>
          </a:p>
          <a:p>
            <a:pPr lvl="1"/>
            <a:r>
              <a:rPr lang="en-US" dirty="0" smtClean="0"/>
              <a:t>Are there pauses or changes in mood reflected in the participants speech patterns?</a:t>
            </a:r>
          </a:p>
          <a:p>
            <a:pPr lvl="1"/>
            <a:endParaRPr lang="en-US" dirty="0"/>
          </a:p>
          <a:p>
            <a:r>
              <a:rPr lang="en-US" dirty="0"/>
              <a:t>Potential Focuses of Questions (effect on interactions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Feelings, mood, or tone of the conversation; how are they recognizable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en-US" dirty="0" smtClean="0"/>
              <a:t>ey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617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Hymes</a:t>
            </a:r>
            <a:r>
              <a:rPr lang="en-US" dirty="0" smtClean="0"/>
              <a:t>, 1974; </a:t>
            </a:r>
            <a:r>
              <a:rPr lang="en-US" dirty="0" err="1" smtClean="0"/>
              <a:t>McConachy</a:t>
            </a:r>
            <a:r>
              <a:rPr lang="en-US" dirty="0" smtClean="0"/>
              <a:t>, 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0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2866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style of speech and sensitivity to registers or language variation used in certain contexts (ex., casual conversation versus academic setting)</a:t>
            </a:r>
          </a:p>
          <a:p>
            <a:endParaRPr lang="en-US" dirty="0"/>
          </a:p>
          <a:p>
            <a:r>
              <a:rPr lang="en-US" dirty="0"/>
              <a:t>Teacher Analysis</a:t>
            </a:r>
          </a:p>
          <a:p>
            <a:pPr lvl="1"/>
            <a:r>
              <a:rPr lang="en-US" dirty="0" smtClean="0"/>
              <a:t>Is the language used polite, casual, or formal?</a:t>
            </a:r>
          </a:p>
          <a:p>
            <a:pPr lvl="1"/>
            <a:r>
              <a:rPr lang="en-US" dirty="0" smtClean="0"/>
              <a:t>Are there useful examples that show how this is important in the context with respect to other variables?</a:t>
            </a:r>
          </a:p>
          <a:p>
            <a:pPr lvl="1"/>
            <a:endParaRPr lang="en-US" dirty="0"/>
          </a:p>
          <a:p>
            <a:r>
              <a:rPr lang="en-US" dirty="0"/>
              <a:t>Potential Focuses of Questions (effect on interactions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Examples of polite, casual, formal, etc. types of language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en-US" dirty="0" smtClean="0"/>
              <a:t>nstrumentalities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617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Hymes</a:t>
            </a:r>
            <a:r>
              <a:rPr lang="en-US" dirty="0" smtClean="0"/>
              <a:t>, 1974; </a:t>
            </a:r>
            <a:r>
              <a:rPr lang="en-US" dirty="0" err="1" smtClean="0"/>
              <a:t>McConachy</a:t>
            </a:r>
            <a:r>
              <a:rPr lang="en-US" dirty="0" smtClean="0"/>
              <a:t>, 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30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017532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The social rules for interaction and how culture influences communication (ex., interruptions, turn taking, use of titles)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Teacher Analysis</a:t>
            </a:r>
          </a:p>
          <a:p>
            <a:pPr lvl="1"/>
            <a:r>
              <a:rPr lang="en-US" dirty="0" smtClean="0"/>
              <a:t>What kinds of rules of conversation or interaction are exhibited (or should be) in the conversation?</a:t>
            </a:r>
          </a:p>
          <a:p>
            <a:pPr lvl="1"/>
            <a:r>
              <a:rPr lang="en-US" dirty="0" smtClean="0"/>
              <a:t>Do such rules have a potential for creating a non-linguistic misunderstanding? If so, how?</a:t>
            </a:r>
          </a:p>
          <a:p>
            <a:pPr lvl="1"/>
            <a:endParaRPr lang="en-US" dirty="0"/>
          </a:p>
          <a:p>
            <a:r>
              <a:rPr lang="en-US" dirty="0"/>
              <a:t>Potential Focuses of Questions (effect on interactions)</a:t>
            </a:r>
          </a:p>
          <a:p>
            <a:pPr lvl="1"/>
            <a:r>
              <a:rPr lang="en-US" dirty="0" smtClean="0"/>
              <a:t> kinds of rules that govern a given social and/or communicative context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en-US" dirty="0" smtClean="0"/>
              <a:t>orms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617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Hymes</a:t>
            </a:r>
            <a:r>
              <a:rPr lang="en-US" dirty="0" smtClean="0"/>
              <a:t>, 1974; </a:t>
            </a:r>
            <a:r>
              <a:rPr lang="en-US" dirty="0" err="1" smtClean="0"/>
              <a:t>McConachy</a:t>
            </a:r>
            <a:r>
              <a:rPr lang="en-US" dirty="0" smtClean="0"/>
              <a:t>, 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1753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types of speech events and how they are generally characterized (ex., story, telephone, interview)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Teacher Analysis</a:t>
            </a:r>
          </a:p>
          <a:p>
            <a:pPr lvl="1"/>
            <a:r>
              <a:rPr lang="en-US" dirty="0" smtClean="0"/>
              <a:t>What is the basic kind of interaction involved?</a:t>
            </a:r>
          </a:p>
          <a:p>
            <a:pPr lvl="1"/>
            <a:r>
              <a:rPr lang="en-US" dirty="0" smtClean="0"/>
              <a:t>What are the common features of language found in this situation?</a:t>
            </a:r>
          </a:p>
          <a:p>
            <a:pPr lvl="1"/>
            <a:endParaRPr lang="en-US" dirty="0"/>
          </a:p>
          <a:p>
            <a:r>
              <a:rPr lang="en-US" dirty="0"/>
              <a:t>Potential Focuses of Questions (effect on interactions)</a:t>
            </a:r>
          </a:p>
          <a:p>
            <a:pPr lvl="1"/>
            <a:r>
              <a:rPr lang="en-US" dirty="0" smtClean="0"/>
              <a:t>Differences roles or expectations of participants, or other interplays of different aspects of the framework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>
                <a:solidFill>
                  <a:schemeClr val="accent2">
                    <a:lumMod val="50000"/>
                  </a:schemeClr>
                </a:solidFill>
              </a:rPr>
              <a:t>G</a:t>
            </a:r>
            <a:r>
              <a:rPr lang="en-US" dirty="0" smtClean="0"/>
              <a:t>enre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617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Hymes</a:t>
            </a:r>
            <a:r>
              <a:rPr lang="en-US" dirty="0" smtClean="0"/>
              <a:t>, 1974; </a:t>
            </a:r>
            <a:r>
              <a:rPr lang="en-US" dirty="0" err="1" smtClean="0"/>
              <a:t>McConachy</a:t>
            </a:r>
            <a:r>
              <a:rPr lang="en-US" dirty="0" smtClean="0"/>
              <a:t>, 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AGAIN: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It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is </a:t>
            </a:r>
            <a:r>
              <a:rPr lang="en-US" sz="2800" b="1" dirty="0">
                <a:solidFill>
                  <a:srgbClr val="FF0000"/>
                </a:solidFill>
              </a:rPr>
              <a:t>NOT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necessary to ask every kind of question every time. You can be selective and focus on key points for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stimulating a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healthy discussion.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Teachers can develop own sociocultural awareness, and pass it on to students through classroom tasks</a:t>
            </a:r>
          </a:p>
          <a:p>
            <a:pPr lvl="1"/>
            <a:r>
              <a:rPr lang="en-US" dirty="0" smtClean="0"/>
              <a:t>Build socio-cultural awareness</a:t>
            </a:r>
            <a:endParaRPr lang="en-US" dirty="0"/>
          </a:p>
          <a:p>
            <a:pPr lvl="1"/>
            <a:r>
              <a:rPr lang="en-US" dirty="0" smtClean="0"/>
              <a:t>Develop interpersonal </a:t>
            </a:r>
            <a:r>
              <a:rPr lang="en-US" dirty="0"/>
              <a:t>skills </a:t>
            </a:r>
            <a:endParaRPr lang="en-US" dirty="0" smtClean="0"/>
          </a:p>
          <a:p>
            <a:pPr lvl="1"/>
            <a:r>
              <a:rPr lang="en-US" dirty="0" smtClean="0"/>
              <a:t>Work toward greater S</a:t>
            </a:r>
            <a:r>
              <a:rPr lang="en-US" dirty="0" smtClean="0">
                <a:sym typeface="Wingdings" pitchFamily="2" charset="2"/>
              </a:rPr>
              <a:t>ocio-Linguistic Competence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Goals for the Framework’s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81200"/>
            <a:ext cx="4191000" cy="3382689"/>
          </a:xfrm>
          <a:ln w="15875">
            <a:solidFill>
              <a:schemeClr val="accent2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Socio-Linguistic Competence in Communicative Competence Model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0" y="1676400"/>
            <a:ext cx="4648200" cy="4810432"/>
          </a:xfrm>
          <a:prstGeom prst="wedgeRectCallout">
            <a:avLst>
              <a:gd name="adj1" fmla="val 57260"/>
              <a:gd name="adj2" fmla="val 19859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Having awareness of: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Social rules of language (e.g., formality, politeness, directness, etc.)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Nonverbal behaviors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Cultural references (e.g., idioms, expressions, background knowledge, etc.)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29200" y="5181600"/>
            <a:ext cx="838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97880" y="5407967"/>
            <a:ext cx="3162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(http://</a:t>
            </a:r>
            <a:r>
              <a:rPr lang="en-US" sz="1200" dirty="0" smtClean="0"/>
              <a:t>www.learnalberta.ca/content/eslapb/about_communicative_competence.html)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0021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English as an International Language (EIL)</a:t>
            </a:r>
          </a:p>
          <a:p>
            <a:pPr lvl="1"/>
            <a:r>
              <a:rPr lang="en-US" dirty="0"/>
              <a:t>Not “owned” by </a:t>
            </a:r>
            <a:r>
              <a:rPr lang="en-US" dirty="0" smtClean="0"/>
              <a:t>native </a:t>
            </a:r>
            <a:r>
              <a:rPr lang="en-US" dirty="0"/>
              <a:t>speakers, but by anyone who uses </a:t>
            </a:r>
            <a:r>
              <a:rPr lang="en-US" dirty="0" smtClean="0"/>
              <a:t>it for their purposes</a:t>
            </a:r>
            <a:endParaRPr lang="en-US" dirty="0"/>
          </a:p>
          <a:p>
            <a:pPr lvl="1"/>
            <a:r>
              <a:rPr lang="en-US" dirty="0" smtClean="0"/>
              <a:t>Tool for communication</a:t>
            </a:r>
          </a:p>
          <a:p>
            <a:pPr lvl="1"/>
            <a:r>
              <a:rPr lang="en-US" dirty="0" smtClean="0"/>
              <a:t>Bridge between cultures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Globalization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</a:t>
            </a: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Communication requires more than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just language.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Culture </a:t>
            </a:r>
            <a:r>
              <a:rPr lang="en-US" dirty="0"/>
              <a:t>a</a:t>
            </a:r>
            <a:r>
              <a:rPr lang="en-US" dirty="0" smtClean="0"/>
              <a:t>s the 5</a:t>
            </a:r>
            <a:r>
              <a:rPr lang="en-US" baseline="30000" dirty="0" smtClean="0"/>
              <a:t>th</a:t>
            </a:r>
            <a:r>
              <a:rPr lang="en-US" dirty="0" smtClean="0"/>
              <a:t> Skill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743200"/>
            <a:ext cx="2209800" cy="26426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91200" y="62484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(McKay, 2002; </a:t>
            </a:r>
            <a:r>
              <a:rPr lang="en-US" dirty="0" err="1" smtClean="0"/>
              <a:t>Tomalin</a:t>
            </a:r>
            <a:r>
              <a:rPr lang="en-US" dirty="0"/>
              <a:t>, 2008)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1" y="2057399"/>
            <a:ext cx="3429000" cy="3429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8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dirty="0"/>
              <a:t>Bennett, M. (1998). Current perspectives of intercultural communication. In M.J. Bennett (Ed.), </a:t>
            </a:r>
            <a:r>
              <a:rPr lang="en-US" sz="1600" dirty="0" smtClean="0"/>
              <a:t> Basic </a:t>
            </a:r>
            <a:r>
              <a:rPr lang="en-US" sz="1600" dirty="0"/>
              <a:t>concepts in intercultural communication: Selected readings (pp. 191–214). </a:t>
            </a:r>
            <a:r>
              <a:rPr lang="en-US" sz="1600" dirty="0" smtClean="0"/>
              <a:t>  Yarmouth</a:t>
            </a:r>
            <a:r>
              <a:rPr lang="en-US" sz="1600" dirty="0"/>
              <a:t>, ME: Intercultural Press </a:t>
            </a:r>
            <a:endParaRPr lang="en-US" sz="1600" dirty="0" smtClean="0"/>
          </a:p>
          <a:p>
            <a:r>
              <a:rPr lang="en-US" sz="1600" dirty="0" err="1" smtClean="0"/>
              <a:t>Damen</a:t>
            </a:r>
            <a:r>
              <a:rPr lang="en-US" sz="1600" dirty="0" smtClean="0"/>
              <a:t>, L.(1997</a:t>
            </a:r>
            <a:r>
              <a:rPr lang="en-US" sz="1600" dirty="0"/>
              <a:t>). Culture </a:t>
            </a:r>
            <a:r>
              <a:rPr lang="en-US" sz="1600" dirty="0" smtClean="0"/>
              <a:t>learning</a:t>
            </a:r>
            <a:r>
              <a:rPr lang="en-US" sz="1600" dirty="0"/>
              <a:t>: </a:t>
            </a:r>
            <a:r>
              <a:rPr lang="en-US" sz="1600" dirty="0" smtClean="0"/>
              <a:t>The fifth </a:t>
            </a:r>
            <a:r>
              <a:rPr lang="en-US" sz="1600" dirty="0"/>
              <a:t>d</a:t>
            </a:r>
            <a:r>
              <a:rPr lang="en-US" sz="1600" dirty="0" smtClean="0"/>
              <a:t>imension</a:t>
            </a:r>
            <a:r>
              <a:rPr lang="en-US" sz="1600" dirty="0"/>
              <a:t> in the </a:t>
            </a:r>
            <a:r>
              <a:rPr lang="en-US" sz="1600" dirty="0" smtClean="0"/>
              <a:t>language </a:t>
            </a:r>
            <a:r>
              <a:rPr lang="en-US" sz="1600" dirty="0"/>
              <a:t>c</a:t>
            </a:r>
            <a:r>
              <a:rPr lang="en-US" sz="1600" dirty="0" smtClean="0"/>
              <a:t>lassroom</a:t>
            </a:r>
            <a:r>
              <a:rPr lang="en-US" sz="1600" dirty="0"/>
              <a:t>. New York: Addison </a:t>
            </a:r>
            <a:r>
              <a:rPr lang="en-US" sz="1600" dirty="0" smtClean="0"/>
              <a:t>Wesley</a:t>
            </a:r>
          </a:p>
          <a:p>
            <a:r>
              <a:rPr lang="en-US" sz="1600" dirty="0" err="1" smtClean="0"/>
              <a:t>Hymes</a:t>
            </a:r>
            <a:r>
              <a:rPr lang="en-US" sz="1600" dirty="0"/>
              <a:t>, D. (1972). On communicative competence. In </a:t>
            </a:r>
            <a:r>
              <a:rPr lang="en-US" sz="1600" i="1" dirty="0"/>
              <a:t>Sociolinguistics: Selected </a:t>
            </a:r>
            <a:r>
              <a:rPr lang="en-US" sz="1600" i="1" dirty="0" smtClean="0"/>
              <a:t>readings, </a:t>
            </a:r>
            <a:r>
              <a:rPr lang="en-US" sz="1600" dirty="0" smtClean="0"/>
              <a:t>edited </a:t>
            </a:r>
            <a:r>
              <a:rPr lang="en-US" sz="1600" dirty="0"/>
              <a:t>by J. Pride and J. Holmes. </a:t>
            </a:r>
            <a:r>
              <a:rPr lang="en-US" sz="1600" dirty="0" err="1"/>
              <a:t>Hammondsworth</a:t>
            </a:r>
            <a:r>
              <a:rPr lang="en-US" sz="1600" dirty="0"/>
              <a:t>, UK: Penguin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Hymes</a:t>
            </a:r>
            <a:r>
              <a:rPr lang="en-US" sz="1600" dirty="0" smtClean="0"/>
              <a:t>, D. (1974) Foundations of  sociolinguistics: An ethnographic approach. Philadelphia: University of Pennsylvania Press.</a:t>
            </a:r>
          </a:p>
          <a:p>
            <a:r>
              <a:rPr lang="en-US" sz="1600" dirty="0" err="1" smtClean="0"/>
              <a:t>LaRay</a:t>
            </a:r>
            <a:r>
              <a:rPr lang="en-US" sz="1600" dirty="0" smtClean="0"/>
              <a:t> M. </a:t>
            </a:r>
            <a:r>
              <a:rPr lang="en-US" sz="1600" dirty="0" err="1" smtClean="0"/>
              <a:t>Barna</a:t>
            </a:r>
            <a:r>
              <a:rPr lang="en-US" sz="1600" dirty="0" smtClean="0"/>
              <a:t> (1994) Stumbling blocks in </a:t>
            </a:r>
            <a:r>
              <a:rPr lang="en-US" sz="1600" dirty="0" err="1" smtClean="0"/>
              <a:t>intercultrual</a:t>
            </a:r>
            <a:r>
              <a:rPr lang="en-US" sz="1600" dirty="0" smtClean="0"/>
              <a:t> communication. In Intercultural Communication : L.A. Samovar and R.E. Porter (</a:t>
            </a:r>
            <a:r>
              <a:rPr lang="en-US" sz="1600" dirty="0" err="1" smtClean="0"/>
              <a:t>Eds</a:t>
            </a:r>
            <a:r>
              <a:rPr lang="en-US" sz="1600" dirty="0" smtClean="0"/>
              <a:t>) : Belmont CA : Wadsworth Publishing Company. (pp. 337-346)</a:t>
            </a:r>
          </a:p>
          <a:p>
            <a:r>
              <a:rPr lang="en-US" sz="1600" dirty="0" err="1" smtClean="0"/>
              <a:t>McConachy</a:t>
            </a:r>
            <a:r>
              <a:rPr lang="en-US" sz="1600" dirty="0" smtClean="0"/>
              <a:t>, T. (2009) Raising sociocultural awareness through contextual analysis: Some tools for teachers. ELT Journal 63(2).</a:t>
            </a:r>
          </a:p>
          <a:p>
            <a:r>
              <a:rPr lang="en-US" sz="1600" dirty="0" smtClean="0"/>
              <a:t>McKay, S. (2002) Teaching </a:t>
            </a:r>
            <a:r>
              <a:rPr lang="en-US" sz="1600" dirty="0" err="1" smtClean="0"/>
              <a:t>english</a:t>
            </a:r>
            <a:r>
              <a:rPr lang="en-US" sz="1600" dirty="0" smtClean="0"/>
              <a:t> as an international language: Rethinking goals and approaches. Oxford: Oxford University Press.</a:t>
            </a:r>
          </a:p>
          <a:p>
            <a:r>
              <a:rPr lang="en-US" sz="1600" dirty="0" err="1" smtClean="0"/>
              <a:t>Tomalin</a:t>
            </a:r>
            <a:r>
              <a:rPr lang="en-US" sz="1600" dirty="0" smtClean="0"/>
              <a:t>, B</a:t>
            </a:r>
            <a:r>
              <a:rPr lang="en-US" sz="1600" dirty="0"/>
              <a:t>. (2008). Culture - the fifth language skill. Available at </a:t>
            </a:r>
            <a:r>
              <a:rPr lang="en-US" sz="1600" dirty="0" smtClean="0"/>
              <a:t>http</a:t>
            </a:r>
            <a:r>
              <a:rPr lang="en-US" sz="1600" dirty="0"/>
              <a:t>://www.teachingenglish.org.uk/think/articles/culture-fifth-language-skill 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8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733800"/>
            <a:ext cx="5105400" cy="17526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Palatino Linotype" pitchFamily="18" charset="0"/>
              </a:rPr>
              <a:t>Kevin </a:t>
            </a:r>
            <a:r>
              <a:rPr lang="en-US" sz="2000" b="1" dirty="0" err="1" smtClean="0">
                <a:latin typeface="Palatino Linotype" pitchFamily="18" charset="0"/>
              </a:rPr>
              <a:t>Hajovsky</a:t>
            </a:r>
            <a:endParaRPr lang="en-US" sz="2000" b="1" dirty="0" smtClean="0">
              <a:latin typeface="Palatino Linotype" pitchFamily="18" charset="0"/>
            </a:endParaRPr>
          </a:p>
          <a:p>
            <a:r>
              <a:rPr lang="en-US" sz="2000" b="1" dirty="0" smtClean="0">
                <a:latin typeface="Palatino Linotype" pitchFamily="18" charset="0"/>
              </a:rPr>
              <a:t>Senior English Language Fellow</a:t>
            </a:r>
          </a:p>
          <a:p>
            <a:r>
              <a:rPr lang="en-US" sz="2000" b="1" dirty="0" smtClean="0">
                <a:latin typeface="Palatino Linotype" pitchFamily="18" charset="0"/>
              </a:rPr>
              <a:t>Gal</a:t>
            </a:r>
            <a:r>
              <a:rPr lang="es-EC" sz="2000" b="1" dirty="0" err="1" smtClean="0">
                <a:latin typeface="Palatino Linotype" pitchFamily="18" charset="0"/>
              </a:rPr>
              <a:t>ápagos</a:t>
            </a:r>
            <a:r>
              <a:rPr lang="es-EC" sz="2000" b="1" dirty="0" smtClean="0">
                <a:latin typeface="Palatino Linotype" pitchFamily="18" charset="0"/>
              </a:rPr>
              <a:t>, Ecuador</a:t>
            </a:r>
          </a:p>
          <a:p>
            <a:r>
              <a:rPr lang="es-EC" sz="2000" b="1" dirty="0" err="1" smtClean="0">
                <a:latin typeface="Palatino Linotype" pitchFamily="18" charset="0"/>
              </a:rPr>
              <a:t>August</a:t>
            </a:r>
            <a:r>
              <a:rPr lang="es-EC" sz="2000" b="1" dirty="0" smtClean="0">
                <a:latin typeface="Palatino Linotype" pitchFamily="18" charset="0"/>
              </a:rPr>
              <a:t> 2013</a:t>
            </a:r>
            <a:endParaRPr lang="en-US" sz="2000" b="1" dirty="0">
              <a:latin typeface="Palatino Linotyp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34400" cy="1470025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Palatino Linotype" pitchFamily="18" charset="0"/>
              </a:rPr>
              <a:t>Sociocultural Awareness: Developing the 5</a:t>
            </a:r>
            <a:r>
              <a:rPr lang="en-US" sz="4400" b="1" baseline="30000" dirty="0" smtClean="0">
                <a:latin typeface="Palatino Linotype" pitchFamily="18" charset="0"/>
              </a:rPr>
              <a:t>th</a:t>
            </a:r>
            <a:r>
              <a:rPr lang="en-US" sz="4400" b="1" dirty="0" smtClean="0">
                <a:latin typeface="Palatino Linotype" pitchFamily="18" charset="0"/>
              </a:rPr>
              <a:t> Skill</a:t>
            </a:r>
            <a:endParaRPr lang="en-US" sz="4400" b="1" dirty="0">
              <a:latin typeface="Palatino Linotype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768" y="487680"/>
            <a:ext cx="1414463" cy="14525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1" y="5638800"/>
            <a:ext cx="579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galapagoselt@gmail.com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39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Culture</a:t>
            </a:r>
          </a:p>
          <a:p>
            <a:r>
              <a:rPr lang="en-US" dirty="0" smtClean="0"/>
              <a:t>Strengthen our understanding of culture and its potential effect on our communication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SPEAKING Framework</a:t>
            </a:r>
          </a:p>
          <a:p>
            <a:r>
              <a:rPr lang="en-US" dirty="0" smtClean="0"/>
              <a:t>Use a framework for helping teachers analyze for and develop their own sociocultural awareness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a framework to develop questions or tasks that help students analyze and build their own awareness of how culture is reflected in communication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Objectives of this Webinar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6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1524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When you think about “culture”, what kinds of things generally come to mind?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  <a:t>~Write down and provide  examples~</a:t>
            </a:r>
            <a:endParaRPr lang="en-US" sz="36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Culture: What is it?</a:t>
            </a:r>
            <a:endParaRPr lang="en-US" dirty="0"/>
          </a:p>
        </p:txBody>
      </p:sp>
      <p:pic>
        <p:nvPicPr>
          <p:cNvPr id="4" name="Picture 7" descr="C:\Users\SELF-GE\AppData\Local\Microsoft\Windows\Temporary Internet Files\Content.IE5\PQKPKYE8\MC900438273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048000" y="4495800"/>
            <a:ext cx="2666999" cy="39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69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211" y="457200"/>
            <a:ext cx="5638389" cy="3386686"/>
          </a:xfrm>
        </p:spPr>
      </p:pic>
      <p:sp>
        <p:nvSpPr>
          <p:cNvPr id="5" name="TextBox 4"/>
          <p:cNvSpPr txBox="1"/>
          <p:nvPr/>
        </p:nvSpPr>
        <p:spPr>
          <a:xfrm>
            <a:off x="381000" y="3962400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How much of the iceberg do you think </a:t>
            </a:r>
          </a:p>
          <a:p>
            <a:pPr algn="ctr"/>
            <a:r>
              <a:rPr lang="en-US" sz="2800" dirty="0" smtClean="0"/>
              <a:t>you can see?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Which part of the iceberg is more dangerous to your ship, the visible part or the hidden part?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478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88" y="1614674"/>
            <a:ext cx="6843712" cy="455752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“Big C &amp; small c” Culture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24500" y="2438400"/>
            <a:ext cx="2324100" cy="258532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Language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Food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Music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Dance 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Clothes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Popular culture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Customs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Festivals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Etc.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3124200" y="2492166"/>
            <a:ext cx="2438400" cy="22434"/>
          </a:xfrm>
          <a:prstGeom prst="straightConnector1">
            <a:avLst/>
          </a:prstGeom>
          <a:ln w="635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096000" y="6172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(Bennett, 1998)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286000"/>
            <a:ext cx="1905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Big C: VISIBLE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546395"/>
            <a:ext cx="21336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mall c: HIDDEN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2819400"/>
            <a:ext cx="19050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59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Culturally appropriate ways to:</a:t>
            </a:r>
          </a:p>
          <a:p>
            <a:pPr lvl="1"/>
            <a:r>
              <a:rPr lang="en-US" dirty="0" smtClean="0"/>
              <a:t>Greet or address people</a:t>
            </a:r>
          </a:p>
          <a:p>
            <a:pPr lvl="1"/>
            <a:r>
              <a:rPr lang="en-US" dirty="0" smtClean="0"/>
              <a:t>Express gratitude</a:t>
            </a:r>
          </a:p>
          <a:p>
            <a:pPr lvl="1"/>
            <a:r>
              <a:rPr lang="en-US" dirty="0" smtClean="0"/>
              <a:t>Make requests</a:t>
            </a:r>
          </a:p>
          <a:p>
            <a:pPr lvl="1"/>
            <a:r>
              <a:rPr lang="en-US" dirty="0" smtClean="0"/>
              <a:t>Agree/disagree with someone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ive or accept compliments</a:t>
            </a:r>
          </a:p>
          <a:p>
            <a:pPr lvl="1"/>
            <a:endParaRPr lang="en-US" dirty="0"/>
          </a:p>
          <a:p>
            <a:r>
              <a:rPr lang="en-US" dirty="0" smtClean="0"/>
              <a:t>Interpersonal skills to:</a:t>
            </a:r>
          </a:p>
          <a:p>
            <a:pPr lvl="1"/>
            <a:r>
              <a:rPr lang="en-US" dirty="0" smtClean="0"/>
              <a:t>Maintain an open and non-judgmental approach</a:t>
            </a:r>
          </a:p>
          <a:p>
            <a:pPr lvl="1"/>
            <a:r>
              <a:rPr lang="en-US" dirty="0" smtClean="0"/>
              <a:t>Work with uncertainty and ambiguity</a:t>
            </a:r>
          </a:p>
          <a:p>
            <a:pPr lvl="1"/>
            <a:r>
              <a:rPr lang="en-US" dirty="0" smtClean="0"/>
              <a:t>Be flexible and adaptable</a:t>
            </a:r>
          </a:p>
          <a:p>
            <a:pPr lvl="1"/>
            <a:r>
              <a:rPr lang="en-US" dirty="0" smtClean="0"/>
              <a:t>Foster curiosity and empathy</a:t>
            </a:r>
          </a:p>
          <a:p>
            <a:pPr lvl="1"/>
            <a:r>
              <a:rPr lang="en-US" dirty="0" smtClean="0"/>
              <a:t>Adapt oneself linguistically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5</a:t>
            </a:r>
            <a:r>
              <a:rPr lang="en-US" baseline="30000" dirty="0" smtClean="0"/>
              <a:t>th</a:t>
            </a:r>
            <a:r>
              <a:rPr lang="en-US" dirty="0" smtClean="0"/>
              <a:t> Skill in Speaking Contexts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123879"/>
            <a:ext cx="7315200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The BIG Question: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How can we help?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220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[verbal &amp; non-verbal]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5194439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[consider one’s own &amp; others’ conditioning]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2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Language-based questions</a:t>
            </a:r>
          </a:p>
          <a:p>
            <a:pPr lvl="1"/>
            <a:r>
              <a:rPr lang="en-US" dirty="0" smtClean="0"/>
              <a:t>Looking at language in context</a:t>
            </a:r>
          </a:p>
          <a:p>
            <a:pPr lvl="1"/>
            <a:r>
              <a:rPr lang="en-US" dirty="0" smtClean="0"/>
              <a:t>Ex., how words’ meanings change depending on context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Function-based questions</a:t>
            </a:r>
          </a:p>
          <a:p>
            <a:pPr lvl="1"/>
            <a:r>
              <a:rPr lang="en-US" dirty="0" smtClean="0"/>
              <a:t>Analyzing interactions and social functions of language</a:t>
            </a:r>
          </a:p>
          <a:p>
            <a:pPr lvl="1"/>
            <a:r>
              <a:rPr lang="en-US" dirty="0" smtClean="0"/>
              <a:t>Ex., back channeling, language of agreement/following 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Comparative questions</a:t>
            </a:r>
          </a:p>
          <a:p>
            <a:pPr lvl="1"/>
            <a:r>
              <a:rPr lang="en-US" dirty="0" smtClean="0"/>
              <a:t>Comparing (own) interactional norms in given contexts</a:t>
            </a:r>
          </a:p>
          <a:p>
            <a:pPr lvl="1"/>
            <a:r>
              <a:rPr lang="en-US" dirty="0" smtClean="0"/>
              <a:t>Ex., expectations of listener, similar interactions (what?)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Speculative questions</a:t>
            </a:r>
          </a:p>
          <a:p>
            <a:pPr lvl="1"/>
            <a:r>
              <a:rPr lang="en-US" dirty="0" smtClean="0"/>
              <a:t>Fostering curiosity and interpretative skills</a:t>
            </a:r>
          </a:p>
          <a:p>
            <a:pPr lvl="1"/>
            <a:r>
              <a:rPr lang="en-US" dirty="0" smtClean="0"/>
              <a:t>Ex., “Why do you think….?”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Teacher: Kinds of Questions to Develop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6172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McConachy</a:t>
            </a:r>
            <a:r>
              <a:rPr lang="en-US" dirty="0"/>
              <a:t>, </a:t>
            </a:r>
            <a:r>
              <a:rPr lang="en-US" dirty="0" smtClean="0"/>
              <a:t>2009)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86601" y="1295400"/>
            <a:ext cx="2133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2"/>
                </a:solidFill>
              </a:rPr>
              <a:t>“Oh, I see.”</a:t>
            </a:r>
            <a:endParaRPr lang="en-US" sz="2800" i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00057" y="3743980"/>
            <a:ext cx="3233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2"/>
                </a:solidFill>
              </a:rPr>
              <a:t>“Oh, is that right?”</a:t>
            </a:r>
            <a:endParaRPr lang="en-US" sz="28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2183340"/>
            <a:ext cx="449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Setting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	Participants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en-US" dirty="0" smtClean="0">
                <a:sym typeface="Wingdings" pitchFamily="2" charset="2"/>
              </a:rPr>
              <a:t> 	Ends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Act Sequence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Key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	Instrumentalities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Norms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G</a:t>
            </a: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Genre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Hymes</a:t>
            </a:r>
            <a:r>
              <a:rPr lang="en-US" dirty="0" smtClean="0"/>
              <a:t>’ SPEAKING Framework</a:t>
            </a:r>
            <a:br>
              <a:rPr lang="en-US" dirty="0" smtClean="0"/>
            </a:br>
            <a:r>
              <a:rPr lang="en-US" sz="3100" dirty="0" smtClean="0"/>
              <a:t>~A Mnemonic Device</a:t>
            </a:r>
            <a:r>
              <a:rPr lang="en-US" sz="3100" dirty="0"/>
              <a:t> </a:t>
            </a:r>
            <a:r>
              <a:rPr lang="en-US" sz="3100" dirty="0" smtClean="0"/>
              <a:t>for Contextual Awareness~</a:t>
            </a:r>
            <a:endParaRPr lang="en-US" sz="3100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617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Hymes</a:t>
            </a:r>
            <a:r>
              <a:rPr lang="en-US" dirty="0" smtClean="0"/>
              <a:t>, 1974; </a:t>
            </a:r>
            <a:r>
              <a:rPr lang="en-US" dirty="0" err="1" smtClean="0"/>
              <a:t>McConachy</a:t>
            </a:r>
            <a:r>
              <a:rPr lang="en-US" dirty="0" smtClean="0"/>
              <a:t>, 2009)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7200" y="3164919"/>
            <a:ext cx="3276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Questions Types: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Function	        </a:t>
            </a:r>
            <a:r>
              <a:rPr lang="en-US" sz="2600" dirty="0" smtClean="0">
                <a:sym typeface="Wingdings" pitchFamily="2" charset="2"/>
              </a:rPr>
              <a:t>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Speculation</a:t>
            </a:r>
          </a:p>
        </p:txBody>
      </p:sp>
      <p:sp>
        <p:nvSpPr>
          <p:cNvPr id="5" name="Left Brace 4"/>
          <p:cNvSpPr/>
          <p:nvPr/>
        </p:nvSpPr>
        <p:spPr>
          <a:xfrm>
            <a:off x="3505200" y="1981200"/>
            <a:ext cx="1066800" cy="4375666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7700</TotalTime>
  <Words>1282</Words>
  <Application>Microsoft Office PowerPoint</Application>
  <PresentationFormat>On-screen Show (4:3)</PresentationFormat>
  <Paragraphs>230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Paper</vt:lpstr>
      <vt:lpstr>Sociocultural Awareness: Developing the 5th Skill</vt:lpstr>
      <vt:lpstr>Importance of Culture as the 5th Skill</vt:lpstr>
      <vt:lpstr>Objectives of this Webinar</vt:lpstr>
      <vt:lpstr>Culture: What is it?</vt:lpstr>
      <vt:lpstr>PowerPoint Presentation</vt:lpstr>
      <vt:lpstr>“Big C &amp; small c” Culture</vt:lpstr>
      <vt:lpstr>The 5th Skill in Speaking Contexts</vt:lpstr>
      <vt:lpstr> Teacher: Kinds of Questions to Develop </vt:lpstr>
      <vt:lpstr>Hymes’ SPEAKING Framework ~A Mnemonic Device for Contextual Awareness~</vt:lpstr>
      <vt:lpstr>Setting</vt:lpstr>
      <vt:lpstr>Participants</vt:lpstr>
      <vt:lpstr>Ends</vt:lpstr>
      <vt:lpstr>Act Sequence</vt:lpstr>
      <vt:lpstr>Key</vt:lpstr>
      <vt:lpstr>Instrumentalities</vt:lpstr>
      <vt:lpstr>Norms</vt:lpstr>
      <vt:lpstr>Genre</vt:lpstr>
      <vt:lpstr>End Goals for the Framework’s Use</vt:lpstr>
      <vt:lpstr>Socio-Linguistic Competence in Communicative Competence Model</vt:lpstr>
      <vt:lpstr>Questions?</vt:lpstr>
      <vt:lpstr>References</vt:lpstr>
      <vt:lpstr>Sociocultural Awareness: Developing the 5th Skill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Culture: Integrating the 5th Skill</dc:title>
  <dc:creator>SELF-GE</dc:creator>
  <cp:lastModifiedBy>Amy Lingenfelter</cp:lastModifiedBy>
  <cp:revision>134</cp:revision>
  <dcterms:created xsi:type="dcterms:W3CDTF">2013-06-27T17:33:12Z</dcterms:created>
  <dcterms:modified xsi:type="dcterms:W3CDTF">2013-11-27T14:46:21Z</dcterms:modified>
</cp:coreProperties>
</file>