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sldIdLst>
    <p:sldId id="256" r:id="rId2"/>
    <p:sldId id="304" r:id="rId3"/>
    <p:sldId id="301" r:id="rId4"/>
    <p:sldId id="257" r:id="rId5"/>
    <p:sldId id="298" r:id="rId6"/>
    <p:sldId id="258" r:id="rId7"/>
    <p:sldId id="259" r:id="rId8"/>
    <p:sldId id="260" r:id="rId9"/>
    <p:sldId id="261" r:id="rId10"/>
    <p:sldId id="271" r:id="rId11"/>
    <p:sldId id="262" r:id="rId12"/>
    <p:sldId id="263" r:id="rId13"/>
    <p:sldId id="264" r:id="rId14"/>
    <p:sldId id="265" r:id="rId15"/>
    <p:sldId id="266" r:id="rId16"/>
    <p:sldId id="267" r:id="rId17"/>
    <p:sldId id="282" r:id="rId18"/>
    <p:sldId id="303" r:id="rId19"/>
    <p:sldId id="272" r:id="rId20"/>
    <p:sldId id="275" r:id="rId21"/>
    <p:sldId id="277" r:id="rId22"/>
    <p:sldId id="315" r:id="rId23"/>
    <p:sldId id="316" r:id="rId24"/>
    <p:sldId id="314" r:id="rId25"/>
    <p:sldId id="281" r:id="rId26"/>
    <p:sldId id="305" r:id="rId27"/>
    <p:sldId id="306" r:id="rId28"/>
    <p:sldId id="307" r:id="rId29"/>
    <p:sldId id="308" r:id="rId30"/>
    <p:sldId id="276" r:id="rId31"/>
    <p:sldId id="317" r:id="rId32"/>
    <p:sldId id="318" r:id="rId33"/>
    <p:sldId id="309" r:id="rId34"/>
    <p:sldId id="310" r:id="rId35"/>
    <p:sldId id="311" r:id="rId36"/>
    <p:sldId id="312" r:id="rId37"/>
    <p:sldId id="313" r:id="rId38"/>
    <p:sldId id="280" r:id="rId39"/>
    <p:sldId id="283" r:id="rId40"/>
    <p:sldId id="286" r:id="rId41"/>
    <p:sldId id="279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00FF"/>
    <a:srgbClr val="FF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22E06404-E297-4F55-9691-3E737177F3F0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328738" y="1295400"/>
            <a:ext cx="6486525" cy="315277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>
            <a:outerShdw blurRad="63500" sx="100500" sy="1005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13039-8856-4FA3-A9F8-2F35DDF09CC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51500-BDD2-4AFB-A869-0E7F6849660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BCF2B-34A7-4894-A3A7-EBABAA5E769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70718-DF95-4528-A94B-8D6A4431466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00028-AB0B-4964-A58C-4BF1CE97198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33D9C-F16F-48D5-966A-5348A488410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0C628DD-2749-4FB4-B502-B4F36D0117B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A2F40-591D-463C-8D19-6E83437E3DE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FD457-5527-4DBE-A846-18EC7C3850D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80BCE-CA7E-4478-B358-22D77A560B6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31DDC-CC46-4F90-B5AB-3B0F6D78CE6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27D88-08C4-4E34-830D-563871E933B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F263E-4D61-4FF8-A293-1D1260A05D3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7C8DC68-5D1E-4D00-A424-F1A81E426BCB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ELFPachuc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exus.org.mx/" TargetMode="External"/><Relationship Id="rId2" Type="http://schemas.openxmlformats.org/officeDocument/2006/relationships/hyperlink" Target="mailto:ELFPachuca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7313" y="1928813"/>
            <a:ext cx="6408737" cy="1863725"/>
          </a:xfrm>
        </p:spPr>
        <p:txBody>
          <a:bodyPr/>
          <a:lstStyle/>
          <a:p>
            <a:pPr>
              <a:buClr>
                <a:srgbClr val="6FB7D7"/>
              </a:buClr>
            </a:pPr>
            <a:r>
              <a:rPr lang="en-US" sz="6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Developing Activities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573463"/>
            <a:ext cx="6499225" cy="2133600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ct val="0"/>
              </a:spcBef>
              <a:buClr>
                <a:srgbClr val="6FB7D7"/>
              </a:buClr>
            </a:pPr>
            <a:r>
              <a:rPr lang="en-US" sz="3700" smtClean="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David Murphy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Clr>
                <a:srgbClr val="6FB7D7"/>
              </a:buClr>
            </a:pPr>
            <a:r>
              <a:rPr lang="en-US" sz="3700" smtClean="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English Language Fellow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Clr>
                <a:srgbClr val="6FB7D7"/>
              </a:buClr>
            </a:pPr>
            <a:r>
              <a:rPr lang="en-US" sz="3700" smtClean="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  <a:cs typeface="Times New Roman" pitchFamily="18" charset="0"/>
                <a:hlinkClick r:id="rId2"/>
              </a:rPr>
              <a:t>ELFPachuca@Gmail.com</a:t>
            </a:r>
            <a:r>
              <a:rPr lang="en-US" sz="3700" smtClean="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/>
            </a:r>
            <a:br>
              <a:rPr lang="en-US" sz="3700" smtClean="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</a:br>
            <a:r>
              <a:rPr lang="en-US" sz="3700" smtClean="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www.comexus.org.mx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2549525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2549525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6389" name="Rectangle 15"/>
          <p:cNvSpPr>
            <a:spLocks noChangeArrowheads="1"/>
          </p:cNvSpPr>
          <p:nvPr/>
        </p:nvSpPr>
        <p:spPr bwMode="auto">
          <a:xfrm>
            <a:off x="0" y="3311525"/>
            <a:ext cx="2012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effectLst/>
                <a:cs typeface="Times New Roman" pitchFamily="18" charset="0"/>
              </a:rPr>
              <a:t>		</a:t>
            </a:r>
            <a:endParaRPr lang="en-US">
              <a:effectLst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6391" name="Rectangle 19"/>
          <p:cNvSpPr>
            <a:spLocks noChangeArrowheads="1"/>
          </p:cNvSpPr>
          <p:nvPr/>
        </p:nvSpPr>
        <p:spPr bwMode="auto">
          <a:xfrm>
            <a:off x="0" y="762000"/>
            <a:ext cx="2012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effectLst/>
                <a:cs typeface="Times New Roman" pitchFamily="18" charset="0"/>
              </a:rPr>
              <a:t>		</a:t>
            </a:r>
            <a:endParaRPr lang="en-US">
              <a:effectLst/>
            </a:endParaRPr>
          </a:p>
        </p:txBody>
      </p:sp>
      <p:pic>
        <p:nvPicPr>
          <p:cNvPr id="16392" name="Picture 26" descr="English Language Fellow Pro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6250"/>
            <a:ext cx="158273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4283075" y="1484313"/>
            <a:ext cx="48783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Naturalist </a:t>
            </a:r>
          </a:p>
          <a:p>
            <a:pPr algn="ctr"/>
            <a:r>
              <a:rPr lang="ja-JP" altLang="en-US" sz="400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400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Environmentally smart</a:t>
            </a:r>
            <a:r>
              <a:rPr lang="ja-JP" altLang="en-US" sz="400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5" descr="MCj025027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44958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AutoShape 6"/>
          <p:cNvSpPr>
            <a:spLocks noChangeArrowheads="1"/>
          </p:cNvSpPr>
          <p:nvPr/>
        </p:nvSpPr>
        <p:spPr bwMode="auto">
          <a:xfrm>
            <a:off x="900113" y="3213100"/>
            <a:ext cx="4038600" cy="1828800"/>
          </a:xfrm>
          <a:prstGeom prst="cloudCallout">
            <a:avLst>
              <a:gd name="adj1" fmla="val -66861"/>
              <a:gd name="adj2" fmla="val 1130"/>
            </a:avLst>
          </a:prstGeom>
          <a:gradFill rotWithShape="0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MX" sz="3200">
              <a:effectLst/>
              <a:latin typeface="Aharoni" pitchFamily="2" charset="0"/>
            </a:endParaRPr>
          </a:p>
        </p:txBody>
      </p:sp>
      <p:graphicFrame>
        <p:nvGraphicFramePr>
          <p:cNvPr id="25604" name="Object 7"/>
          <p:cNvGraphicFramePr>
            <a:graphicFrameLocks noChangeAspect="1"/>
          </p:cNvGraphicFramePr>
          <p:nvPr/>
        </p:nvGraphicFramePr>
        <p:xfrm>
          <a:off x="2555875" y="2454275"/>
          <a:ext cx="3736975" cy="4403725"/>
        </p:xfrm>
        <a:graphic>
          <a:graphicData uri="http://schemas.openxmlformats.org/presentationml/2006/ole">
            <p:oleObj spid="_x0000_s25604" name="Clip" r:id="rId4" imgW="3149962" imgH="4698910" progId="MS_ClipArt_Gallery.2">
              <p:embed/>
            </p:oleObj>
          </a:graphicData>
        </a:graphic>
      </p:graphicFrame>
      <p:pic>
        <p:nvPicPr>
          <p:cNvPr id="25605" name="Picture 8" descr="MCj0233311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5100" y="4191000"/>
            <a:ext cx="26289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ChangeArrowheads="1"/>
          </p:cNvSpPr>
          <p:nvPr/>
        </p:nvSpPr>
        <p:spPr bwMode="auto">
          <a:xfrm>
            <a:off x="2916238" y="2349500"/>
            <a:ext cx="33845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Intrapersonal </a:t>
            </a:r>
          </a:p>
          <a:p>
            <a:r>
              <a:rPr lang="ja-JP" altLang="en-US" sz="400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400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Self smart</a:t>
            </a:r>
            <a:r>
              <a:rPr lang="ja-JP" altLang="en-US" sz="400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6" descr="MCSY01636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19177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 descr="MCj037906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743200"/>
            <a:ext cx="232727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MCj031178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781300"/>
            <a:ext cx="28273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MCj0299129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0"/>
            <a:ext cx="30480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2339975" y="2420938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Interpersonal </a:t>
            </a:r>
          </a:p>
          <a:p>
            <a:pPr algn="ctr"/>
            <a:r>
              <a:rPr lang="ja-JP" altLang="en-US" sz="400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400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People smart</a:t>
            </a:r>
            <a:r>
              <a:rPr lang="ja-JP" altLang="en-US" sz="400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5" descr="MCj039754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670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MCj023326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045075"/>
            <a:ext cx="25669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MCj0089004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7400" y="4452938"/>
            <a:ext cx="45466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MCj0397945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4875" y="304800"/>
            <a:ext cx="188912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2339975" y="1628775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2F97B5"/>
                </a:solidFill>
                <a:effectLst/>
                <a:latin typeface="Times New Roman" pitchFamily="18" charset="0"/>
                <a:cs typeface="Times New Roman" pitchFamily="18" charset="0"/>
              </a:rPr>
              <a:t>Linguistic/Verbal  </a:t>
            </a:r>
          </a:p>
          <a:p>
            <a:pPr algn="ctr"/>
            <a:r>
              <a:rPr lang="ja-JP" altLang="en-US" sz="4000">
                <a:solidFill>
                  <a:srgbClr val="2F97B5"/>
                </a:solidFill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4000">
                <a:solidFill>
                  <a:srgbClr val="2F97B5"/>
                </a:solidFill>
                <a:effectLst/>
                <a:latin typeface="Times New Roman" pitchFamily="18" charset="0"/>
                <a:cs typeface="Times New Roman" pitchFamily="18" charset="0"/>
              </a:rPr>
              <a:t>Word smart</a:t>
            </a:r>
            <a:r>
              <a:rPr lang="ja-JP" altLang="en-US" sz="4000">
                <a:solidFill>
                  <a:srgbClr val="2F97B5"/>
                </a:soli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>
              <a:solidFill>
                <a:srgbClr val="2F97B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5" descr="MCj037907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23717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 descr="boo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644900"/>
            <a:ext cx="33623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1571625" y="260350"/>
            <a:ext cx="50514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Logical/Mathematical </a:t>
            </a:r>
          </a:p>
          <a:p>
            <a:r>
              <a:rPr lang="ja-JP" altLang="en-US" sz="400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400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Number/Reasoning smart</a:t>
            </a:r>
            <a:r>
              <a:rPr lang="ja-JP" altLang="en-US" sz="400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5" descr="MCj037906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743200"/>
            <a:ext cx="27035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MCj040441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419600"/>
            <a:ext cx="241617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6588125" y="404813"/>
            <a:ext cx="1981200" cy="14478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7596188" y="260350"/>
            <a:ext cx="749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effectLst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4787900" y="4221163"/>
            <a:ext cx="36544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Musical </a:t>
            </a:r>
            <a:r>
              <a:rPr lang="en-US" sz="800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</a:t>
            </a:r>
            <a:endParaRPr lang="en-US" sz="8000"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  <a:hlinkClick r:id="" action="ppaction://noaction">
                <a:snd r:embed="rId2" name="chimes.wav"/>
              </a:hlinkClick>
            </a:endParaRPr>
          </a:p>
          <a:p>
            <a:r>
              <a:rPr lang="ja-JP" altLang="en-US" sz="400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400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Music smart</a:t>
            </a:r>
            <a:r>
              <a:rPr lang="ja-JP" altLang="en-US" sz="400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5" descr="MCj018353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MCj0415344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962400"/>
            <a:ext cx="32004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MCj0396724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476250"/>
            <a:ext cx="28289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7667625" y="5589588"/>
            <a:ext cx="94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effectLst/>
                <a:sym typeface="Webdings" pitchFamily="18" charset="2"/>
              </a:rPr>
              <a:t></a:t>
            </a:r>
          </a:p>
        </p:txBody>
      </p:sp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4643438" y="3141663"/>
            <a:ext cx="94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effectLst/>
                <a:sym typeface="Webdings" pitchFamily="18" charset="2"/>
              </a:rPr>
              <a:t></a:t>
            </a:r>
          </a:p>
        </p:txBody>
      </p:sp>
      <p:sp>
        <p:nvSpPr>
          <p:cNvPr id="30727" name="Rectangle 10"/>
          <p:cNvSpPr>
            <a:spLocks noChangeArrowheads="1"/>
          </p:cNvSpPr>
          <p:nvPr/>
        </p:nvSpPr>
        <p:spPr bwMode="auto">
          <a:xfrm>
            <a:off x="5292725" y="260350"/>
            <a:ext cx="94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effectLst/>
                <a:sym typeface="Webdings" pitchFamily="18" charset="2"/>
              </a:rPr>
              <a:t>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2195513" y="1628775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2F97B5"/>
                </a:solidFill>
                <a:effectLst/>
                <a:latin typeface="Times New Roman" pitchFamily="18" charset="0"/>
                <a:cs typeface="Times New Roman" pitchFamily="18" charset="0"/>
              </a:rPr>
              <a:t>Visual/Spatial </a:t>
            </a:r>
          </a:p>
          <a:p>
            <a:r>
              <a:rPr lang="ja-JP" altLang="en-US" sz="4000">
                <a:solidFill>
                  <a:srgbClr val="2F97B5"/>
                </a:solidFill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4000">
                <a:solidFill>
                  <a:srgbClr val="2F97B5"/>
                </a:solidFill>
                <a:effectLst/>
                <a:latin typeface="Times New Roman" pitchFamily="18" charset="0"/>
                <a:cs typeface="Times New Roman" pitchFamily="18" charset="0"/>
              </a:rPr>
              <a:t>Picture Smart</a:t>
            </a:r>
            <a:r>
              <a:rPr lang="ja-JP" altLang="en-US" sz="4000">
                <a:solidFill>
                  <a:srgbClr val="2F97B5"/>
                </a:soli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>
              <a:solidFill>
                <a:srgbClr val="2F97B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5" descr="MCj041554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38525"/>
            <a:ext cx="54102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6" descr="MCj028707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709988"/>
            <a:ext cx="3276600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MCj0212077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6075" y="188913"/>
            <a:ext cx="24479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642350" cy="823912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Communication Gaps &amp; Retention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214438"/>
            <a:ext cx="8715375" cy="4343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Communication gaps – what is clear to you is not always clear to the students</a:t>
            </a:r>
          </a:p>
          <a:p>
            <a:pPr marL="742950" lvl="1" indent="-285750" eaLnBrk="1" hangingPunct="1">
              <a:spcBef>
                <a:spcPct val="0"/>
              </a:spcBef>
            </a:pPr>
            <a:r>
              <a:rPr 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Although lessons are student centered, one job which the teacher retains is to verify that students are understanding what you say.</a:t>
            </a:r>
          </a:p>
          <a:p>
            <a:pPr marL="742950" lvl="1" indent="-285750" eaLnBrk="1" hangingPunct="1">
              <a:spcBef>
                <a:spcPct val="0"/>
              </a:spcBef>
            </a:pPr>
            <a:r>
              <a:rPr 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Ask students, </a:t>
            </a:r>
            <a:r>
              <a:rPr lang="ja-JP" alt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“</a:t>
            </a:r>
            <a:r>
              <a:rPr lang="en-US" altLang="ja-JP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What is this activity about?  Why are we doing it?  What is the object of today´s lesson?</a:t>
            </a:r>
            <a:r>
              <a:rPr lang="ja-JP" alt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”</a:t>
            </a:r>
            <a:endParaRPr lang="en-US" altLang="ja-JP" sz="2600" smtClean="0">
              <a:latin typeface="Times New Roman" pitchFamily="18" charset="0"/>
              <a:ea typeface="ＭＳ Ｐゴシック" pitchFamily="-8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Retention – students are often unable to remember what happened at the beginning of the class.  Ask them frequently to recap main ideas and what they learned.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ChangeArrowheads="1"/>
          </p:cNvSpPr>
          <p:nvPr/>
        </p:nvSpPr>
        <p:spPr bwMode="auto">
          <a:xfrm>
            <a:off x="611188" y="333375"/>
            <a:ext cx="820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Organize Your Activity to be Efficient</a:t>
            </a:r>
          </a:p>
        </p:txBody>
      </p:sp>
      <p:sp>
        <p:nvSpPr>
          <p:cNvPr id="33794" name="Rectangle 6"/>
          <p:cNvSpPr>
            <a:spLocks noGrp="1"/>
          </p:cNvSpPr>
          <p:nvPr>
            <p:ph type="subTitle" idx="1"/>
          </p:nvPr>
        </p:nvSpPr>
        <p:spPr>
          <a:xfrm>
            <a:off x="250825" y="1557338"/>
            <a:ext cx="8893175" cy="4176712"/>
          </a:xfrm>
        </p:spPr>
        <p:txBody>
          <a:bodyPr/>
          <a:lstStyle/>
          <a:p>
            <a:pPr marL="457200" indent="-457200" algn="l" eaLnBrk="1" hangingPunct="1">
              <a:buFont typeface="Wingdings 2" pitchFamily="18" charset="2"/>
              <a:buChar char=""/>
            </a:pPr>
            <a:r>
              <a:rPr 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Ensure that your activity is student centered.</a:t>
            </a:r>
          </a:p>
          <a:p>
            <a:pPr marL="457200" indent="-457200" algn="l" eaLnBrk="1" hangingPunct="1">
              <a:buFont typeface="Wingdings 2" pitchFamily="18" charset="2"/>
              <a:buChar char=""/>
            </a:pPr>
            <a:r>
              <a:rPr 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Activities should efficiently use the time that you have.</a:t>
            </a:r>
          </a:p>
          <a:p>
            <a:pPr marL="457200" indent="-457200" algn="l" eaLnBrk="1" hangingPunct="1">
              <a:buFont typeface="Wingdings 2" pitchFamily="18" charset="2"/>
              <a:buChar char=""/>
            </a:pPr>
            <a:r>
              <a:rPr 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Address multiple intelligences during your lessons.</a:t>
            </a:r>
          </a:p>
          <a:p>
            <a:pPr marL="457200" indent="-457200" algn="l" eaLnBrk="1" hangingPunct="1">
              <a:buFont typeface="Wingdings 2" pitchFamily="18" charset="2"/>
              <a:buChar char=""/>
            </a:pPr>
            <a:r>
              <a:rPr 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Develop your activities to include the 4 skills and grammar.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8042275" cy="1336675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How can you develop this activity to include the four skills?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843588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000" b="1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“</a:t>
            </a:r>
            <a:r>
              <a:rPr lang="en-US" altLang="ja-JP" sz="3000" b="1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Who Am I</a:t>
            </a:r>
            <a:r>
              <a:rPr lang="ja-JP" altLang="en-US" sz="3000" b="1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”</a:t>
            </a:r>
            <a:endParaRPr lang="en-US" altLang="ja-JP" sz="3000" b="1" smtClean="0">
              <a:latin typeface="Times New Roman" pitchFamily="18" charset="0"/>
              <a:ea typeface="ＭＳ Ｐゴシック" pitchFamily="-8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Students all create an identity card.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Then, everyone mingles. Each person finds a partner. They may ask their partner 3 Yes or No questions in order to guess their identity.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If they can</a:t>
            </a:r>
            <a:r>
              <a:rPr lang="ja-JP" altLang="en-US" sz="3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’</a:t>
            </a:r>
            <a:r>
              <a:rPr lang="en-US" altLang="ja-JP" sz="3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t guess, they change partners and try again.</a:t>
            </a:r>
          </a:p>
          <a:p>
            <a:pPr eaLnBrk="1" hangingPunct="1"/>
            <a:endParaRPr lang="en-US" sz="2600" smtClean="0">
              <a:ea typeface="ＭＳ Ｐゴシック" pitchFamily="-84" charset="-128"/>
            </a:endParaRPr>
          </a:p>
        </p:txBody>
      </p:sp>
      <p:pic>
        <p:nvPicPr>
          <p:cNvPr id="34819" name="Picture 4" descr="MCj040426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1628775"/>
            <a:ext cx="18383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MCj036051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005263"/>
            <a:ext cx="259080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Presentation Structure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39750" y="2997200"/>
            <a:ext cx="8042275" cy="1323975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Theory</a:t>
            </a:r>
            <a:r>
              <a:rPr lang="en-US" sz="4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 behind Activities Development</a:t>
            </a:r>
          </a:p>
          <a:p>
            <a:pPr eaLnBrk="1" hangingPunct="1"/>
            <a:r>
              <a:rPr lang="en-US" sz="4000" b="1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Games</a:t>
            </a:r>
            <a:r>
              <a:rPr lang="en-US" sz="4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 and </a:t>
            </a:r>
            <a:r>
              <a:rPr lang="en-US" sz="4000" b="1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Activities</a:t>
            </a:r>
            <a:r>
              <a:rPr lang="en-US" sz="4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 for Developing Activities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6375" y="1628775"/>
            <a:ext cx="59753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The structure of this presentation consists of two parts: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Creating Lesson Plans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Identify your student learning outcomes.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Outline your activities.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Review your activities and look for ways to make them more student-centered, to appeal to some of the eight intelligences, and to treat the four skills plus grammar.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mtClean="0">
              <a:ea typeface="ＭＳ Ｐゴシック" pitchFamily="-84" charset="-128"/>
            </a:endParaRPr>
          </a:p>
        </p:txBody>
      </p:sp>
      <p:pic>
        <p:nvPicPr>
          <p:cNvPr id="35843" name="Picture 4" descr="MCj024038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450" y="4914900"/>
            <a:ext cx="28765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  <a:ea typeface="ＭＳ Ｐゴシック" pitchFamily="-84" charset="-128"/>
              </a:rPr>
              <a:t> </a:t>
            </a:r>
            <a:r>
              <a:rPr lang="en-US" sz="4000" smtClean="0">
                <a:ea typeface="ＭＳ Ｐゴシック" pitchFamily="-84" charset="-128"/>
              </a:rPr>
              <a:t>Evaluate lesson plans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77348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Does the lesson plan include: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1200"/>
              </a:spcBef>
              <a:buFontTx/>
              <a:buAutoNum type="arabicPeriod"/>
            </a:pPr>
            <a:r>
              <a:rPr 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Activities that appeal to at least 3 different intelligences? Which ones? 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1200"/>
              </a:spcBef>
              <a:buFontTx/>
              <a:buAutoNum type="arabicPeriod"/>
            </a:pPr>
            <a:r>
              <a:rPr 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Does the lesson meet its objectives? (Look at the evaluation task and student learning outcomes.)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1200"/>
              </a:spcBef>
              <a:buFontTx/>
              <a:buAutoNum type="arabicPeriod"/>
            </a:pPr>
            <a:r>
              <a:rPr 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Is the lesson plan appropriate for the level of the students?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1200"/>
              </a:spcBef>
              <a:buFontTx/>
              <a:buAutoNum type="arabicPeriod"/>
            </a:pPr>
            <a:r>
              <a:rPr 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Is the activity as student centered as it can possibly be?  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1200"/>
              </a:spcBef>
              <a:buFontTx/>
              <a:buAutoNum type="arabicPeriod"/>
            </a:pPr>
            <a:r>
              <a:rPr 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Have you included the four skills plus grammar?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mtClean="0">
              <a:ea typeface="ＭＳ Ｐゴシック" pitchFamily="-84" charset="-128"/>
            </a:endParaRPr>
          </a:p>
        </p:txBody>
      </p:sp>
      <p:pic>
        <p:nvPicPr>
          <p:cNvPr id="36867" name="Picture 4" descr="MCj039748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Managing Large Classes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Use a Variety of Teaching Techniques</a:t>
            </a:r>
          </a:p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Break Lectures into Smaller Chunks</a:t>
            </a:r>
          </a:p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Change Poor Student Behavior by Focusing on Learning Styles and Playing English Language Learning 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Managing Large Classes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Emphasize that regular use of Spanish means that learning English will be slower and that students will miss valuable opportunities to use English in authentic situations</a:t>
            </a:r>
          </a:p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Using pair work helps to get quiet students talking as they are under less pressure in small groups</a:t>
            </a:r>
          </a:p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The age and background of students needs to be taken into account when choosing an activity</a:t>
            </a:r>
          </a:p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Teachers can gently deflect answers from stronger students and give time to other members of the class by saying, "Thank you, what about this side? Do you have any ideas?"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68313" y="-458788"/>
            <a:ext cx="8042275" cy="1336676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Managing Activities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611188" y="765175"/>
            <a:ext cx="8042275" cy="43434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It may be easier to manage large classes during activities if:</a:t>
            </a:r>
          </a:p>
          <a:p>
            <a:pPr marL="0" indent="0"/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students and the teacher define the activity</a:t>
            </a:r>
            <a:r>
              <a:rPr lang="en-US" alt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’</a:t>
            </a:r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s rules together at the beginning</a:t>
            </a:r>
          </a:p>
          <a:p>
            <a:pPr marL="0" indent="0"/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the teacher is consistent in applying the rules and doesn't show favoritism to some students</a:t>
            </a:r>
          </a:p>
          <a:p>
            <a:pPr marL="0" indent="0"/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the teacher rewards good behavior by simple praise or with a smiley face sticker</a:t>
            </a:r>
          </a:p>
          <a:p>
            <a:pPr marL="0" indent="0"/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the pace of the game keeps moving even if some students are misbehaving so that they miss out but the rest of the class does not</a:t>
            </a:r>
          </a:p>
          <a:p>
            <a:pPr marL="0" indent="0"/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noisy games are followed by quiet games</a:t>
            </a:r>
          </a:p>
          <a:p>
            <a:pPr marL="0" indent="0"/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Activities	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Disappearing dialogues – write a line on the board, the class repeats it, then you erase parts of the line.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Dialogue building – use a drawing of stick figures to create a scene.  Students write the dialogue for the scene.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Information gap activities – information to complete a task is distributed among students.  The students must share the information to complete the task. </a:t>
            </a:r>
          </a:p>
          <a:p>
            <a:pPr eaLnBrk="1" hangingPunct="1">
              <a:lnSpc>
                <a:spcPct val="80000"/>
              </a:lnSpc>
            </a:pPr>
            <a:endParaRPr lang="en-US" sz="28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Taboo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Put students into groups. One of the students must sit with their back to the board, the other students facing the board.</a:t>
            </a:r>
          </a:p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The teacher draws a picture or puts a flashcard on the board. The students have to describe what is on the board to help the student (with their back to the board) to guess what it is.</a:t>
            </a:r>
          </a:p>
          <a:p>
            <a:r>
              <a:rPr lang="en-US" b="1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For higher level students</a:t>
            </a:r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 write a number of TABOO WORDS on the board. For example if a teacher shows the students a flash card of say </a:t>
            </a:r>
            <a:r>
              <a:rPr lang="en-US" alt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‘</a:t>
            </a:r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a teacher</a:t>
            </a:r>
            <a:r>
              <a:rPr lang="en-US" alt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’</a:t>
            </a:r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, the taboo words that students cannot say could be </a:t>
            </a:r>
            <a:r>
              <a:rPr lang="en-US" alt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‘</a:t>
            </a:r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school</a:t>
            </a:r>
            <a:r>
              <a:rPr lang="en-US" alt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’</a:t>
            </a:r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 and </a:t>
            </a:r>
            <a:r>
              <a:rPr lang="en-US" alt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‘</a:t>
            </a:r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student</a:t>
            </a:r>
            <a:r>
              <a:rPr lang="en-US" alt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’</a:t>
            </a:r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The Hot Air Balloon Game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Every student chooses to be a famous person or fictional character.</a:t>
            </a:r>
          </a:p>
          <a:p>
            <a:r>
              <a:rPr 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In groups, the students discuss a scenario in which they must choose a person to throw out of a sinking hot air balloon, so that the other people can be saved.</a:t>
            </a:r>
          </a:p>
          <a:p>
            <a:r>
              <a:rPr 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Students must discuss their own attributes and others</a:t>
            </a:r>
            <a:r>
              <a:rPr lang="en-US" alt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’</a:t>
            </a:r>
            <a:r>
              <a:rPr 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 weaknesses.  </a:t>
            </a:r>
          </a:p>
          <a:p>
            <a:r>
              <a:rPr 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This is a good activity to use with descriptive adjectives and comparatives/superlatives</a:t>
            </a:r>
            <a:r>
              <a:rPr lang="en-US" smtClean="0">
                <a:ea typeface="ＭＳ Ｐゴシック" pitchFamily="-8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Drawing Descriptions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Students each get a single picture, and they must describe to their neighbor what the picture looks like.  </a:t>
            </a:r>
          </a:p>
          <a:p>
            <a:r>
              <a:rPr lang="en-US" sz="3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Students who are listening must draw the picture.</a:t>
            </a:r>
          </a:p>
          <a:p>
            <a:r>
              <a:rPr lang="en-US" sz="3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After the first student is finished drawing, the first student should describe a different picture to the second student.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539750" y="-242888"/>
            <a:ext cx="8042275" cy="1336676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Drawing Examples</a:t>
            </a:r>
          </a:p>
        </p:txBody>
      </p:sp>
      <p:pic>
        <p:nvPicPr>
          <p:cNvPr id="45058" name="Picture 8" descr="Elephant with cast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484313"/>
            <a:ext cx="37496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9" descr="Bird Cag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933825"/>
            <a:ext cx="41052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Content Placeholder 11" descr="beach-pencil-drawing.jpg"/>
          <p:cNvPicPr>
            <a:picLocks noGrp="1" noChangeAspect="1"/>
          </p:cNvPicPr>
          <p:nvPr>
            <p:ph idx="1"/>
          </p:nvPr>
        </p:nvPicPr>
        <p:blipFill>
          <a:blip r:embed="rId4"/>
          <a:srcRect t="17720" b="17720"/>
          <a:stretch>
            <a:fillRect/>
          </a:stretch>
        </p:blipFill>
        <p:spPr>
          <a:xfrm>
            <a:off x="323850" y="1125538"/>
            <a:ext cx="4665663" cy="2519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42275" cy="1984375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Characteristics of a Lesson </a:t>
            </a:r>
            <a:br>
              <a:rPr lang="en-US" sz="42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</a:br>
            <a:r>
              <a:rPr lang="en-US" sz="42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and</a:t>
            </a:r>
            <a:br>
              <a:rPr lang="en-US" sz="42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</a:br>
            <a:r>
              <a:rPr lang="en-US" sz="42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Sequencing of Activity Design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571500" y="2571750"/>
            <a:ext cx="8042275" cy="3268663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A lesson should be three things: memorable, useful, and entertaining.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Sequence your lessons logically: determine what you want your students to learn, then design activities that are measurable and help your students reach that outcome.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857250"/>
            <a:ext cx="8042275" cy="687388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How Can You Develop the Describing/Drawing Activity to Include the Four Skills Plus Grammar?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857375"/>
            <a:ext cx="598646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“</a:t>
            </a:r>
            <a:r>
              <a:rPr lang="en-US" altLang="ja-JP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What skills are being used?</a:t>
            </a:r>
            <a:r>
              <a:rPr lang="ja-JP" alt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”</a:t>
            </a:r>
            <a:endParaRPr lang="en-US" altLang="ja-JP" sz="2800" smtClean="0">
              <a:latin typeface="Times New Roman" pitchFamily="18" charset="0"/>
              <a:ea typeface="ＭＳ Ｐゴシック" pitchFamily="-84" charset="-128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“</a:t>
            </a:r>
            <a:r>
              <a:rPr 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What skills are missing?</a:t>
            </a:r>
            <a:r>
              <a:rPr lang="en-US" alt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”</a:t>
            </a:r>
            <a:endParaRPr lang="en-US" altLang="ja-JP" sz="2800" smtClean="0">
              <a:latin typeface="Times New Roman" pitchFamily="18" charset="0"/>
              <a:ea typeface="ＭＳ Ｐゴシック" pitchFamily="-84" charset="-128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“</a:t>
            </a:r>
            <a:r>
              <a:rPr 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How can I incorporate the missing skills?</a:t>
            </a:r>
            <a:r>
              <a:rPr lang="en-US" alt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”</a:t>
            </a:r>
            <a:endParaRPr lang="en-US" altLang="ja-JP" sz="2800" smtClean="0">
              <a:latin typeface="Times New Roman" pitchFamily="18" charset="0"/>
              <a:ea typeface="ＭＳ Ｐゴシック" pitchFamily="-84" charset="-128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Discuss these questions in groups.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Write three solutions.</a:t>
            </a:r>
          </a:p>
        </p:txBody>
      </p:sp>
      <p:pic>
        <p:nvPicPr>
          <p:cNvPr id="46083" name="Picture 4" descr="MCj039746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267200"/>
            <a:ext cx="22860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5" descr="MCj024061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908050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The Marketplace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Bring authentic materials to class when your students are learning vocabulary</a:t>
            </a:r>
          </a:p>
          <a:p>
            <a:r>
              <a:rPr lang="en-US" sz="3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Set a desk up as a market and use paper money for students to buy/sell the fruits, vegetables, or clothes.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Reading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Use Spanish literature or English literature in your classrooms.</a:t>
            </a:r>
          </a:p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Ask students to translate the Spanish literature into English.</a:t>
            </a:r>
          </a:p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Ask students to read the English literature.</a:t>
            </a:r>
          </a:p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Develop this activity so that students will speak and listen—you can dictate the texts or ask students to summarize the texts in writing.</a:t>
            </a:r>
          </a:p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Use proficiency appropriate texts.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Hold It Up!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When the students are in groups, say one of the vocabulary words that you want to review (or give a definition for higher levels).</a:t>
            </a:r>
          </a:p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One team member must write the word on their paper and </a:t>
            </a:r>
            <a:r>
              <a:rPr lang="en-US" b="1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hold it up</a:t>
            </a:r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.</a:t>
            </a:r>
          </a:p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The student to hold it up first gets one point for their team.</a:t>
            </a:r>
          </a:p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After five vocabulary words, change the team member who must write.</a:t>
            </a:r>
          </a:p>
          <a:p>
            <a:r>
              <a:rPr lang="en-US" b="1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Variation:</a:t>
            </a:r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 Students who haven't learned the alphabet can be given pictures to hold up.</a:t>
            </a:r>
          </a:p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Jeopardy!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Before class begins, create a list of questions and answers that relate to previous lessons.  </a:t>
            </a:r>
          </a:p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Create 5 topics and 5 questions for each topic with different levels of difficulty, then assign points to each of those questions.  </a:t>
            </a:r>
          </a:p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Divide students into teams, and take turns letting teams choose the topic and the point number.  </a:t>
            </a:r>
          </a:p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Ask each team the question that goes with their selection.</a:t>
            </a:r>
          </a:p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If the team gets it right, they get the points.  If they are wrong, then the question is put before everyone.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539750" y="-531813"/>
            <a:ext cx="8042275" cy="1336676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Jeopardy Example</a:t>
            </a:r>
          </a:p>
        </p:txBody>
      </p:sp>
      <p:pic>
        <p:nvPicPr>
          <p:cNvPr id="51202" name="Picture 7" descr="Jeopardy Examp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65175"/>
            <a:ext cx="7920038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Jeopardy Sample Questions</a:t>
            </a:r>
          </a:p>
        </p:txBody>
      </p:sp>
      <p:pic>
        <p:nvPicPr>
          <p:cNvPr id="52226" name="Picture 3" descr="Jeopardy Game Pictur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1485900"/>
            <a:ext cx="8042275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539750" y="-531813"/>
            <a:ext cx="8042275" cy="1336676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Guess Who?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214313" y="692150"/>
            <a:ext cx="8929687" cy="43434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Each student in a group chooses a famous person or thing.</a:t>
            </a:r>
          </a:p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Group members ask yes/no questions about the famous person or thing.  </a:t>
            </a:r>
          </a:p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When a group member receives a 'yes' to their question, they can ask one follow up question</a:t>
            </a:r>
          </a:p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If the answer to a group member's question is no, the next student gets to ask a question</a:t>
            </a:r>
          </a:p>
          <a:p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You may choose to prepare a handout of possible questions to get things started and help weaker students. Some possible questions are: </a:t>
            </a:r>
            <a:r>
              <a:rPr lang="en-US" alt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‘</a:t>
            </a:r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Are you famous?</a:t>
            </a:r>
            <a:r>
              <a:rPr lang="en-US" alt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’</a:t>
            </a:r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 </a:t>
            </a:r>
            <a:r>
              <a:rPr lang="en-US" alt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‘</a:t>
            </a:r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Are you a man?</a:t>
            </a:r>
            <a:r>
              <a:rPr lang="en-US" alt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’</a:t>
            </a:r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 </a:t>
            </a:r>
            <a:r>
              <a:rPr lang="en-US" alt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‘</a:t>
            </a:r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Are you a woman?</a:t>
            </a:r>
            <a:r>
              <a:rPr lang="en-US" alt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’</a:t>
            </a:r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 </a:t>
            </a:r>
            <a:r>
              <a:rPr lang="en-US" alt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‘</a:t>
            </a:r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Are you an actor?</a:t>
            </a:r>
            <a:r>
              <a:rPr lang="en-US" alt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’</a:t>
            </a:r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 </a:t>
            </a:r>
            <a:r>
              <a:rPr lang="en-US" alt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‘</a:t>
            </a:r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Are you a singer?</a:t>
            </a:r>
            <a:r>
              <a:rPr lang="en-US" alt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’</a:t>
            </a:r>
            <a:endParaRPr lang="en-US" smtClean="0">
              <a:latin typeface="Times New Roman" pitchFamily="18" charset="0"/>
              <a:ea typeface="ＭＳ Ｐゴシック" pitchFamily="-84" charset="-128"/>
              <a:cs typeface="Times New Roman" pitchFamily="18" charset="0"/>
            </a:endParaRPr>
          </a:p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84" charset="-128"/>
              </a:rPr>
              <a:t>More Activities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Surveys – students survey one another.  They can create their own surveys too.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Blocking games – when a routine is occurring, but one of the people does not follow the routine.  The situation must be negotiated.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Show and tell – every day, a different student brings something to class to talk about.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More Activities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The Soap Opera – Each student takes the role of a character in a Mexican soap opera.  They then write scripts and enact the soap opera.  Or, students create their own soap operas in groups, and each soap opera is judged by the teacher.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Identify Your Outcomes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785938"/>
            <a:ext cx="8042275" cy="4343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Research shows that learners</a:t>
            </a:r>
            <a:r>
              <a:rPr lang="es-E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 retain information more completely when they know that they are working towards a goal</a:t>
            </a:r>
          </a:p>
          <a:p>
            <a:pPr eaLnBrk="1" hangingPunct="1">
              <a:spcBef>
                <a:spcPct val="0"/>
              </a:spcBef>
            </a:pPr>
            <a:r>
              <a:rPr lang="es-E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Tell your students what you expect them to be able to do by the end of the class</a:t>
            </a:r>
          </a:p>
          <a:p>
            <a:pPr eaLnBrk="1" hangingPunct="1">
              <a:spcBef>
                <a:spcPct val="0"/>
              </a:spcBef>
            </a:pPr>
            <a:r>
              <a:rPr lang="es-E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Stating the learning objectives helps you guide your lesson effectively.</a:t>
            </a:r>
            <a:endParaRPr lang="en-US" sz="2800" smtClean="0">
              <a:latin typeface="Times New Roman" pitchFamily="18" charset="0"/>
              <a:ea typeface="ＭＳ Ｐゴシック" pitchFamily="-8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900113" y="549275"/>
            <a:ext cx="15843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916238" y="620713"/>
            <a:ext cx="151130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643438" y="549275"/>
            <a:ext cx="11525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411413" y="1628775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563938" y="1484313"/>
            <a:ext cx="13684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395288" y="2205038"/>
            <a:ext cx="2232025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3059113" y="2349500"/>
            <a:ext cx="1512887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4932363" y="2420938"/>
            <a:ext cx="12239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</a:p>
        </p:txBody>
      </p:sp>
      <p:sp>
        <p:nvSpPr>
          <p:cNvPr id="40973" name="Oval 13"/>
          <p:cNvSpPr>
            <a:spLocks noChangeArrowheads="1"/>
          </p:cNvSpPr>
          <p:nvPr/>
        </p:nvSpPr>
        <p:spPr bwMode="auto">
          <a:xfrm>
            <a:off x="6948488" y="476250"/>
            <a:ext cx="647700" cy="649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7885113" y="476250"/>
            <a:ext cx="719137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7524750" y="1484313"/>
            <a:ext cx="647700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40976" name="Oval 16"/>
          <p:cNvSpPr>
            <a:spLocks noChangeArrowheads="1"/>
          </p:cNvSpPr>
          <p:nvPr/>
        </p:nvSpPr>
        <p:spPr bwMode="auto">
          <a:xfrm>
            <a:off x="6732588" y="2349500"/>
            <a:ext cx="863600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40977" name="Oval 17"/>
          <p:cNvSpPr>
            <a:spLocks noChangeArrowheads="1"/>
          </p:cNvSpPr>
          <p:nvPr/>
        </p:nvSpPr>
        <p:spPr bwMode="auto">
          <a:xfrm>
            <a:off x="7885113" y="2349500"/>
            <a:ext cx="863600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40978" name="AutoShape 18"/>
          <p:cNvSpPr>
            <a:spLocks noChangeArrowheads="1"/>
          </p:cNvSpPr>
          <p:nvPr/>
        </p:nvSpPr>
        <p:spPr bwMode="auto">
          <a:xfrm>
            <a:off x="6948488" y="3429000"/>
            <a:ext cx="7921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auto">
          <a:xfrm>
            <a:off x="6227763" y="4292600"/>
            <a:ext cx="649287" cy="6492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auto">
          <a:xfrm>
            <a:off x="7019925" y="4292600"/>
            <a:ext cx="576263" cy="6492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auto">
          <a:xfrm>
            <a:off x="7812088" y="4292600"/>
            <a:ext cx="504825" cy="7207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40982" name="AutoShape 22"/>
          <p:cNvSpPr>
            <a:spLocks noChangeArrowheads="1"/>
          </p:cNvSpPr>
          <p:nvPr/>
        </p:nvSpPr>
        <p:spPr bwMode="auto">
          <a:xfrm>
            <a:off x="5724525" y="5229225"/>
            <a:ext cx="503238" cy="7207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6516688" y="5373688"/>
            <a:ext cx="647700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  <p:sp>
        <p:nvSpPr>
          <p:cNvPr id="40984" name="AutoShape 24"/>
          <p:cNvSpPr>
            <a:spLocks noChangeArrowheads="1"/>
          </p:cNvSpPr>
          <p:nvPr/>
        </p:nvSpPr>
        <p:spPr bwMode="auto">
          <a:xfrm>
            <a:off x="7308850" y="5300663"/>
            <a:ext cx="358775" cy="6492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sp>
        <p:nvSpPr>
          <p:cNvPr id="40985" name="AutoShape 25"/>
          <p:cNvSpPr>
            <a:spLocks noChangeArrowheads="1"/>
          </p:cNvSpPr>
          <p:nvPr/>
        </p:nvSpPr>
        <p:spPr bwMode="auto">
          <a:xfrm>
            <a:off x="7740650" y="5373688"/>
            <a:ext cx="647700" cy="12239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</a:p>
        </p:txBody>
      </p:sp>
      <p:sp>
        <p:nvSpPr>
          <p:cNvPr id="40986" name="AutoShape 26"/>
          <p:cNvSpPr>
            <a:spLocks noChangeArrowheads="1"/>
          </p:cNvSpPr>
          <p:nvPr/>
        </p:nvSpPr>
        <p:spPr bwMode="auto">
          <a:xfrm>
            <a:off x="8459788" y="5373688"/>
            <a:ext cx="433387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</a:p>
        </p:txBody>
      </p:sp>
      <p:sp>
        <p:nvSpPr>
          <p:cNvPr id="41007" name="Text Box 47"/>
          <p:cNvSpPr txBox="1">
            <a:spLocks noChangeArrowheads="1"/>
          </p:cNvSpPr>
          <p:nvPr/>
        </p:nvSpPr>
        <p:spPr bwMode="auto">
          <a:xfrm>
            <a:off x="519113" y="3448050"/>
            <a:ext cx="1682750" cy="3387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January</a:t>
            </a:r>
          </a:p>
          <a:p>
            <a:pPr marL="342900" indent="-34290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February</a:t>
            </a:r>
          </a:p>
          <a:p>
            <a:pPr marL="342900" indent="-342900">
              <a:buFontTx/>
              <a:buAutoNum type="arabicPeriod" startAt="3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March</a:t>
            </a:r>
          </a:p>
          <a:p>
            <a:pPr marL="342900" indent="-342900"/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April</a:t>
            </a:r>
          </a:p>
          <a:p>
            <a:pPr marL="342900" indent="-34290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May</a:t>
            </a:r>
          </a:p>
          <a:p>
            <a:pPr marL="342900" indent="-34290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6.  June</a:t>
            </a:r>
          </a:p>
          <a:p>
            <a:pPr marL="342900" indent="-34290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July</a:t>
            </a:r>
          </a:p>
          <a:p>
            <a:pPr marL="342900" indent="-342900"/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August</a:t>
            </a:r>
          </a:p>
          <a:p>
            <a:pPr marL="342900" indent="-342900">
              <a:buFontTx/>
              <a:buAutoNum type="arabicPeriod" startAt="9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September</a:t>
            </a:r>
          </a:p>
          <a:p>
            <a:pPr marL="342900" indent="-34290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October</a:t>
            </a:r>
          </a:p>
          <a:p>
            <a:pPr marL="342900" indent="-34290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November</a:t>
            </a:r>
          </a:p>
          <a:p>
            <a:pPr marL="342900" indent="-34290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12.  December</a:t>
            </a:r>
          </a:p>
        </p:txBody>
      </p:sp>
      <p:sp>
        <p:nvSpPr>
          <p:cNvPr id="41008" name="AutoShape 48"/>
          <p:cNvSpPr>
            <a:spLocks noChangeArrowheads="1"/>
          </p:cNvSpPr>
          <p:nvPr/>
        </p:nvSpPr>
        <p:spPr bwMode="auto">
          <a:xfrm>
            <a:off x="4356100" y="3573463"/>
            <a:ext cx="504825" cy="576262"/>
          </a:xfrm>
          <a:prstGeom prst="upArrow">
            <a:avLst>
              <a:gd name="adj1" fmla="val 50000"/>
              <a:gd name="adj2" fmla="val 285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1009" name="AutoShape 49"/>
          <p:cNvSpPr>
            <a:spLocks noChangeArrowheads="1"/>
          </p:cNvSpPr>
          <p:nvPr/>
        </p:nvSpPr>
        <p:spPr bwMode="auto">
          <a:xfrm>
            <a:off x="4356100" y="4508500"/>
            <a:ext cx="503238" cy="792163"/>
          </a:xfrm>
          <a:prstGeom prst="downArrow">
            <a:avLst>
              <a:gd name="adj1" fmla="val 50000"/>
              <a:gd name="adj2" fmla="val 393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1010" name="AutoShape 50"/>
          <p:cNvSpPr>
            <a:spLocks noChangeArrowheads="1"/>
          </p:cNvSpPr>
          <p:nvPr/>
        </p:nvSpPr>
        <p:spPr bwMode="auto">
          <a:xfrm>
            <a:off x="5219700" y="3860800"/>
            <a:ext cx="792163" cy="576263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1011" name="AutoShape 51"/>
          <p:cNvSpPr>
            <a:spLocks noChangeArrowheads="1"/>
          </p:cNvSpPr>
          <p:nvPr/>
        </p:nvSpPr>
        <p:spPr bwMode="auto">
          <a:xfrm>
            <a:off x="2700338" y="3860800"/>
            <a:ext cx="1223962" cy="431800"/>
          </a:xfrm>
          <a:prstGeom prst="leftArrow">
            <a:avLst>
              <a:gd name="adj1" fmla="val 50000"/>
              <a:gd name="adj2" fmla="val 70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1012" name="Text Box 52"/>
          <p:cNvSpPr txBox="1">
            <a:spLocks noChangeArrowheads="1"/>
          </p:cNvSpPr>
          <p:nvPr/>
        </p:nvSpPr>
        <p:spPr bwMode="auto">
          <a:xfrm>
            <a:off x="4356100" y="3141663"/>
            <a:ext cx="5016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top</a:t>
            </a:r>
          </a:p>
        </p:txBody>
      </p:sp>
      <p:sp>
        <p:nvSpPr>
          <p:cNvPr id="41013" name="Text Box 53"/>
          <p:cNvSpPr txBox="1">
            <a:spLocks noChangeArrowheads="1"/>
          </p:cNvSpPr>
          <p:nvPr/>
        </p:nvSpPr>
        <p:spPr bwMode="auto">
          <a:xfrm>
            <a:off x="4211638" y="5373688"/>
            <a:ext cx="9080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Bottom</a:t>
            </a:r>
          </a:p>
        </p:txBody>
      </p:sp>
      <p:sp>
        <p:nvSpPr>
          <p:cNvPr id="41014" name="Text Box 54"/>
          <p:cNvSpPr txBox="1">
            <a:spLocks noChangeArrowheads="1"/>
          </p:cNvSpPr>
          <p:nvPr/>
        </p:nvSpPr>
        <p:spPr bwMode="auto">
          <a:xfrm>
            <a:off x="5364163" y="3357563"/>
            <a:ext cx="6286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right</a:t>
            </a:r>
          </a:p>
        </p:txBody>
      </p:sp>
      <p:sp>
        <p:nvSpPr>
          <p:cNvPr id="41015" name="Text Box 55"/>
          <p:cNvSpPr txBox="1">
            <a:spLocks noChangeArrowheads="1"/>
          </p:cNvSpPr>
          <p:nvPr/>
        </p:nvSpPr>
        <p:spPr bwMode="auto">
          <a:xfrm>
            <a:off x="2895600" y="3376613"/>
            <a:ext cx="4889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left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84" charset="-128"/>
              </a:rPr>
              <a:t>Thanks!</a:t>
            </a:r>
          </a:p>
        </p:txBody>
      </p:sp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684213" y="2492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effectLst/>
              </a:rPr>
              <a:t>David Murphy</a:t>
            </a:r>
            <a:br>
              <a:rPr lang="en-US" sz="4400">
                <a:solidFill>
                  <a:schemeClr val="tx2"/>
                </a:solidFill>
                <a:effectLst/>
              </a:rPr>
            </a:br>
            <a:r>
              <a:rPr lang="en-US" sz="4400">
                <a:solidFill>
                  <a:schemeClr val="tx2"/>
                </a:solidFill>
                <a:effectLst/>
              </a:rPr>
              <a:t>English Language Fellow</a:t>
            </a:r>
            <a:br>
              <a:rPr lang="en-US" sz="4400">
                <a:solidFill>
                  <a:schemeClr val="tx2"/>
                </a:solidFill>
                <a:effectLst/>
              </a:rPr>
            </a:br>
            <a:r>
              <a:rPr lang="en-US" sz="4400">
                <a:solidFill>
                  <a:schemeClr val="tx2"/>
                </a:solidFill>
                <a:effectLst/>
                <a:hlinkClick r:id="rId2"/>
              </a:rPr>
              <a:t>ELFPachuca@Gmail.com</a:t>
            </a:r>
            <a:r>
              <a:rPr lang="en-US" sz="4400">
                <a:solidFill>
                  <a:schemeClr val="tx2"/>
                </a:solidFill>
                <a:effectLst/>
              </a:rPr>
              <a:t/>
            </a:r>
            <a:br>
              <a:rPr lang="en-US" sz="4400">
                <a:solidFill>
                  <a:schemeClr val="tx2"/>
                </a:solidFill>
                <a:effectLst/>
              </a:rPr>
            </a:br>
            <a:r>
              <a:rPr lang="en-US" sz="4400">
                <a:solidFill>
                  <a:schemeClr val="tx2"/>
                </a:solidFill>
                <a:effectLst/>
                <a:hlinkClick r:id="rId3"/>
              </a:rPr>
              <a:t>www.comexus.org.mx</a:t>
            </a:r>
            <a:r>
              <a:rPr lang="en-US" sz="4400">
                <a:solidFill>
                  <a:schemeClr val="tx2"/>
                </a:solidFill>
                <a:effectLst/>
              </a:rPr>
              <a:t> </a:t>
            </a:r>
          </a:p>
          <a:p>
            <a:pPr algn="ctr"/>
            <a:r>
              <a:rPr lang="en-US" sz="4400">
                <a:solidFill>
                  <a:schemeClr val="tx2"/>
                </a:solidFill>
                <a:effectLst/>
              </a:rPr>
              <a:t>Toluca, Mexico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Signpost Your Outcomes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28625" y="1428750"/>
            <a:ext cx="8042275" cy="1857375"/>
          </a:xfrm>
        </p:spPr>
        <p:txBody>
          <a:bodyPr/>
          <a:lstStyle/>
          <a:p>
            <a:pPr eaLnBrk="1" hangingPunct="1"/>
            <a:r>
              <a:rPr 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Tell your learners what you will discuss next.  </a:t>
            </a:r>
          </a:p>
          <a:p>
            <a:pPr eaLnBrk="1" hangingPunct="1"/>
            <a:r>
              <a:rPr lang="en-US" sz="26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Remind your students how the next point will relate to the student learning outcomes.</a:t>
            </a:r>
          </a:p>
        </p:txBody>
      </p:sp>
      <p:pic>
        <p:nvPicPr>
          <p:cNvPr id="20483" name="Picture 4" descr="stock photo : A green two-way street sign pointing to the Past and Fu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500438"/>
            <a:ext cx="2840038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 What are Multiple Intelligences?</a:t>
            </a:r>
          </a:p>
        </p:txBody>
      </p:sp>
      <p:pic>
        <p:nvPicPr>
          <p:cNvPr id="21506" name="Picture 5" descr="MCj00787110000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24525" y="1628775"/>
            <a:ext cx="1454150" cy="3527425"/>
          </a:xfrm>
        </p:spPr>
      </p:pic>
      <p:pic>
        <p:nvPicPr>
          <p:cNvPr id="21507" name="Picture 4" descr="MCj019632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628775"/>
            <a:ext cx="31083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468313" y="5445125"/>
            <a:ext cx="81359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320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320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Intelligences,</a:t>
            </a:r>
            <a:r>
              <a:rPr lang="ja-JP" altLang="en-US" sz="320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ja-JP" sz="320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as used here, refer to the different ways that people learn.</a:t>
            </a:r>
            <a:endParaRPr lang="en-US" sz="320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Educational Theory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571625"/>
            <a:ext cx="8072438" cy="235743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According to Howard Gardner:</a:t>
            </a:r>
          </a:p>
          <a:p>
            <a:pPr eaLnBrk="1" hangingPunct="1">
              <a:spcBef>
                <a:spcPct val="0"/>
              </a:spcBef>
            </a:pPr>
            <a:r>
              <a:rPr 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There are many ways to learn efficiently, and these ways are called </a:t>
            </a:r>
            <a:r>
              <a:rPr lang="ja-JP" alt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“</a:t>
            </a:r>
            <a:r>
              <a:rPr lang="en-US" altLang="ja-JP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intelligences</a:t>
            </a:r>
            <a:r>
              <a:rPr lang="ja-JP" alt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”</a:t>
            </a:r>
            <a:r>
              <a:rPr lang="en-US" altLang="ja-JP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z="28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Education is not fixed, thus it can be developed.</a:t>
            </a:r>
          </a:p>
          <a:p>
            <a:pPr eaLnBrk="1" hangingPunct="1"/>
            <a:endParaRPr lang="en-US" smtClean="0">
              <a:ea typeface="ＭＳ Ｐゴシック" pitchFamily="-84" charset="-128"/>
            </a:endParaRPr>
          </a:p>
          <a:p>
            <a:pPr eaLnBrk="1" hangingPunct="1"/>
            <a:endParaRPr lang="en-US" smtClean="0">
              <a:ea typeface="ＭＳ Ｐゴシック" pitchFamily="-84" charset="-128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857250" y="4429125"/>
            <a:ext cx="770413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effectLst/>
              </a:rPr>
              <a:t>For mental functions to be defined as an intelligence, they must include:</a:t>
            </a:r>
          </a:p>
          <a:p>
            <a:r>
              <a:rPr lang="en-US" sz="2200" b="1">
                <a:effectLst/>
              </a:rPr>
              <a:t>Skills enabling individuals to resolve problems.</a:t>
            </a:r>
          </a:p>
          <a:p>
            <a:r>
              <a:rPr lang="en-US" sz="2200" b="1">
                <a:effectLst/>
              </a:rPr>
              <a:t>The ability to create an effective product.</a:t>
            </a:r>
          </a:p>
          <a:p>
            <a:r>
              <a:rPr lang="en-US" sz="2200" b="1">
                <a:effectLst/>
              </a:rPr>
              <a:t>The potential for finding or creating problems.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285875"/>
            <a:ext cx="8042275" cy="1336675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Dr. Howard Gardner identified eight </a:t>
            </a:r>
            <a:r>
              <a:rPr lang="ja-JP" altLang="en-US" sz="4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“</a:t>
            </a:r>
            <a:r>
              <a:rPr lang="en-US" altLang="ja-JP" sz="4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intelligences</a:t>
            </a:r>
            <a:r>
              <a:rPr lang="ja-JP" altLang="en-US" sz="4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”</a:t>
            </a:r>
            <a:r>
              <a:rPr lang="en-US" altLang="ja-JP" sz="4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 </a:t>
            </a:r>
            <a:br>
              <a:rPr lang="en-US" altLang="ja-JP" sz="4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</a:br>
            <a:endParaRPr lang="en-US" sz="4000" smtClean="0">
              <a:latin typeface="Times New Roman" pitchFamily="18" charset="0"/>
              <a:ea typeface="ＭＳ Ｐゴシック" pitchFamily="-84" charset="-128"/>
              <a:cs typeface="Times New Roman" pitchFamily="18" charset="0"/>
            </a:endParaRPr>
          </a:p>
        </p:txBody>
      </p:sp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908175" y="1628775"/>
            <a:ext cx="6408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 b="1">
              <a:effectLst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827088" y="2428875"/>
            <a:ext cx="77771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b="1">
                <a:effectLst/>
              </a:rPr>
              <a:t>Bodily-kinesthetic intelligence</a:t>
            </a:r>
            <a:endParaRPr lang="en-US" sz="2400">
              <a:effectLst/>
            </a:endParaRPr>
          </a:p>
          <a:p>
            <a:pPr marL="457200" indent="-457200">
              <a:buFont typeface="News Gothic MT" pitchFamily="-84" charset="0"/>
              <a:buAutoNum type="arabicPeriod"/>
            </a:pPr>
            <a:r>
              <a:rPr lang="en-US" sz="2400" b="1">
                <a:effectLst/>
              </a:rPr>
              <a:t>Interpersonal intelligence</a:t>
            </a:r>
            <a:endParaRPr lang="en-US" sz="2400">
              <a:effectLst/>
            </a:endParaRPr>
          </a:p>
          <a:p>
            <a:pPr marL="457200" indent="-457200">
              <a:buFont typeface="News Gothic MT" pitchFamily="-84" charset="0"/>
              <a:buAutoNum type="arabicPeriod"/>
            </a:pPr>
            <a:r>
              <a:rPr lang="en-US" sz="2400" b="1">
                <a:effectLst/>
              </a:rPr>
              <a:t>Intrapersonal intelligence</a:t>
            </a:r>
          </a:p>
          <a:p>
            <a:pPr marL="457200" indent="-457200">
              <a:buFont typeface="News Gothic MT" pitchFamily="-84" charset="0"/>
              <a:buAutoNum type="arabicPeriod"/>
            </a:pPr>
            <a:r>
              <a:rPr lang="en-US" sz="2400" b="1">
                <a:effectLst/>
              </a:rPr>
              <a:t>Linguistic intelligence</a:t>
            </a:r>
          </a:p>
          <a:p>
            <a:pPr marL="457200" indent="-457200">
              <a:buFont typeface="News Gothic MT" pitchFamily="-84" charset="0"/>
              <a:buAutoNum type="arabicPeriod"/>
            </a:pPr>
            <a:r>
              <a:rPr lang="en-US" sz="2400" b="1">
                <a:effectLst/>
              </a:rPr>
              <a:t>Logical-mathematical intelligence</a:t>
            </a:r>
          </a:p>
          <a:p>
            <a:pPr marL="457200" indent="-457200">
              <a:buFont typeface="News Gothic MT" pitchFamily="-84" charset="0"/>
              <a:buAutoNum type="arabicPeriod"/>
            </a:pPr>
            <a:r>
              <a:rPr lang="en-US" sz="2400" b="1">
                <a:effectLst/>
              </a:rPr>
              <a:t>Musical intelligence</a:t>
            </a:r>
          </a:p>
          <a:p>
            <a:pPr marL="457200" indent="-457200">
              <a:buFont typeface="News Gothic MT" pitchFamily="-84" charset="0"/>
              <a:buAutoNum type="arabicPeriod"/>
            </a:pPr>
            <a:r>
              <a:rPr lang="en-US" sz="2400" b="1">
                <a:effectLst/>
              </a:rPr>
              <a:t>Spatial intelligence</a:t>
            </a:r>
          </a:p>
          <a:p>
            <a:pPr marL="457200" indent="-457200">
              <a:buFont typeface="News Gothic MT" pitchFamily="-84" charset="0"/>
              <a:buAutoNum type="arabicPeriod"/>
            </a:pPr>
            <a:r>
              <a:rPr lang="en-US" sz="2400" b="1">
                <a:effectLst/>
              </a:rPr>
              <a:t>Naturalist 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857250"/>
            <a:ext cx="8042275" cy="1336675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Bodily/Kinesthetic</a:t>
            </a:r>
            <a:r>
              <a:rPr lang="en-US" sz="4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  <a:hlinkClick r:id="" action="ppaction://noaction">
                  <a:snd r:embed="rId3" name="whoosh.wav"/>
                </a:hlinkClick>
              </a:rPr>
              <a:t> </a:t>
            </a:r>
            <a:br>
              <a:rPr lang="en-US" sz="4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  <a:hlinkClick r:id="" action="ppaction://noaction">
                  <a:snd r:embed="rId3" name="whoosh.wav"/>
                </a:hlinkClick>
              </a:rPr>
            </a:br>
            <a:r>
              <a:rPr lang="ja-JP" altLang="en-US" sz="4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“</a:t>
            </a:r>
            <a:r>
              <a:rPr lang="en-US" altLang="ja-JP" sz="4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Movement smart</a:t>
            </a:r>
            <a:r>
              <a:rPr lang="ja-JP" altLang="en-US" sz="400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”</a:t>
            </a:r>
            <a:r>
              <a:rPr lang="en-US" altLang="ja-JP" sz="4000" smtClean="0">
                <a:ea typeface="ＭＳ Ｐゴシック" pitchFamily="-84" charset="-128"/>
              </a:rPr>
              <a:t/>
            </a:r>
            <a:br>
              <a:rPr lang="en-US" altLang="ja-JP" sz="4000" smtClean="0">
                <a:ea typeface="ＭＳ Ｐゴシック" pitchFamily="-84" charset="-128"/>
              </a:rPr>
            </a:br>
            <a:endParaRPr lang="en-US" sz="4000" smtClean="0">
              <a:ea typeface="ＭＳ Ｐゴシック" pitchFamily="-84" charset="-128"/>
            </a:endParaRPr>
          </a:p>
        </p:txBody>
      </p:sp>
      <p:graphicFrame>
        <p:nvGraphicFramePr>
          <p:cNvPr id="24578" name="Object 7">
            <a:hlinkClick r:id="" action="ppaction://noaction" highlightClick="1">
              <a:snd r:embed="rId3" name="whoosh.wav"/>
            </a:hlinkClick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0" y="2420938"/>
          <a:ext cx="3284538" cy="4191000"/>
        </p:xfrm>
        <a:graphic>
          <a:graphicData uri="http://schemas.openxmlformats.org/presentationml/2006/ole">
            <p:oleObj spid="_x0000_s24578" name="Clip" r:id="rId4" imgW="3283379" imgH="4188017" progId="MS_ClipArt_Gallery.2">
              <p:embed/>
            </p:oleObj>
          </a:graphicData>
        </a:graphic>
      </p:graphicFrame>
      <p:pic>
        <p:nvPicPr>
          <p:cNvPr id="24579" name="Picture 4" descr="MCj0332964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1447800"/>
            <a:ext cx="14351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MCj0155298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5425" y="3581400"/>
            <a:ext cx="2568575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MCj0415978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3429000"/>
            <a:ext cx="291941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658</TotalTime>
  <Words>1774</Words>
  <Application>Microsoft Office PowerPoint</Application>
  <PresentationFormat>Presentación en pantalla (4:3)</PresentationFormat>
  <Paragraphs>200</Paragraphs>
  <Slides>41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0" baseType="lpstr">
      <vt:lpstr>Arial</vt:lpstr>
      <vt:lpstr>ＭＳ Ｐゴシック</vt:lpstr>
      <vt:lpstr>News Gothic MT</vt:lpstr>
      <vt:lpstr>Wingdings 2</vt:lpstr>
      <vt:lpstr>Times New Roman</vt:lpstr>
      <vt:lpstr>Aharoni</vt:lpstr>
      <vt:lpstr>Webdings</vt:lpstr>
      <vt:lpstr>Breeze</vt:lpstr>
      <vt:lpstr>Microsoft Clip Gallery</vt:lpstr>
      <vt:lpstr>Developing Activities</vt:lpstr>
      <vt:lpstr>Presentation Structure</vt:lpstr>
      <vt:lpstr>Characteristics of a Lesson  and Sequencing of Activity Design</vt:lpstr>
      <vt:lpstr>Identify Your Outcomes</vt:lpstr>
      <vt:lpstr>Signpost Your Outcomes</vt:lpstr>
      <vt:lpstr> What are Multiple Intelligences?</vt:lpstr>
      <vt:lpstr>Educational Theory</vt:lpstr>
      <vt:lpstr>Dr. Howard Gardner identified eight “intelligences”  </vt:lpstr>
      <vt:lpstr>Bodily/Kinesthetic  “Movement smart” 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Communication Gaps &amp; Retention</vt:lpstr>
      <vt:lpstr>Diapositiva 18</vt:lpstr>
      <vt:lpstr>How can you develop this activity to include the four skills?</vt:lpstr>
      <vt:lpstr>Creating Lesson Plans</vt:lpstr>
      <vt:lpstr> Evaluate lesson plans</vt:lpstr>
      <vt:lpstr>Managing Large Classes</vt:lpstr>
      <vt:lpstr>Managing Large Classes</vt:lpstr>
      <vt:lpstr>Managing Activities</vt:lpstr>
      <vt:lpstr>Activities </vt:lpstr>
      <vt:lpstr>Taboo</vt:lpstr>
      <vt:lpstr>The Hot Air Balloon Game</vt:lpstr>
      <vt:lpstr>Drawing Descriptions</vt:lpstr>
      <vt:lpstr>Drawing Examples</vt:lpstr>
      <vt:lpstr>How Can You Develop the Describing/Drawing Activity to Include the Four Skills Plus Grammar?</vt:lpstr>
      <vt:lpstr>The Marketplace</vt:lpstr>
      <vt:lpstr>Reading</vt:lpstr>
      <vt:lpstr>Hold It Up!</vt:lpstr>
      <vt:lpstr>Jeopardy!</vt:lpstr>
      <vt:lpstr>Jeopardy Example</vt:lpstr>
      <vt:lpstr>Jeopardy Sample Questions</vt:lpstr>
      <vt:lpstr>Guess Who?</vt:lpstr>
      <vt:lpstr>More Activities</vt:lpstr>
      <vt:lpstr>More Activities</vt:lpstr>
      <vt:lpstr>Diapositiva 40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to Different Learning Styles Using Limited Resources</dc:title>
  <dc:creator>horaciovr</dc:creator>
  <cp:lastModifiedBy>jose.murillo</cp:lastModifiedBy>
  <cp:revision>57</cp:revision>
  <dcterms:created xsi:type="dcterms:W3CDTF">2012-11-14T18:38:55Z</dcterms:created>
  <dcterms:modified xsi:type="dcterms:W3CDTF">2014-03-10T16:11:33Z</dcterms:modified>
</cp:coreProperties>
</file>