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-8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AE4A3B-896F-4036-908F-F0D6E7085EC7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62329C-379C-4E3D-8734-B8BEEDC7377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EB3E7E-27E0-4FCD-837F-200DF6D4ABCE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3AC440-B2A1-4923-AA45-A7D4F238DE28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5E3A7-7066-4FA6-943B-2168AF9D28F1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58C56B-5342-472B-84EA-EEF145FCB039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87E223-4702-4CC7-9283-E709439847C6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B8028-9FFC-4552-A156-771499B8023C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2C1DE3B-54A5-40E7-B135-2D8A80BD949A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2A8281-E8C6-4A9F-93C5-3844E33B57C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17E0B03-F27F-436C-B3A3-EA8F931AC3E1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43450-B6B0-49DE-9C52-E9B081741FD5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41708F-1F3A-41F6-B6AE-93D5851D8B8D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B03F22-3E84-49DA-B48F-C07B2A921340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B00BA7-9DCB-408E-A984-4FDD52CCC1D9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12B6BC-0147-4DFF-8DC5-C75084365A66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EBDCE8-3515-4204-9105-D163DBC3F3B8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9AF207-0EDD-4C48-8A83-E3BC894C448A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B81362-3B56-414E-82E1-3E90699C91CD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389D42-FA53-45A5-87EC-9A7257F5A4BD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BBFAB35-3EC0-46F8-B9EF-C059E21EA674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D20B42-52EC-486A-B6DB-5C3428872D44}" type="slidenum">
              <a:rPr lang="en-US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145690FB-8E12-42EC-9860-5EC45BBF45A4}" type="datetimeFigureOut">
              <a:rPr lang="en-US"/>
              <a:pPr/>
              <a:t>3/10/2014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fld id="{802C7DCB-4DC0-4CBF-82FA-1E79D0F6AD79}" type="slidenum">
              <a:rPr lang="en-US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exus.org.mx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ctrTitle"/>
          </p:nvPr>
        </p:nvSpPr>
        <p:spPr>
          <a:xfrm>
            <a:off x="1187450" y="2060575"/>
            <a:ext cx="6840538" cy="863600"/>
          </a:xfrm>
        </p:spPr>
        <p:txBody>
          <a:bodyPr/>
          <a:lstStyle/>
          <a:p>
            <a:pPr eaLnBrk="1" hangingPunct="1"/>
            <a:r>
              <a:rPr lang="es-MX" sz="5400" smtClean="0">
                <a:latin typeface="Arial Rounded MT Bold" pitchFamily="34" charset="0"/>
                <a:ea typeface="ＭＳ Ｐゴシック" pitchFamily="-84" charset="-128"/>
              </a:rPr>
              <a:t>Essay</a:t>
            </a:r>
            <a:r>
              <a:rPr lang="es-MX" sz="5400" smtClean="0">
                <a:latin typeface="Lucida Bright" pitchFamily="18" charset="0"/>
                <a:ea typeface="ＭＳ Ｐゴシック" pitchFamily="-84" charset="-128"/>
              </a:rPr>
              <a:t> </a:t>
            </a:r>
            <a:r>
              <a:rPr lang="es-MX" sz="5400" smtClean="0">
                <a:latin typeface="Arial Rounded MT Bold" pitchFamily="34" charset="0"/>
                <a:ea typeface="ＭＳ Ｐゴシック" pitchFamily="-84" charset="-128"/>
              </a:rPr>
              <a:t>Writing</a:t>
            </a:r>
            <a:endParaRPr lang="en-US" sz="5400" smtClean="0">
              <a:latin typeface="Arial Rounded MT Bold" pitchFamily="34" charset="0"/>
              <a:ea typeface="ＭＳ Ｐゴシック" pitchFamily="-84" charset="-128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00338" y="2925763"/>
            <a:ext cx="3824287" cy="55403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0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and </a:t>
            </a:r>
            <a:r>
              <a:rPr lang="es-MX" sz="300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how</a:t>
            </a:r>
            <a:r>
              <a:rPr lang="es-MX" sz="30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 </a:t>
            </a:r>
            <a:r>
              <a:rPr lang="es-MX" sz="300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to</a:t>
            </a:r>
            <a:r>
              <a:rPr lang="es-MX" sz="30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 </a:t>
            </a:r>
            <a:r>
              <a:rPr lang="es-MX" sz="300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teach</a:t>
            </a:r>
            <a:r>
              <a:rPr lang="es-MX" sz="30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 </a:t>
            </a:r>
            <a:r>
              <a:rPr lang="es-MX" sz="3000" err="1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it</a:t>
            </a:r>
            <a:r>
              <a:rPr lang="es-MX" sz="30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.</a:t>
            </a:r>
            <a:endParaRPr lang="en-US" sz="300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  <a:ea typeface="+mn-ea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755650" y="5575300"/>
            <a:ext cx="4572000" cy="6318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5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j-ea"/>
                <a:cs typeface="+mj-cs"/>
              </a:rPr>
              <a:t>David Murphy</a:t>
            </a:r>
            <a:endParaRPr lang="en-US" sz="35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CuadroTexto"/>
          <p:cNvSpPr txBox="1">
            <a:spLocks noChangeArrowheads="1"/>
          </p:cNvSpPr>
          <p:nvPr/>
        </p:nvSpPr>
        <p:spPr bwMode="auto">
          <a:xfrm>
            <a:off x="2124075" y="474663"/>
            <a:ext cx="480695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Transition Words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22530" name="2 CuadroTexto"/>
          <p:cNvSpPr txBox="1">
            <a:spLocks noChangeArrowheads="1"/>
          </p:cNvSpPr>
          <p:nvPr/>
        </p:nvSpPr>
        <p:spPr bwMode="auto">
          <a:xfrm>
            <a:off x="1751013" y="1217613"/>
            <a:ext cx="5553075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595959"/>
                </a:solidFill>
                <a:latin typeface="Arial Rounded MT Bold" pitchFamily="34" charset="0"/>
              </a:rPr>
              <a:t>what they are and what they do</a:t>
            </a:r>
            <a:endParaRPr lang="en-US" sz="2800">
              <a:solidFill>
                <a:srgbClr val="595959"/>
              </a:solidFill>
              <a:latin typeface="Arial Rounded MT Bold" pitchFamily="34" charset="0"/>
            </a:endParaRPr>
          </a:p>
        </p:txBody>
      </p:sp>
      <p:sp>
        <p:nvSpPr>
          <p:cNvPr id="22531" name="4 Rectángulo"/>
          <p:cNvSpPr>
            <a:spLocks noChangeArrowheads="1"/>
          </p:cNvSpPr>
          <p:nvPr/>
        </p:nvSpPr>
        <p:spPr bwMode="auto">
          <a:xfrm>
            <a:off x="928688" y="1785938"/>
            <a:ext cx="777398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>
                <a:latin typeface="Arial Rounded MT Bold" pitchFamily="34" charset="0"/>
              </a:rPr>
              <a:t>Agreement / Addition / Similarity</a:t>
            </a:r>
          </a:p>
        </p:txBody>
      </p:sp>
      <p:sp>
        <p:nvSpPr>
          <p:cNvPr id="22532" name="5 CuadroTexto"/>
          <p:cNvSpPr txBox="1">
            <a:spLocks noChangeArrowheads="1"/>
          </p:cNvSpPr>
          <p:nvPr/>
        </p:nvSpPr>
        <p:spPr bwMode="auto">
          <a:xfrm>
            <a:off x="755650" y="2643188"/>
            <a:ext cx="2736850" cy="3138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Rounded MT Bold" pitchFamily="34" charset="0"/>
              </a:rPr>
              <a:t>in the first place</a:t>
            </a:r>
          </a:p>
          <a:p>
            <a:r>
              <a:rPr lang="en-US">
                <a:latin typeface="Arial Rounded MT Bold" pitchFamily="34" charset="0"/>
              </a:rPr>
              <a:t>not only ... but also</a:t>
            </a:r>
          </a:p>
          <a:p>
            <a:r>
              <a:rPr lang="en-US">
                <a:latin typeface="Arial Rounded MT Bold" pitchFamily="34" charset="0"/>
              </a:rPr>
              <a:t>as a matter of fact</a:t>
            </a:r>
          </a:p>
          <a:p>
            <a:r>
              <a:rPr lang="en-US">
                <a:latin typeface="Arial Rounded MT Bold" pitchFamily="34" charset="0"/>
              </a:rPr>
              <a:t>in like manner</a:t>
            </a:r>
          </a:p>
          <a:p>
            <a:r>
              <a:rPr lang="en-US">
                <a:latin typeface="Arial Rounded MT Bold" pitchFamily="34" charset="0"/>
              </a:rPr>
              <a:t>in addition</a:t>
            </a:r>
          </a:p>
          <a:p>
            <a:r>
              <a:rPr lang="en-US">
                <a:latin typeface="Arial Rounded MT Bold" pitchFamily="34" charset="0"/>
              </a:rPr>
              <a:t>coupled with</a:t>
            </a:r>
          </a:p>
          <a:p>
            <a:r>
              <a:rPr lang="en-US">
                <a:latin typeface="Arial Rounded MT Bold" pitchFamily="34" charset="0"/>
              </a:rPr>
              <a:t>in the same way</a:t>
            </a:r>
          </a:p>
          <a:p>
            <a:r>
              <a:rPr lang="en-US">
                <a:latin typeface="Arial Rounded MT Bold" pitchFamily="34" charset="0"/>
              </a:rPr>
              <a:t>first, second, third</a:t>
            </a:r>
          </a:p>
          <a:p>
            <a:r>
              <a:rPr lang="en-US">
                <a:latin typeface="Arial Rounded MT Bold" pitchFamily="34" charset="0"/>
              </a:rPr>
              <a:t>and</a:t>
            </a:r>
          </a:p>
          <a:p>
            <a:r>
              <a:rPr lang="en-US">
                <a:latin typeface="Arial Rounded MT Bold" pitchFamily="34" charset="0"/>
              </a:rPr>
              <a:t>also</a:t>
            </a:r>
          </a:p>
          <a:p>
            <a:r>
              <a:rPr lang="en-US">
                <a:latin typeface="Arial Rounded MT Bold" pitchFamily="34" charset="0"/>
              </a:rPr>
              <a:t>then</a:t>
            </a:r>
            <a:endParaRPr lang="en-US"/>
          </a:p>
        </p:txBody>
      </p:sp>
      <p:sp>
        <p:nvSpPr>
          <p:cNvPr id="22533" name="6 CuadroTexto"/>
          <p:cNvSpPr txBox="1">
            <a:spLocks noChangeArrowheads="1"/>
          </p:cNvSpPr>
          <p:nvPr/>
        </p:nvSpPr>
        <p:spPr bwMode="auto">
          <a:xfrm>
            <a:off x="3540125" y="3429000"/>
            <a:ext cx="22098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in light of</a:t>
            </a:r>
          </a:p>
          <a:p>
            <a:r>
              <a:rPr lang="en-US">
                <a:latin typeface="Arial Rounded MT Bold" pitchFamily="34" charset="0"/>
              </a:rPr>
              <a:t>not to mention</a:t>
            </a:r>
          </a:p>
          <a:p>
            <a:r>
              <a:rPr lang="en-US">
                <a:latin typeface="Arial Rounded MT Bold" pitchFamily="34" charset="0"/>
              </a:rPr>
              <a:t>to say nothing of</a:t>
            </a:r>
          </a:p>
          <a:p>
            <a:r>
              <a:rPr lang="en-US">
                <a:latin typeface="Arial Rounded MT Bold" pitchFamily="34" charset="0"/>
              </a:rPr>
              <a:t>equally important</a:t>
            </a:r>
          </a:p>
          <a:p>
            <a:r>
              <a:rPr lang="en-US">
                <a:latin typeface="Arial Rounded MT Bold" pitchFamily="34" charset="0"/>
              </a:rPr>
              <a:t>by the same token</a:t>
            </a:r>
          </a:p>
          <a:p>
            <a:r>
              <a:rPr lang="en-US">
                <a:latin typeface="Arial Rounded MT Bold" pitchFamily="34" charset="0"/>
              </a:rPr>
              <a:t>again</a:t>
            </a:r>
          </a:p>
          <a:p>
            <a:r>
              <a:rPr lang="en-US">
                <a:latin typeface="Arial Rounded MT Bold" pitchFamily="34" charset="0"/>
              </a:rPr>
              <a:t>correspondingly</a:t>
            </a:r>
          </a:p>
          <a:p>
            <a:r>
              <a:rPr lang="en-US">
                <a:latin typeface="Arial Rounded MT Bold" pitchFamily="34" charset="0"/>
              </a:rPr>
              <a:t>similarly</a:t>
            </a:r>
          </a:p>
          <a:p>
            <a:r>
              <a:rPr lang="en-US">
                <a:latin typeface="Arial Rounded MT Bold" pitchFamily="34" charset="0"/>
              </a:rPr>
              <a:t>furthermore</a:t>
            </a:r>
          </a:p>
          <a:p>
            <a:r>
              <a:rPr lang="en-US">
                <a:latin typeface="Arial Rounded MT Bold" pitchFamily="34" charset="0"/>
              </a:rPr>
              <a:t>additionally</a:t>
            </a:r>
          </a:p>
        </p:txBody>
      </p:sp>
      <p:sp>
        <p:nvSpPr>
          <p:cNvPr id="22534" name="8 CuadroTexto"/>
          <p:cNvSpPr txBox="1">
            <a:spLocks noChangeArrowheads="1"/>
          </p:cNvSpPr>
          <p:nvPr/>
        </p:nvSpPr>
        <p:spPr bwMode="auto">
          <a:xfrm>
            <a:off x="6048375" y="2646363"/>
            <a:ext cx="1766888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equally</a:t>
            </a:r>
          </a:p>
          <a:p>
            <a:r>
              <a:rPr lang="en-US">
                <a:latin typeface="Arial Rounded MT Bold" pitchFamily="34" charset="0"/>
              </a:rPr>
              <a:t>identically</a:t>
            </a:r>
          </a:p>
          <a:p>
            <a:r>
              <a:rPr lang="en-US">
                <a:latin typeface="Arial Rounded MT Bold" pitchFamily="34" charset="0"/>
              </a:rPr>
              <a:t>uniquely</a:t>
            </a:r>
          </a:p>
          <a:p>
            <a:r>
              <a:rPr lang="en-US">
                <a:latin typeface="Arial Rounded MT Bold" pitchFamily="34" charset="0"/>
              </a:rPr>
              <a:t>like</a:t>
            </a:r>
          </a:p>
          <a:p>
            <a:r>
              <a:rPr lang="en-US">
                <a:latin typeface="Arial Rounded MT Bold" pitchFamily="34" charset="0"/>
              </a:rPr>
              <a:t>too</a:t>
            </a:r>
          </a:p>
          <a:p>
            <a:r>
              <a:rPr lang="en-US">
                <a:latin typeface="Arial Rounded MT Bold" pitchFamily="34" charset="0"/>
              </a:rPr>
              <a:t>moreover</a:t>
            </a:r>
          </a:p>
          <a:p>
            <a:r>
              <a:rPr lang="en-US">
                <a:latin typeface="Arial Rounded MT Bold" pitchFamily="34" charset="0"/>
              </a:rPr>
              <a:t>as well as</a:t>
            </a:r>
          </a:p>
          <a:p>
            <a:r>
              <a:rPr lang="en-US">
                <a:latin typeface="Arial Rounded MT Bold" pitchFamily="34" charset="0"/>
              </a:rPr>
              <a:t>together with</a:t>
            </a:r>
          </a:p>
          <a:p>
            <a:r>
              <a:rPr lang="en-US">
                <a:latin typeface="Arial Rounded MT Bold" pitchFamily="34" charset="0"/>
              </a:rPr>
              <a:t>of course</a:t>
            </a:r>
          </a:p>
          <a:p>
            <a:r>
              <a:rPr lang="en-US">
                <a:latin typeface="Arial Rounded MT Bold" pitchFamily="34" charset="0"/>
              </a:rPr>
              <a:t>likewise</a:t>
            </a:r>
          </a:p>
          <a:p>
            <a:r>
              <a:rPr lang="en-US">
                <a:latin typeface="Arial Rounded MT Bold" pitchFamily="34" charset="0"/>
              </a:rPr>
              <a:t>comparatively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1 CuadroTexto"/>
          <p:cNvSpPr txBox="1">
            <a:spLocks noChangeArrowheads="1"/>
          </p:cNvSpPr>
          <p:nvPr/>
        </p:nvSpPr>
        <p:spPr bwMode="auto">
          <a:xfrm>
            <a:off x="49213" y="1643063"/>
            <a:ext cx="9094787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>
                <a:latin typeface="Arial Rounded MT Bold" pitchFamily="34" charset="0"/>
              </a:rPr>
              <a:t>Opposition / Limitation / Contradiction</a:t>
            </a:r>
          </a:p>
        </p:txBody>
      </p:sp>
      <p:sp>
        <p:nvSpPr>
          <p:cNvPr id="23554" name="2 CuadroTexto"/>
          <p:cNvSpPr txBox="1">
            <a:spLocks noChangeArrowheads="1"/>
          </p:cNvSpPr>
          <p:nvPr/>
        </p:nvSpPr>
        <p:spPr bwMode="auto">
          <a:xfrm>
            <a:off x="2136775" y="404813"/>
            <a:ext cx="480695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Transition Words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23555" name="3 CuadroTexto"/>
          <p:cNvSpPr txBox="1">
            <a:spLocks noChangeArrowheads="1"/>
          </p:cNvSpPr>
          <p:nvPr/>
        </p:nvSpPr>
        <p:spPr bwMode="auto">
          <a:xfrm>
            <a:off x="1763713" y="1174750"/>
            <a:ext cx="5553075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800">
                <a:solidFill>
                  <a:srgbClr val="595959"/>
                </a:solidFill>
                <a:latin typeface="Arial Rounded MT Bold" pitchFamily="34" charset="0"/>
              </a:rPr>
              <a:t>what they are and what they do</a:t>
            </a:r>
            <a:endParaRPr lang="en-US" sz="2800">
              <a:solidFill>
                <a:srgbClr val="595959"/>
              </a:solidFill>
              <a:latin typeface="Arial Rounded MT Bold" pitchFamily="34" charset="0"/>
            </a:endParaRPr>
          </a:p>
        </p:txBody>
      </p:sp>
      <p:sp>
        <p:nvSpPr>
          <p:cNvPr id="23556" name="4 CuadroTexto"/>
          <p:cNvSpPr txBox="1">
            <a:spLocks noChangeArrowheads="1"/>
          </p:cNvSpPr>
          <p:nvPr/>
        </p:nvSpPr>
        <p:spPr bwMode="auto">
          <a:xfrm>
            <a:off x="468313" y="2492375"/>
            <a:ext cx="3008312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although this may be true</a:t>
            </a:r>
          </a:p>
          <a:p>
            <a:r>
              <a:rPr lang="en-US">
                <a:latin typeface="Arial Rounded MT Bold" pitchFamily="34" charset="0"/>
              </a:rPr>
              <a:t>in contrast</a:t>
            </a:r>
          </a:p>
          <a:p>
            <a:r>
              <a:rPr lang="en-US">
                <a:latin typeface="Arial Rounded MT Bold" pitchFamily="34" charset="0"/>
              </a:rPr>
              <a:t>different from</a:t>
            </a:r>
          </a:p>
          <a:p>
            <a:r>
              <a:rPr lang="en-US">
                <a:latin typeface="Arial Rounded MT Bold" pitchFamily="34" charset="0"/>
              </a:rPr>
              <a:t>of course ..., but</a:t>
            </a:r>
          </a:p>
          <a:p>
            <a:r>
              <a:rPr lang="en-US">
                <a:latin typeface="Arial Rounded MT Bold" pitchFamily="34" charset="0"/>
              </a:rPr>
              <a:t>on the other hand</a:t>
            </a:r>
          </a:p>
          <a:p>
            <a:r>
              <a:rPr lang="en-US">
                <a:latin typeface="Arial Rounded MT Bold" pitchFamily="34" charset="0"/>
              </a:rPr>
              <a:t>on the contrary</a:t>
            </a:r>
          </a:p>
          <a:p>
            <a:r>
              <a:rPr lang="en-US">
                <a:latin typeface="Arial Rounded MT Bold" pitchFamily="34" charset="0"/>
              </a:rPr>
              <a:t>at the same time</a:t>
            </a:r>
          </a:p>
          <a:p>
            <a:r>
              <a:rPr lang="en-US">
                <a:latin typeface="Arial Rounded MT Bold" pitchFamily="34" charset="0"/>
              </a:rPr>
              <a:t>in spite of</a:t>
            </a:r>
          </a:p>
          <a:p>
            <a:r>
              <a:rPr lang="en-US">
                <a:latin typeface="Arial Rounded MT Bold" pitchFamily="34" charset="0"/>
              </a:rPr>
              <a:t>even so / though</a:t>
            </a:r>
          </a:p>
          <a:p>
            <a:r>
              <a:rPr lang="en-US">
                <a:latin typeface="Arial Rounded MT Bold" pitchFamily="34" charset="0"/>
              </a:rPr>
              <a:t>be that as it may</a:t>
            </a:r>
          </a:p>
          <a:p>
            <a:r>
              <a:rPr lang="en-US">
                <a:latin typeface="Arial Rounded MT Bold" pitchFamily="34" charset="0"/>
              </a:rPr>
              <a:t>then again</a:t>
            </a:r>
          </a:p>
          <a:p>
            <a:r>
              <a:rPr lang="en-US">
                <a:latin typeface="Arial Rounded MT Bold" pitchFamily="34" charset="0"/>
              </a:rPr>
              <a:t>above all</a:t>
            </a:r>
          </a:p>
        </p:txBody>
      </p:sp>
      <p:sp>
        <p:nvSpPr>
          <p:cNvPr id="23557" name="6 CuadroTexto"/>
          <p:cNvSpPr txBox="1">
            <a:spLocks noChangeArrowheads="1"/>
          </p:cNvSpPr>
          <p:nvPr/>
        </p:nvSpPr>
        <p:spPr bwMode="auto">
          <a:xfrm>
            <a:off x="3760788" y="2924175"/>
            <a:ext cx="1557337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but</a:t>
            </a:r>
          </a:p>
          <a:p>
            <a:r>
              <a:rPr lang="en-US">
                <a:latin typeface="Arial Rounded MT Bold" pitchFamily="34" charset="0"/>
              </a:rPr>
              <a:t>(and) still</a:t>
            </a:r>
          </a:p>
          <a:p>
            <a:r>
              <a:rPr lang="en-US">
                <a:latin typeface="Arial Rounded MT Bold" pitchFamily="34" charset="0"/>
              </a:rPr>
              <a:t>unlike</a:t>
            </a:r>
          </a:p>
          <a:p>
            <a:r>
              <a:rPr lang="en-US">
                <a:latin typeface="Arial Rounded MT Bold" pitchFamily="34" charset="0"/>
              </a:rPr>
              <a:t>or</a:t>
            </a:r>
          </a:p>
          <a:p>
            <a:r>
              <a:rPr lang="en-US">
                <a:latin typeface="Arial Rounded MT Bold" pitchFamily="34" charset="0"/>
              </a:rPr>
              <a:t>(and) yet</a:t>
            </a:r>
          </a:p>
          <a:p>
            <a:r>
              <a:rPr lang="en-US">
                <a:latin typeface="Arial Rounded MT Bold" pitchFamily="34" charset="0"/>
              </a:rPr>
              <a:t>while</a:t>
            </a:r>
          </a:p>
          <a:p>
            <a:r>
              <a:rPr lang="en-US">
                <a:latin typeface="Arial Rounded MT Bold" pitchFamily="34" charset="0"/>
              </a:rPr>
              <a:t>albeit</a:t>
            </a:r>
          </a:p>
          <a:p>
            <a:r>
              <a:rPr lang="en-US">
                <a:latin typeface="Arial Rounded MT Bold" pitchFamily="34" charset="0"/>
              </a:rPr>
              <a:t>besides</a:t>
            </a:r>
          </a:p>
          <a:p>
            <a:r>
              <a:rPr lang="en-US">
                <a:latin typeface="Arial Rounded MT Bold" pitchFamily="34" charset="0"/>
              </a:rPr>
              <a:t>as much as</a:t>
            </a:r>
          </a:p>
          <a:p>
            <a:r>
              <a:rPr lang="en-US">
                <a:latin typeface="Arial Rounded MT Bold" pitchFamily="34" charset="0"/>
              </a:rPr>
              <a:t>even though</a:t>
            </a:r>
          </a:p>
          <a:p>
            <a:r>
              <a:rPr lang="en-US">
                <a:latin typeface="Arial Rounded MT Bold" pitchFamily="34" charset="0"/>
              </a:rPr>
              <a:t>although</a:t>
            </a:r>
          </a:p>
          <a:p>
            <a:r>
              <a:rPr lang="en-US">
                <a:latin typeface="Arial Rounded MT Bold" pitchFamily="34" charset="0"/>
              </a:rPr>
              <a:t>instead</a:t>
            </a:r>
          </a:p>
          <a:p>
            <a:r>
              <a:rPr lang="en-US">
                <a:latin typeface="Arial Rounded MT Bold" pitchFamily="34" charset="0"/>
              </a:rPr>
              <a:t>whereas</a:t>
            </a:r>
          </a:p>
        </p:txBody>
      </p:sp>
      <p:sp>
        <p:nvSpPr>
          <p:cNvPr id="23558" name="7 CuadroTexto"/>
          <p:cNvSpPr txBox="1">
            <a:spLocks noChangeArrowheads="1"/>
          </p:cNvSpPr>
          <p:nvPr/>
        </p:nvSpPr>
        <p:spPr bwMode="auto">
          <a:xfrm>
            <a:off x="6119813" y="2632075"/>
            <a:ext cx="1990725" cy="313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in reality</a:t>
            </a:r>
          </a:p>
          <a:p>
            <a:r>
              <a:rPr lang="en-US">
                <a:latin typeface="Arial Rounded MT Bold" pitchFamily="34" charset="0"/>
              </a:rPr>
              <a:t>after all</a:t>
            </a:r>
          </a:p>
          <a:p>
            <a:r>
              <a:rPr lang="en-US">
                <a:latin typeface="Arial Rounded MT Bold" pitchFamily="34" charset="0"/>
              </a:rPr>
              <a:t>despite</a:t>
            </a:r>
          </a:p>
          <a:p>
            <a:r>
              <a:rPr lang="en-US">
                <a:latin typeface="Arial Rounded MT Bold" pitchFamily="34" charset="0"/>
              </a:rPr>
              <a:t>conversely</a:t>
            </a:r>
          </a:p>
          <a:p>
            <a:r>
              <a:rPr lang="en-US">
                <a:latin typeface="Arial Rounded MT Bold" pitchFamily="34" charset="0"/>
              </a:rPr>
              <a:t>otherwise</a:t>
            </a:r>
          </a:p>
          <a:p>
            <a:r>
              <a:rPr lang="en-US">
                <a:latin typeface="Arial Rounded MT Bold" pitchFamily="34" charset="0"/>
              </a:rPr>
              <a:t>however</a:t>
            </a:r>
          </a:p>
          <a:p>
            <a:r>
              <a:rPr lang="en-US">
                <a:latin typeface="Arial Rounded MT Bold" pitchFamily="34" charset="0"/>
              </a:rPr>
              <a:t>rather</a:t>
            </a:r>
          </a:p>
          <a:p>
            <a:r>
              <a:rPr lang="en-US">
                <a:latin typeface="Arial Rounded MT Bold" pitchFamily="34" charset="0"/>
              </a:rPr>
              <a:t>nevertheless</a:t>
            </a:r>
          </a:p>
          <a:p>
            <a:r>
              <a:rPr lang="en-US">
                <a:latin typeface="Arial Rounded MT Bold" pitchFamily="34" charset="0"/>
              </a:rPr>
              <a:t>nonetheless</a:t>
            </a:r>
          </a:p>
          <a:p>
            <a:r>
              <a:rPr lang="en-US">
                <a:latin typeface="Arial Rounded MT Bold" pitchFamily="34" charset="0"/>
              </a:rPr>
              <a:t>regardless</a:t>
            </a:r>
          </a:p>
          <a:p>
            <a:r>
              <a:rPr lang="en-US">
                <a:latin typeface="Arial Rounded MT Bold" pitchFamily="34" charset="0"/>
              </a:rPr>
              <a:t>notwithstanding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2 Rectángulo"/>
          <p:cNvSpPr>
            <a:spLocks noChangeArrowheads="1"/>
          </p:cNvSpPr>
          <p:nvPr/>
        </p:nvSpPr>
        <p:spPr bwMode="auto">
          <a:xfrm>
            <a:off x="2276475" y="2320925"/>
            <a:ext cx="5381625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Transition Words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24578" name="4 Rectángulo"/>
          <p:cNvSpPr>
            <a:spLocks noChangeArrowheads="1"/>
          </p:cNvSpPr>
          <p:nvPr/>
        </p:nvSpPr>
        <p:spPr bwMode="auto">
          <a:xfrm>
            <a:off x="2286000" y="2951163"/>
            <a:ext cx="4572000" cy="95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595959"/>
                </a:solidFill>
                <a:latin typeface="Arial Rounded MT Bold" pitchFamily="34" charset="0"/>
              </a:rPr>
              <a:t>what they are and what they do</a:t>
            </a:r>
            <a:endParaRPr lang="en-US" sz="2800">
              <a:solidFill>
                <a:srgbClr val="595959"/>
              </a:solidFill>
              <a:latin typeface="Arial Rounded MT Bold" pitchFamily="34" charset="0"/>
            </a:endParaRPr>
          </a:p>
        </p:txBody>
      </p:sp>
      <p:sp>
        <p:nvSpPr>
          <p:cNvPr id="24579" name="5 Rectángulo"/>
          <p:cNvSpPr>
            <a:spLocks noChangeArrowheads="1"/>
          </p:cNvSpPr>
          <p:nvPr/>
        </p:nvSpPr>
        <p:spPr bwMode="auto">
          <a:xfrm>
            <a:off x="260350" y="549275"/>
            <a:ext cx="4983163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latin typeface="Arial Rounded MT Bold" pitchFamily="34" charset="0"/>
              </a:rPr>
              <a:t>Cause / Condition / Purpose</a:t>
            </a:r>
          </a:p>
        </p:txBody>
      </p:sp>
      <p:sp>
        <p:nvSpPr>
          <p:cNvPr id="24580" name="6 Rectángulo"/>
          <p:cNvSpPr>
            <a:spLocks noChangeArrowheads="1"/>
          </p:cNvSpPr>
          <p:nvPr/>
        </p:nvSpPr>
        <p:spPr bwMode="auto">
          <a:xfrm>
            <a:off x="295275" y="1166813"/>
            <a:ext cx="28813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Rounded MT Bold" pitchFamily="34" charset="0"/>
              </a:rPr>
              <a:t>in the event that</a:t>
            </a:r>
          </a:p>
          <a:p>
            <a:r>
              <a:rPr lang="en-US">
                <a:latin typeface="Arial Rounded MT Bold" pitchFamily="34" charset="0"/>
              </a:rPr>
              <a:t>granted that</a:t>
            </a:r>
          </a:p>
          <a:p>
            <a:r>
              <a:rPr lang="en-US">
                <a:latin typeface="Arial Rounded MT Bold" pitchFamily="34" charset="0"/>
              </a:rPr>
              <a:t>as / so long as</a:t>
            </a:r>
          </a:p>
          <a:p>
            <a:r>
              <a:rPr lang="en-US">
                <a:latin typeface="Arial Rounded MT Bold" pitchFamily="34" charset="0"/>
              </a:rPr>
              <a:t>on condition that</a:t>
            </a:r>
          </a:p>
        </p:txBody>
      </p:sp>
      <p:sp>
        <p:nvSpPr>
          <p:cNvPr id="24581" name="7 CuadroTexto"/>
          <p:cNvSpPr txBox="1">
            <a:spLocks noChangeArrowheads="1"/>
          </p:cNvSpPr>
          <p:nvPr/>
        </p:nvSpPr>
        <p:spPr bwMode="auto">
          <a:xfrm>
            <a:off x="5905500" y="428625"/>
            <a:ext cx="21764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with this intention</a:t>
            </a:r>
          </a:p>
          <a:p>
            <a:r>
              <a:rPr lang="en-US">
                <a:latin typeface="Arial Rounded MT Bold" pitchFamily="34" charset="0"/>
              </a:rPr>
              <a:t>with this in mind</a:t>
            </a:r>
          </a:p>
          <a:p>
            <a:r>
              <a:rPr lang="en-US">
                <a:latin typeface="Arial Rounded MT Bold" pitchFamily="34" charset="0"/>
              </a:rPr>
              <a:t>in the hope that</a:t>
            </a:r>
          </a:p>
          <a:p>
            <a:r>
              <a:rPr lang="en-US">
                <a:latin typeface="Arial Rounded MT Bold" pitchFamily="34" charset="0"/>
              </a:rPr>
              <a:t>to the end that</a:t>
            </a:r>
          </a:p>
          <a:p>
            <a:r>
              <a:rPr lang="en-US">
                <a:latin typeface="Arial Rounded MT Bold" pitchFamily="34" charset="0"/>
              </a:rPr>
              <a:t>for fear that</a:t>
            </a:r>
          </a:p>
          <a:p>
            <a:r>
              <a:rPr lang="es-MX">
                <a:latin typeface="Arial Rounded MT Bold" pitchFamily="34" charset="0"/>
              </a:rPr>
              <a:t>for the purpose of</a:t>
            </a:r>
            <a:endParaRPr lang="en-US">
              <a:latin typeface="Arial Rounded MT Bold" pitchFamily="34" charset="0"/>
            </a:endParaRPr>
          </a:p>
        </p:txBody>
      </p:sp>
      <p:sp>
        <p:nvSpPr>
          <p:cNvPr id="24582" name="8 CuadroTexto"/>
          <p:cNvSpPr txBox="1">
            <a:spLocks noChangeArrowheads="1"/>
          </p:cNvSpPr>
          <p:nvPr/>
        </p:nvSpPr>
        <p:spPr bwMode="auto">
          <a:xfrm>
            <a:off x="3003550" y="1166813"/>
            <a:ext cx="22320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in order to</a:t>
            </a:r>
          </a:p>
          <a:p>
            <a:r>
              <a:rPr lang="en-US">
                <a:latin typeface="Arial Rounded MT Bold" pitchFamily="34" charset="0"/>
              </a:rPr>
              <a:t>seeing / being that</a:t>
            </a:r>
          </a:p>
          <a:p>
            <a:r>
              <a:rPr lang="en-US">
                <a:latin typeface="Arial Rounded MT Bold" pitchFamily="34" charset="0"/>
              </a:rPr>
              <a:t>in view of</a:t>
            </a:r>
          </a:p>
          <a:p>
            <a:endParaRPr lang="en-US"/>
          </a:p>
        </p:txBody>
      </p:sp>
      <p:sp>
        <p:nvSpPr>
          <p:cNvPr id="24583" name="9 CuadroTexto"/>
          <p:cNvSpPr txBox="1">
            <a:spLocks noChangeArrowheads="1"/>
          </p:cNvSpPr>
          <p:nvPr/>
        </p:nvSpPr>
        <p:spPr bwMode="auto">
          <a:xfrm>
            <a:off x="611188" y="4076700"/>
            <a:ext cx="12827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If</a:t>
            </a:r>
          </a:p>
          <a:p>
            <a:r>
              <a:rPr lang="en-US">
                <a:latin typeface="Arial Rounded MT Bold" pitchFamily="34" charset="0"/>
              </a:rPr>
              <a:t>... then</a:t>
            </a:r>
          </a:p>
          <a:p>
            <a:r>
              <a:rPr lang="en-US">
                <a:latin typeface="Arial Rounded MT Bold" pitchFamily="34" charset="0"/>
              </a:rPr>
              <a:t>unless</a:t>
            </a:r>
          </a:p>
          <a:p>
            <a:r>
              <a:rPr lang="en-US">
                <a:latin typeface="Arial Rounded MT Bold" pitchFamily="34" charset="0"/>
              </a:rPr>
              <a:t> </a:t>
            </a:r>
          </a:p>
          <a:p>
            <a:r>
              <a:rPr lang="en-US">
                <a:latin typeface="Arial Rounded MT Bold" pitchFamily="34" charset="0"/>
              </a:rPr>
              <a:t>when</a:t>
            </a:r>
          </a:p>
          <a:p>
            <a:r>
              <a:rPr lang="en-US">
                <a:latin typeface="Arial Rounded MT Bold" pitchFamily="34" charset="0"/>
              </a:rPr>
              <a:t>whenever</a:t>
            </a:r>
          </a:p>
          <a:p>
            <a:r>
              <a:rPr lang="en-US">
                <a:latin typeface="Arial Rounded MT Bold" pitchFamily="34" charset="0"/>
              </a:rPr>
              <a:t>while</a:t>
            </a:r>
          </a:p>
          <a:p>
            <a:r>
              <a:rPr lang="en-US"/>
              <a:t> </a:t>
            </a:r>
          </a:p>
          <a:p>
            <a:endParaRPr lang="en-US"/>
          </a:p>
        </p:txBody>
      </p:sp>
      <p:sp>
        <p:nvSpPr>
          <p:cNvPr id="24584" name="10 CuadroTexto"/>
          <p:cNvSpPr txBox="1">
            <a:spLocks noChangeArrowheads="1"/>
          </p:cNvSpPr>
          <p:nvPr/>
        </p:nvSpPr>
        <p:spPr bwMode="auto">
          <a:xfrm>
            <a:off x="6300788" y="3906838"/>
            <a:ext cx="1663700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in case</a:t>
            </a:r>
          </a:p>
          <a:p>
            <a:r>
              <a:rPr lang="en-US">
                <a:latin typeface="Arial Rounded MT Bold" pitchFamily="34" charset="0"/>
              </a:rPr>
              <a:t>provided that</a:t>
            </a:r>
          </a:p>
          <a:p>
            <a:r>
              <a:rPr lang="en-US">
                <a:latin typeface="Arial Rounded MT Bold" pitchFamily="34" charset="0"/>
              </a:rPr>
              <a:t>given that</a:t>
            </a:r>
          </a:p>
          <a:p>
            <a:r>
              <a:rPr lang="en-US">
                <a:latin typeface="Arial Rounded MT Bold" pitchFamily="34" charset="0"/>
              </a:rPr>
              <a:t>only / even if</a:t>
            </a:r>
          </a:p>
          <a:p>
            <a:r>
              <a:rPr lang="en-US">
                <a:latin typeface="Arial Rounded MT Bold" pitchFamily="34" charset="0"/>
              </a:rPr>
              <a:t>so that</a:t>
            </a:r>
          </a:p>
          <a:p>
            <a:r>
              <a:rPr lang="en-US">
                <a:latin typeface="Arial Rounded MT Bold" pitchFamily="34" charset="0"/>
              </a:rPr>
              <a:t>so as to</a:t>
            </a:r>
          </a:p>
          <a:p>
            <a:r>
              <a:rPr lang="en-US">
                <a:latin typeface="Arial Rounded MT Bold" pitchFamily="34" charset="0"/>
              </a:rPr>
              <a:t>owing to</a:t>
            </a:r>
          </a:p>
          <a:p>
            <a:r>
              <a:rPr lang="en-US">
                <a:latin typeface="Arial Rounded MT Bold" pitchFamily="34" charset="0"/>
              </a:rPr>
              <a:t>inasmuch as</a:t>
            </a:r>
          </a:p>
          <a:p>
            <a:r>
              <a:rPr lang="en-US">
                <a:latin typeface="Arial Rounded MT Bold" pitchFamily="34" charset="0"/>
              </a:rPr>
              <a:t>due to </a:t>
            </a:r>
          </a:p>
        </p:txBody>
      </p:sp>
      <p:sp>
        <p:nvSpPr>
          <p:cNvPr id="24585" name="11 CuadroTexto"/>
          <p:cNvSpPr txBox="1">
            <a:spLocks noChangeArrowheads="1"/>
          </p:cNvSpPr>
          <p:nvPr/>
        </p:nvSpPr>
        <p:spPr bwMode="auto">
          <a:xfrm>
            <a:off x="2751138" y="4652963"/>
            <a:ext cx="1419225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because of</a:t>
            </a:r>
          </a:p>
          <a:p>
            <a:r>
              <a:rPr lang="en-US">
                <a:latin typeface="Arial Rounded MT Bold" pitchFamily="34" charset="0"/>
              </a:rPr>
              <a:t>as</a:t>
            </a:r>
          </a:p>
          <a:p>
            <a:r>
              <a:rPr lang="en-US">
                <a:latin typeface="Arial Rounded MT Bold" pitchFamily="34" charset="0"/>
              </a:rPr>
              <a:t>since</a:t>
            </a:r>
          </a:p>
          <a:p>
            <a:r>
              <a:rPr lang="en-US">
                <a:latin typeface="Arial Rounded MT Bold" pitchFamily="34" charset="0"/>
              </a:rPr>
              <a:t>while</a:t>
            </a:r>
          </a:p>
          <a:p>
            <a:r>
              <a:rPr lang="en-US">
                <a:latin typeface="Arial Rounded MT Bold" pitchFamily="34" charset="0"/>
              </a:rPr>
              <a:t>lest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2 Rectángulo"/>
          <p:cNvSpPr>
            <a:spLocks noChangeArrowheads="1"/>
          </p:cNvSpPr>
          <p:nvPr/>
        </p:nvSpPr>
        <p:spPr bwMode="auto">
          <a:xfrm>
            <a:off x="2301875" y="2681288"/>
            <a:ext cx="4572000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Transition Words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25602" name="5 Rectángulo"/>
          <p:cNvSpPr>
            <a:spLocks noChangeArrowheads="1"/>
          </p:cNvSpPr>
          <p:nvPr/>
        </p:nvSpPr>
        <p:spPr bwMode="auto">
          <a:xfrm>
            <a:off x="2301875" y="1727200"/>
            <a:ext cx="457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595959"/>
                </a:solidFill>
                <a:latin typeface="Arial Rounded MT Bold" pitchFamily="34" charset="0"/>
              </a:rPr>
              <a:t>what they are and what they do</a:t>
            </a:r>
            <a:endParaRPr lang="en-US" sz="2800">
              <a:solidFill>
                <a:srgbClr val="595959"/>
              </a:solidFill>
              <a:latin typeface="Arial Rounded MT Bold" pitchFamily="34" charset="0"/>
            </a:endParaRPr>
          </a:p>
        </p:txBody>
      </p:sp>
      <p:sp>
        <p:nvSpPr>
          <p:cNvPr id="25603" name="6 Rectángulo"/>
          <p:cNvSpPr>
            <a:spLocks noChangeArrowheads="1"/>
          </p:cNvSpPr>
          <p:nvPr/>
        </p:nvSpPr>
        <p:spPr bwMode="auto">
          <a:xfrm>
            <a:off x="300038" y="3667125"/>
            <a:ext cx="149701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Arial Rounded MT Bold" pitchFamily="34" charset="0"/>
              </a:rPr>
              <a:t>overall</a:t>
            </a:r>
          </a:p>
          <a:p>
            <a:r>
              <a:rPr lang="en-US">
                <a:latin typeface="Arial Rounded MT Bold" pitchFamily="34" charset="0"/>
              </a:rPr>
              <a:t>ordinarily</a:t>
            </a:r>
          </a:p>
          <a:p>
            <a:r>
              <a:rPr lang="en-US">
                <a:latin typeface="Arial Rounded MT Bold" pitchFamily="34" charset="0"/>
              </a:rPr>
              <a:t>usually</a:t>
            </a:r>
          </a:p>
          <a:p>
            <a:r>
              <a:rPr lang="en-US">
                <a:latin typeface="Arial Rounded MT Bold" pitchFamily="34" charset="0"/>
              </a:rPr>
              <a:t>by and large</a:t>
            </a:r>
          </a:p>
          <a:p>
            <a:r>
              <a:rPr lang="en-US">
                <a:latin typeface="Arial Rounded MT Bold" pitchFamily="34" charset="0"/>
              </a:rPr>
              <a:t>to sum up</a:t>
            </a:r>
          </a:p>
          <a:p>
            <a:r>
              <a:rPr lang="en-US">
                <a:latin typeface="Arial Rounded MT Bold" pitchFamily="34" charset="0"/>
              </a:rPr>
              <a:t>on the whole</a:t>
            </a:r>
          </a:p>
          <a:p>
            <a:r>
              <a:rPr lang="en-US">
                <a:latin typeface="Arial Rounded MT Bold" pitchFamily="34" charset="0"/>
              </a:rPr>
              <a:t>in any event</a:t>
            </a:r>
          </a:p>
        </p:txBody>
      </p:sp>
      <p:sp>
        <p:nvSpPr>
          <p:cNvPr id="25604" name="7 Rectángulo"/>
          <p:cNvSpPr>
            <a:spLocks noChangeArrowheads="1"/>
          </p:cNvSpPr>
          <p:nvPr/>
        </p:nvSpPr>
        <p:spPr bwMode="auto">
          <a:xfrm>
            <a:off x="2000250" y="928688"/>
            <a:ext cx="70072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000">
                <a:latin typeface="Arial Rounded MT Bold" pitchFamily="34" charset="0"/>
              </a:rPr>
              <a:t>Conclusion / Summary / Restatement</a:t>
            </a:r>
          </a:p>
        </p:txBody>
      </p:sp>
      <p:sp>
        <p:nvSpPr>
          <p:cNvPr id="25605" name="8 CuadroTexto"/>
          <p:cNvSpPr txBox="1">
            <a:spLocks noChangeArrowheads="1"/>
          </p:cNvSpPr>
          <p:nvPr/>
        </p:nvSpPr>
        <p:spPr bwMode="auto">
          <a:xfrm>
            <a:off x="6596063" y="2266950"/>
            <a:ext cx="2519362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as can be seen</a:t>
            </a:r>
          </a:p>
          <a:p>
            <a:r>
              <a:rPr lang="en-US">
                <a:latin typeface="Arial Rounded MT Bold" pitchFamily="34" charset="0"/>
              </a:rPr>
              <a:t>generally speaking</a:t>
            </a:r>
          </a:p>
          <a:p>
            <a:r>
              <a:rPr lang="en-US">
                <a:latin typeface="Arial Rounded MT Bold" pitchFamily="34" charset="0"/>
              </a:rPr>
              <a:t>in the final analysis</a:t>
            </a:r>
          </a:p>
          <a:p>
            <a:r>
              <a:rPr lang="en-US">
                <a:latin typeface="Arial Rounded MT Bold" pitchFamily="34" charset="0"/>
              </a:rPr>
              <a:t>all things considered</a:t>
            </a:r>
          </a:p>
          <a:p>
            <a:r>
              <a:rPr lang="en-US">
                <a:latin typeface="Arial Rounded MT Bold" pitchFamily="34" charset="0"/>
              </a:rPr>
              <a:t>as shown above</a:t>
            </a:r>
          </a:p>
          <a:p>
            <a:r>
              <a:rPr lang="en-US">
                <a:latin typeface="Arial Rounded MT Bold" pitchFamily="34" charset="0"/>
              </a:rPr>
              <a:t>in the long run</a:t>
            </a:r>
          </a:p>
          <a:p>
            <a:r>
              <a:rPr lang="en-US">
                <a:latin typeface="Arial Rounded MT Bold" pitchFamily="34" charset="0"/>
              </a:rPr>
              <a:t>given these points</a:t>
            </a:r>
          </a:p>
          <a:p>
            <a:r>
              <a:rPr lang="en-US">
                <a:latin typeface="Arial Rounded MT Bold" pitchFamily="34" charset="0"/>
              </a:rPr>
              <a:t>as has been noted</a:t>
            </a:r>
          </a:p>
          <a:p>
            <a:r>
              <a:rPr lang="en-US">
                <a:latin typeface="Arial Rounded MT Bold" pitchFamily="34" charset="0"/>
              </a:rPr>
              <a:t>in a word</a:t>
            </a:r>
          </a:p>
          <a:p>
            <a:endParaRPr lang="en-US"/>
          </a:p>
        </p:txBody>
      </p:sp>
      <p:sp>
        <p:nvSpPr>
          <p:cNvPr id="25606" name="9 CuadroTexto"/>
          <p:cNvSpPr txBox="1">
            <a:spLocks noChangeArrowheads="1"/>
          </p:cNvSpPr>
          <p:nvPr/>
        </p:nvSpPr>
        <p:spPr bwMode="auto">
          <a:xfrm>
            <a:off x="4427538" y="4175125"/>
            <a:ext cx="1692275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in essence</a:t>
            </a:r>
          </a:p>
          <a:p>
            <a:r>
              <a:rPr lang="en-US">
                <a:latin typeface="Arial Rounded MT Bold" pitchFamily="34" charset="0"/>
              </a:rPr>
              <a:t>to summarize</a:t>
            </a:r>
          </a:p>
          <a:p>
            <a:r>
              <a:rPr lang="en-US">
                <a:latin typeface="Arial Rounded MT Bold" pitchFamily="34" charset="0"/>
              </a:rPr>
              <a:t>on balance</a:t>
            </a:r>
          </a:p>
          <a:p>
            <a:r>
              <a:rPr lang="en-US">
                <a:latin typeface="Arial Rounded MT Bold" pitchFamily="34" charset="0"/>
              </a:rPr>
              <a:t>altogether</a:t>
            </a:r>
          </a:p>
          <a:p>
            <a:endParaRPr lang="en-US"/>
          </a:p>
        </p:txBody>
      </p:sp>
      <p:sp>
        <p:nvSpPr>
          <p:cNvPr id="25607" name="11 CuadroTexto"/>
          <p:cNvSpPr txBox="1">
            <a:spLocks noChangeArrowheads="1"/>
          </p:cNvSpPr>
          <p:nvPr/>
        </p:nvSpPr>
        <p:spPr bwMode="auto">
          <a:xfrm>
            <a:off x="2124075" y="4581525"/>
            <a:ext cx="170021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in either case</a:t>
            </a:r>
          </a:p>
          <a:p>
            <a:r>
              <a:rPr lang="en-US">
                <a:latin typeface="Arial Rounded MT Bold" pitchFamily="34" charset="0"/>
              </a:rPr>
              <a:t>all in all</a:t>
            </a:r>
          </a:p>
          <a:p>
            <a:r>
              <a:rPr lang="en-US">
                <a:latin typeface="Arial Rounded MT Bold" pitchFamily="34" charset="0"/>
              </a:rPr>
              <a:t> obviously</a:t>
            </a:r>
          </a:p>
          <a:p>
            <a:r>
              <a:rPr lang="en-US">
                <a:latin typeface="Arial Rounded MT Bold" pitchFamily="34" charset="0"/>
              </a:rPr>
              <a:t>ultimately</a:t>
            </a:r>
          </a:p>
          <a:p>
            <a:r>
              <a:rPr lang="en-US">
                <a:latin typeface="Arial Rounded MT Bold" pitchFamily="34" charset="0"/>
              </a:rPr>
              <a:t>definitely</a:t>
            </a:r>
          </a:p>
          <a:p>
            <a:endParaRPr lang="en-US">
              <a:latin typeface="Arial Rounded MT Bold" pitchFamily="34" charset="0"/>
            </a:endParaRPr>
          </a:p>
        </p:txBody>
      </p:sp>
      <p:sp>
        <p:nvSpPr>
          <p:cNvPr id="25608" name="12 CuadroTexto"/>
          <p:cNvSpPr txBox="1">
            <a:spLocks noChangeArrowheads="1"/>
          </p:cNvSpPr>
          <p:nvPr/>
        </p:nvSpPr>
        <p:spPr bwMode="auto">
          <a:xfrm>
            <a:off x="298450" y="536575"/>
            <a:ext cx="2047875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for the most part</a:t>
            </a:r>
          </a:p>
          <a:p>
            <a:r>
              <a:rPr lang="en-US">
                <a:latin typeface="Arial Rounded MT Bold" pitchFamily="34" charset="0"/>
              </a:rPr>
              <a:t>after all</a:t>
            </a:r>
          </a:p>
          <a:p>
            <a:r>
              <a:rPr lang="en-US">
                <a:latin typeface="Arial Rounded MT Bold" pitchFamily="34" charset="0"/>
              </a:rPr>
              <a:t>in fact</a:t>
            </a:r>
          </a:p>
          <a:p>
            <a:r>
              <a:rPr lang="en-US">
                <a:latin typeface="Arial Rounded MT Bold" pitchFamily="34" charset="0"/>
              </a:rPr>
              <a:t>in summary</a:t>
            </a:r>
          </a:p>
          <a:p>
            <a:r>
              <a:rPr lang="en-US">
                <a:latin typeface="Arial Rounded MT Bold" pitchFamily="34" charset="0"/>
              </a:rPr>
              <a:t>in conclusion</a:t>
            </a:r>
          </a:p>
          <a:p>
            <a:r>
              <a:rPr lang="en-US">
                <a:latin typeface="Arial Rounded MT Bold" pitchFamily="34" charset="0"/>
              </a:rPr>
              <a:t>in short</a:t>
            </a:r>
          </a:p>
          <a:p>
            <a:r>
              <a:rPr lang="en-US">
                <a:latin typeface="Arial Rounded MT Bold" pitchFamily="34" charset="0"/>
              </a:rPr>
              <a:t>in brief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Box 2"/>
          <p:cNvSpPr txBox="1">
            <a:spLocks noChangeArrowheads="1"/>
          </p:cNvSpPr>
          <p:nvPr/>
        </p:nvSpPr>
        <p:spPr bwMode="auto">
          <a:xfrm>
            <a:off x="2124075" y="692150"/>
            <a:ext cx="478948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Narrative Essays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3213" y="1557338"/>
            <a:ext cx="3016250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Rounded MT Bold"/>
                <a:ea typeface="ＭＳ Ｐゴシック" charset="0"/>
                <a:cs typeface="Arial Rounded MT Bold"/>
              </a:rPr>
              <a:t>Telling a Story</a:t>
            </a:r>
          </a:p>
        </p:txBody>
      </p:sp>
      <p:sp>
        <p:nvSpPr>
          <p:cNvPr id="26627" name="TextBox 4"/>
          <p:cNvSpPr txBox="1">
            <a:spLocks noChangeArrowheads="1"/>
          </p:cNvSpPr>
          <p:nvPr/>
        </p:nvSpPr>
        <p:spPr bwMode="auto">
          <a:xfrm>
            <a:off x="733425" y="2582863"/>
            <a:ext cx="57864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The writer tells a story about a real-life experience</a:t>
            </a:r>
          </a:p>
        </p:txBody>
      </p:sp>
      <p:sp>
        <p:nvSpPr>
          <p:cNvPr id="26628" name="TextBox 5"/>
          <p:cNvSpPr txBox="1">
            <a:spLocks noChangeArrowheads="1"/>
          </p:cNvSpPr>
          <p:nvPr/>
        </p:nvSpPr>
        <p:spPr bwMode="auto">
          <a:xfrm>
            <a:off x="1636713" y="3429000"/>
            <a:ext cx="36687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Often written in the first person</a:t>
            </a:r>
          </a:p>
        </p:txBody>
      </p:sp>
      <p:sp>
        <p:nvSpPr>
          <p:cNvPr id="26629" name="TextBox 6"/>
          <p:cNvSpPr txBox="1">
            <a:spLocks noChangeArrowheads="1"/>
          </p:cNvSpPr>
          <p:nvPr/>
        </p:nvSpPr>
        <p:spPr bwMode="auto">
          <a:xfrm>
            <a:off x="1495425" y="4289425"/>
            <a:ext cx="5019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Tries to give a clear description of an event</a:t>
            </a:r>
          </a:p>
        </p:txBody>
      </p:sp>
      <p:sp>
        <p:nvSpPr>
          <p:cNvPr id="26630" name="TextBox 7"/>
          <p:cNvSpPr txBox="1">
            <a:spLocks noChangeArrowheads="1"/>
          </p:cNvSpPr>
          <p:nvPr/>
        </p:nvSpPr>
        <p:spPr bwMode="auto">
          <a:xfrm>
            <a:off x="2736850" y="5108575"/>
            <a:ext cx="447516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Sometimes includes creative elements</a:t>
            </a:r>
          </a:p>
        </p:txBody>
      </p:sp>
      <p:sp>
        <p:nvSpPr>
          <p:cNvPr id="26631" name="TextBox 8"/>
          <p:cNvSpPr txBox="1">
            <a:spLocks noChangeArrowheads="1"/>
          </p:cNvSpPr>
          <p:nvPr/>
        </p:nvSpPr>
        <p:spPr bwMode="auto">
          <a:xfrm>
            <a:off x="1581150" y="5715000"/>
            <a:ext cx="67595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Can include illustrations, photographs, and creative writing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extBox 1"/>
          <p:cNvSpPr txBox="1">
            <a:spLocks noChangeArrowheads="1"/>
          </p:cNvSpPr>
          <p:nvPr/>
        </p:nvSpPr>
        <p:spPr bwMode="auto">
          <a:xfrm>
            <a:off x="1908175" y="692150"/>
            <a:ext cx="516096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Expository Essays</a:t>
            </a:r>
          </a:p>
        </p:txBody>
      </p:sp>
      <p:sp>
        <p:nvSpPr>
          <p:cNvPr id="27650" name="TextBox 3"/>
          <p:cNvSpPr txBox="1">
            <a:spLocks noChangeArrowheads="1"/>
          </p:cNvSpPr>
          <p:nvPr/>
        </p:nvSpPr>
        <p:spPr bwMode="auto">
          <a:xfrm>
            <a:off x="755650" y="1557338"/>
            <a:ext cx="77374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Arial Rounded MT Bold" pitchFamily="34" charset="0"/>
              </a:rPr>
              <a:t>Present a balanced analysis of a topic</a:t>
            </a:r>
          </a:p>
        </p:txBody>
      </p:sp>
      <p:sp>
        <p:nvSpPr>
          <p:cNvPr id="27651" name="TextBox 4"/>
          <p:cNvSpPr txBox="1">
            <a:spLocks noChangeArrowheads="1"/>
          </p:cNvSpPr>
          <p:nvPr/>
        </p:nvSpPr>
        <p:spPr bwMode="auto">
          <a:xfrm>
            <a:off x="1552575" y="2497138"/>
            <a:ext cx="61912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Compare and Contrast Essays</a:t>
            </a:r>
          </a:p>
        </p:txBody>
      </p:sp>
      <p:sp>
        <p:nvSpPr>
          <p:cNvPr id="27652" name="TextBox 5"/>
          <p:cNvSpPr txBox="1">
            <a:spLocks noChangeArrowheads="1"/>
          </p:cNvSpPr>
          <p:nvPr/>
        </p:nvSpPr>
        <p:spPr bwMode="auto">
          <a:xfrm>
            <a:off x="1116013" y="3644900"/>
            <a:ext cx="64754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Process essays: How To Essays</a:t>
            </a:r>
          </a:p>
        </p:txBody>
      </p:sp>
      <p:sp>
        <p:nvSpPr>
          <p:cNvPr id="27653" name="TextBox 6"/>
          <p:cNvSpPr txBox="1">
            <a:spLocks noChangeArrowheads="1"/>
          </p:cNvSpPr>
          <p:nvPr/>
        </p:nvSpPr>
        <p:spPr bwMode="auto">
          <a:xfrm>
            <a:off x="2124075" y="4652963"/>
            <a:ext cx="50879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Cause and Effect Essays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Box 1"/>
          <p:cNvSpPr txBox="1">
            <a:spLocks noChangeArrowheads="1"/>
          </p:cNvSpPr>
          <p:nvPr/>
        </p:nvSpPr>
        <p:spPr bwMode="auto">
          <a:xfrm>
            <a:off x="1979613" y="692150"/>
            <a:ext cx="52911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Persuasive Writing</a:t>
            </a:r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323850" y="1628775"/>
            <a:ext cx="8391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7F7F7F"/>
                </a:solidFill>
                <a:latin typeface="Arial Rounded MT Bold" pitchFamily="34" charset="0"/>
              </a:rPr>
              <a:t>Tries to Convince the Reader of Your Viewpoint</a:t>
            </a:r>
          </a:p>
        </p:txBody>
      </p:sp>
      <p:sp>
        <p:nvSpPr>
          <p:cNvPr id="28675" name="TextBox 3"/>
          <p:cNvSpPr txBox="1">
            <a:spLocks noChangeArrowheads="1"/>
          </p:cNvSpPr>
          <p:nvPr/>
        </p:nvSpPr>
        <p:spPr bwMode="auto">
          <a:xfrm>
            <a:off x="1212850" y="2794000"/>
            <a:ext cx="4951413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>
                <a:latin typeface="Arial Rounded MT Bold" pitchFamily="34" charset="0"/>
              </a:rPr>
              <a:t>Uses facts and logic</a:t>
            </a:r>
          </a:p>
        </p:txBody>
      </p:sp>
      <p:sp>
        <p:nvSpPr>
          <p:cNvPr id="28676" name="TextBox 4"/>
          <p:cNvSpPr txBox="1">
            <a:spLocks noChangeArrowheads="1"/>
          </p:cNvSpPr>
          <p:nvPr/>
        </p:nvSpPr>
        <p:spPr bwMode="auto">
          <a:xfrm>
            <a:off x="684213" y="3644900"/>
            <a:ext cx="3179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Uses examples</a:t>
            </a:r>
          </a:p>
        </p:txBody>
      </p:sp>
      <p:sp>
        <p:nvSpPr>
          <p:cNvPr id="28677" name="TextBox 5"/>
          <p:cNvSpPr txBox="1">
            <a:spLocks noChangeArrowheads="1"/>
          </p:cNvSpPr>
          <p:nvPr/>
        </p:nvSpPr>
        <p:spPr bwMode="auto">
          <a:xfrm>
            <a:off x="1908175" y="4292600"/>
            <a:ext cx="6103938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Can use emotional arguments</a:t>
            </a:r>
          </a:p>
        </p:txBody>
      </p:sp>
      <p:sp>
        <p:nvSpPr>
          <p:cNvPr id="28678" name="TextBox 6"/>
          <p:cNvSpPr txBox="1">
            <a:spLocks noChangeArrowheads="1"/>
          </p:cNvSpPr>
          <p:nvPr/>
        </p:nvSpPr>
        <p:spPr bwMode="auto">
          <a:xfrm>
            <a:off x="1044575" y="5108575"/>
            <a:ext cx="62642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Writer presents all sides of a topic, but says definitely why a certain viewpoint is correct.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Box 2"/>
          <p:cNvSpPr txBox="1">
            <a:spLocks noChangeArrowheads="1"/>
          </p:cNvSpPr>
          <p:nvPr/>
        </p:nvSpPr>
        <p:spPr bwMode="auto">
          <a:xfrm>
            <a:off x="2195513" y="549275"/>
            <a:ext cx="4149725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Fiction Writing</a:t>
            </a:r>
          </a:p>
        </p:txBody>
      </p:sp>
      <p:sp>
        <p:nvSpPr>
          <p:cNvPr id="29698" name="TextBox 4"/>
          <p:cNvSpPr txBox="1">
            <a:spLocks noChangeArrowheads="1"/>
          </p:cNvSpPr>
          <p:nvPr/>
        </p:nvSpPr>
        <p:spPr bwMode="auto">
          <a:xfrm>
            <a:off x="3059113" y="1412875"/>
            <a:ext cx="2220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Arial Rounded MT Bold" pitchFamily="34" charset="0"/>
              </a:rPr>
              <a:t>entertains</a:t>
            </a:r>
          </a:p>
        </p:txBody>
      </p:sp>
      <p:sp>
        <p:nvSpPr>
          <p:cNvPr id="29699" name="TextBox 5"/>
          <p:cNvSpPr txBox="1">
            <a:spLocks noChangeArrowheads="1"/>
          </p:cNvSpPr>
          <p:nvPr/>
        </p:nvSpPr>
        <p:spPr bwMode="auto">
          <a:xfrm>
            <a:off x="1100138" y="2427288"/>
            <a:ext cx="4633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Uses artistic language</a:t>
            </a:r>
          </a:p>
        </p:txBody>
      </p:sp>
      <p:sp>
        <p:nvSpPr>
          <p:cNvPr id="29700" name="TextBox 6"/>
          <p:cNvSpPr txBox="1">
            <a:spLocks noChangeArrowheads="1"/>
          </p:cNvSpPr>
          <p:nvPr/>
        </p:nvSpPr>
        <p:spPr bwMode="auto">
          <a:xfrm>
            <a:off x="2413000" y="3359150"/>
            <a:ext cx="56737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Creates an emotional effect</a:t>
            </a:r>
          </a:p>
        </p:txBody>
      </p:sp>
      <p:sp>
        <p:nvSpPr>
          <p:cNvPr id="29701" name="TextBox 7"/>
          <p:cNvSpPr txBox="1">
            <a:spLocks noChangeArrowheads="1"/>
          </p:cNvSpPr>
          <p:nvPr/>
        </p:nvSpPr>
        <p:spPr bwMode="auto">
          <a:xfrm>
            <a:off x="1284288" y="4191000"/>
            <a:ext cx="4430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Entertains the reader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1"/>
          <p:cNvSpPr txBox="1">
            <a:spLocks noChangeArrowheads="1"/>
          </p:cNvSpPr>
          <p:nvPr/>
        </p:nvSpPr>
        <p:spPr bwMode="auto">
          <a:xfrm>
            <a:off x="1331913" y="476250"/>
            <a:ext cx="65516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Teaching Essay Writing</a:t>
            </a:r>
          </a:p>
        </p:txBody>
      </p:sp>
      <p:sp>
        <p:nvSpPr>
          <p:cNvPr id="32770" name="TextBox 2"/>
          <p:cNvSpPr txBox="1">
            <a:spLocks noChangeArrowheads="1"/>
          </p:cNvSpPr>
          <p:nvPr/>
        </p:nvSpPr>
        <p:spPr bwMode="auto">
          <a:xfrm>
            <a:off x="2555875" y="1412875"/>
            <a:ext cx="4083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Arial Rounded MT Bold" pitchFamily="34" charset="0"/>
              </a:rPr>
              <a:t>Selecting the Essay</a:t>
            </a:r>
          </a:p>
        </p:txBody>
      </p:sp>
      <p:sp>
        <p:nvSpPr>
          <p:cNvPr id="32771" name="TextBox 3"/>
          <p:cNvSpPr txBox="1">
            <a:spLocks noChangeArrowheads="1"/>
          </p:cNvSpPr>
          <p:nvPr/>
        </p:nvSpPr>
        <p:spPr bwMode="auto">
          <a:xfrm>
            <a:off x="1481138" y="2271713"/>
            <a:ext cx="67500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Choose the essay type that is most useful for your students</a:t>
            </a:r>
          </a:p>
        </p:txBody>
      </p:sp>
      <p:sp>
        <p:nvSpPr>
          <p:cNvPr id="32772" name="TextBox 4"/>
          <p:cNvSpPr txBox="1">
            <a:spLocks noChangeArrowheads="1"/>
          </p:cNvSpPr>
          <p:nvPr/>
        </p:nvSpPr>
        <p:spPr bwMode="auto">
          <a:xfrm>
            <a:off x="900113" y="2852738"/>
            <a:ext cx="3768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Choose one essay type at a time</a:t>
            </a:r>
          </a:p>
        </p:txBody>
      </p:sp>
      <p:sp>
        <p:nvSpPr>
          <p:cNvPr id="32773" name="TextBox 5"/>
          <p:cNvSpPr txBox="1">
            <a:spLocks noChangeArrowheads="1"/>
          </p:cNvSpPr>
          <p:nvPr/>
        </p:nvSpPr>
        <p:spPr bwMode="auto">
          <a:xfrm>
            <a:off x="1692275" y="3500438"/>
            <a:ext cx="52419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Teach the lesson during the course of a week</a:t>
            </a:r>
          </a:p>
        </p:txBody>
      </p:sp>
      <p:sp>
        <p:nvSpPr>
          <p:cNvPr id="32774" name="TextBox 7"/>
          <p:cNvSpPr txBox="1">
            <a:spLocks noChangeArrowheads="1"/>
          </p:cNvSpPr>
          <p:nvPr/>
        </p:nvSpPr>
        <p:spPr bwMode="auto">
          <a:xfrm>
            <a:off x="1187450" y="4292600"/>
            <a:ext cx="65151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Tell students that you will make them all revise their work</a:t>
            </a:r>
          </a:p>
        </p:txBody>
      </p:sp>
      <p:sp>
        <p:nvSpPr>
          <p:cNvPr id="32775" name="TextBox 8"/>
          <p:cNvSpPr txBox="1">
            <a:spLocks noChangeArrowheads="1"/>
          </p:cNvSpPr>
          <p:nvPr/>
        </p:nvSpPr>
        <p:spPr bwMode="auto">
          <a:xfrm>
            <a:off x="1763713" y="4941888"/>
            <a:ext cx="58642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Arial Rounded MT Bold" pitchFamily="34" charset="0"/>
              </a:rPr>
              <a:t>Tell students that essay writing is part of a process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Box 1"/>
          <p:cNvSpPr txBox="1">
            <a:spLocks noChangeArrowheads="1"/>
          </p:cNvSpPr>
          <p:nvPr/>
        </p:nvSpPr>
        <p:spPr bwMode="auto">
          <a:xfrm>
            <a:off x="1763713" y="620713"/>
            <a:ext cx="65532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Teaching Essay Writing</a:t>
            </a:r>
          </a:p>
        </p:txBody>
      </p:sp>
      <p:sp>
        <p:nvSpPr>
          <p:cNvPr id="33794" name="TextBox 2"/>
          <p:cNvSpPr txBox="1">
            <a:spLocks noChangeArrowheads="1"/>
          </p:cNvSpPr>
          <p:nvPr/>
        </p:nvSpPr>
        <p:spPr bwMode="auto">
          <a:xfrm>
            <a:off x="2771775" y="1484313"/>
            <a:ext cx="33369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Arial Rounded MT Bold" pitchFamily="34" charset="0"/>
              </a:rPr>
              <a:t>Process Writing</a:t>
            </a:r>
          </a:p>
        </p:txBody>
      </p:sp>
      <p:sp>
        <p:nvSpPr>
          <p:cNvPr id="33795" name="TextBox 4"/>
          <p:cNvSpPr txBox="1">
            <a:spLocks noChangeArrowheads="1"/>
          </p:cNvSpPr>
          <p:nvPr/>
        </p:nvSpPr>
        <p:spPr bwMode="auto">
          <a:xfrm>
            <a:off x="1100138" y="2300288"/>
            <a:ext cx="29003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Select a topic</a:t>
            </a:r>
          </a:p>
        </p:txBody>
      </p:sp>
      <p:sp>
        <p:nvSpPr>
          <p:cNvPr id="33796" name="TextBox 5"/>
          <p:cNvSpPr txBox="1">
            <a:spLocks noChangeArrowheads="1"/>
          </p:cNvSpPr>
          <p:nvPr/>
        </p:nvSpPr>
        <p:spPr bwMode="auto">
          <a:xfrm>
            <a:off x="1439863" y="2836863"/>
            <a:ext cx="31607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Organize ideas</a:t>
            </a:r>
          </a:p>
        </p:txBody>
      </p:sp>
      <p:sp>
        <p:nvSpPr>
          <p:cNvPr id="33797" name="TextBox 6"/>
          <p:cNvSpPr txBox="1">
            <a:spLocks noChangeArrowheads="1"/>
          </p:cNvSpPr>
          <p:nvPr/>
        </p:nvSpPr>
        <p:spPr bwMode="auto">
          <a:xfrm>
            <a:off x="1114425" y="3498850"/>
            <a:ext cx="56134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Draft an outline or an essay</a:t>
            </a:r>
          </a:p>
        </p:txBody>
      </p:sp>
      <p:sp>
        <p:nvSpPr>
          <p:cNvPr id="33798" name="TextBox 7"/>
          <p:cNvSpPr txBox="1">
            <a:spLocks noChangeArrowheads="1"/>
          </p:cNvSpPr>
          <p:nvPr/>
        </p:nvSpPr>
        <p:spPr bwMode="auto">
          <a:xfrm>
            <a:off x="1820863" y="4106863"/>
            <a:ext cx="37544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Re-read the essay</a:t>
            </a:r>
          </a:p>
        </p:txBody>
      </p:sp>
      <p:sp>
        <p:nvSpPr>
          <p:cNvPr id="33799" name="TextBox 8"/>
          <p:cNvSpPr txBox="1">
            <a:spLocks noChangeArrowheads="1"/>
          </p:cNvSpPr>
          <p:nvPr/>
        </p:nvSpPr>
        <p:spPr bwMode="auto">
          <a:xfrm>
            <a:off x="1411288" y="4641850"/>
            <a:ext cx="3519487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Revise the paper</a:t>
            </a:r>
          </a:p>
        </p:txBody>
      </p:sp>
      <p:sp>
        <p:nvSpPr>
          <p:cNvPr id="33800" name="TextBox 9"/>
          <p:cNvSpPr txBox="1">
            <a:spLocks noChangeArrowheads="1"/>
          </p:cNvSpPr>
          <p:nvPr/>
        </p:nvSpPr>
        <p:spPr bwMode="auto">
          <a:xfrm>
            <a:off x="1890713" y="5264150"/>
            <a:ext cx="3598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Submit the paper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1 CuadroTexto"/>
          <p:cNvSpPr txBox="1">
            <a:spLocks noChangeArrowheads="1"/>
          </p:cNvSpPr>
          <p:nvPr/>
        </p:nvSpPr>
        <p:spPr bwMode="auto">
          <a:xfrm>
            <a:off x="900113" y="476250"/>
            <a:ext cx="722153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latin typeface="Arial Rounded MT Bold" pitchFamily="34" charset="0"/>
              </a:rPr>
              <a:t>The Five Paragraph Essay</a:t>
            </a:r>
            <a:endParaRPr lang="en-US" sz="4400">
              <a:latin typeface="Arial Rounded MT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3262313" y="1246188"/>
            <a:ext cx="249713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and its parts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4" name="3 CuadroTexto"/>
          <p:cNvSpPr txBox="1">
            <a:spLocks noChangeArrowheads="1"/>
          </p:cNvSpPr>
          <p:nvPr/>
        </p:nvSpPr>
        <p:spPr bwMode="auto">
          <a:xfrm>
            <a:off x="1258888" y="3068638"/>
            <a:ext cx="3078162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800">
                <a:latin typeface="Arial Rounded MT Bold" pitchFamily="34" charset="0"/>
              </a:rPr>
              <a:t>Introduction</a:t>
            </a:r>
            <a:endParaRPr lang="en-US" sz="3800">
              <a:latin typeface="Arial Rounded MT Bold" pitchFamily="34" charset="0"/>
            </a:endParaRPr>
          </a:p>
        </p:txBody>
      </p:sp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643188" y="3929063"/>
            <a:ext cx="1652587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600">
                <a:latin typeface="Arial Rounded MT Bold" pitchFamily="34" charset="0"/>
              </a:rPr>
              <a:t>Body</a:t>
            </a:r>
            <a:endParaRPr lang="en-US" sz="4600">
              <a:latin typeface="Arial Rounded MT Bold" pitchFamily="34" charset="0"/>
            </a:endParaRPr>
          </a:p>
        </p:txBody>
      </p:sp>
      <p:sp>
        <p:nvSpPr>
          <p:cNvPr id="6" name="5 CuadroTexto"/>
          <p:cNvSpPr txBox="1">
            <a:spLocks noChangeArrowheads="1"/>
          </p:cNvSpPr>
          <p:nvPr/>
        </p:nvSpPr>
        <p:spPr bwMode="auto">
          <a:xfrm>
            <a:off x="900113" y="4868863"/>
            <a:ext cx="282575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800">
                <a:latin typeface="Arial Rounded MT Bold" pitchFamily="34" charset="0"/>
              </a:rPr>
              <a:t>Conclusion</a:t>
            </a:r>
            <a:endParaRPr lang="en-US" sz="3800">
              <a:latin typeface="Arial Rounded MT Bold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Box 1"/>
          <p:cNvSpPr txBox="1">
            <a:spLocks noChangeArrowheads="1"/>
          </p:cNvSpPr>
          <p:nvPr/>
        </p:nvSpPr>
        <p:spPr bwMode="auto">
          <a:xfrm>
            <a:off x="1476375" y="549275"/>
            <a:ext cx="6551613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Teaching Essay Writing</a:t>
            </a:r>
          </a:p>
        </p:txBody>
      </p:sp>
      <p:sp>
        <p:nvSpPr>
          <p:cNvPr id="34818" name="TextBox 2"/>
          <p:cNvSpPr txBox="1">
            <a:spLocks noChangeArrowheads="1"/>
          </p:cNvSpPr>
          <p:nvPr/>
        </p:nvSpPr>
        <p:spPr bwMode="auto">
          <a:xfrm>
            <a:off x="3059113" y="1484313"/>
            <a:ext cx="2297112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Arial Rounded MT Bold" pitchFamily="34" charset="0"/>
              </a:rPr>
              <a:t>Plagiarism</a:t>
            </a:r>
          </a:p>
        </p:txBody>
      </p:sp>
      <p:sp>
        <p:nvSpPr>
          <p:cNvPr id="34819" name="TextBox 3"/>
          <p:cNvSpPr txBox="1">
            <a:spLocks noChangeArrowheads="1"/>
          </p:cNvSpPr>
          <p:nvPr/>
        </p:nvSpPr>
        <p:spPr bwMode="auto">
          <a:xfrm>
            <a:off x="755650" y="2511425"/>
            <a:ext cx="72009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Plagiarism is cheating.  </a:t>
            </a:r>
          </a:p>
          <a:p>
            <a:r>
              <a:rPr lang="en-US" sz="3200">
                <a:latin typeface="Arial Rounded MT Bold" pitchFamily="34" charset="0"/>
              </a:rPr>
              <a:t>When a person uses another</a:t>
            </a:r>
            <a:r>
              <a:rPr lang="en-US" altLang="en-US" sz="3200">
                <a:latin typeface="Arial Rounded MT Bold" pitchFamily="34" charset="0"/>
              </a:rPr>
              <a:t>’</a:t>
            </a:r>
            <a:r>
              <a:rPr lang="en-US" sz="3200">
                <a:latin typeface="Arial Rounded MT Bold" pitchFamily="34" charset="0"/>
              </a:rPr>
              <a:t>s work improperly, then that is plagiarism.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Box 1"/>
          <p:cNvSpPr txBox="1">
            <a:spLocks noChangeArrowheads="1"/>
          </p:cNvSpPr>
          <p:nvPr/>
        </p:nvSpPr>
        <p:spPr bwMode="auto">
          <a:xfrm>
            <a:off x="2843213" y="620713"/>
            <a:ext cx="308768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Plagiarism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68538" y="1484313"/>
            <a:ext cx="4083050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dirty="0">
                <a:solidFill>
                  <a:schemeClr val="bg1">
                    <a:lumMod val="50000"/>
                  </a:schemeClr>
                </a:solidFill>
                <a:latin typeface="Arial Rounded MT Bold"/>
                <a:ea typeface="ＭＳ Ｐゴシック" charset="0"/>
                <a:cs typeface="Arial Rounded MT Bold"/>
              </a:rPr>
              <a:t>And Ways to Slow It</a:t>
            </a:r>
          </a:p>
        </p:txBody>
      </p:sp>
      <p:sp>
        <p:nvSpPr>
          <p:cNvPr id="35843" name="TextBox 3"/>
          <p:cNvSpPr txBox="1">
            <a:spLocks noChangeArrowheads="1"/>
          </p:cNvSpPr>
          <p:nvPr/>
        </p:nvSpPr>
        <p:spPr bwMode="auto">
          <a:xfrm>
            <a:off x="971550" y="2133600"/>
            <a:ext cx="6780213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Tell your students that you will make them re-write any passages that are plagiarized.</a:t>
            </a:r>
          </a:p>
        </p:txBody>
      </p:sp>
      <p:sp>
        <p:nvSpPr>
          <p:cNvPr id="35844" name="TextBox 5"/>
          <p:cNvSpPr txBox="1">
            <a:spLocks noChangeArrowheads="1"/>
          </p:cNvSpPr>
          <p:nvPr/>
        </p:nvSpPr>
        <p:spPr bwMode="auto">
          <a:xfrm>
            <a:off x="1022350" y="3970338"/>
            <a:ext cx="72215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Show your students examples of how to cite work.</a:t>
            </a:r>
          </a:p>
        </p:txBody>
      </p:sp>
      <p:sp>
        <p:nvSpPr>
          <p:cNvPr id="35845" name="TextBox 6"/>
          <p:cNvSpPr txBox="1">
            <a:spLocks noChangeArrowheads="1"/>
          </p:cNvSpPr>
          <p:nvPr/>
        </p:nvSpPr>
        <p:spPr bwMode="auto">
          <a:xfrm>
            <a:off x="1079500" y="5299075"/>
            <a:ext cx="70929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Tell students that their ideas must be their own.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Box 1"/>
          <p:cNvSpPr txBox="1">
            <a:spLocks noChangeArrowheads="1"/>
          </p:cNvSpPr>
          <p:nvPr/>
        </p:nvSpPr>
        <p:spPr bwMode="auto">
          <a:xfrm>
            <a:off x="2916238" y="476250"/>
            <a:ext cx="3087687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Plagiarism</a:t>
            </a:r>
          </a:p>
        </p:txBody>
      </p:sp>
      <p:sp>
        <p:nvSpPr>
          <p:cNvPr id="36866" name="TextBox 2"/>
          <p:cNvSpPr txBox="1">
            <a:spLocks noChangeArrowheads="1"/>
          </p:cNvSpPr>
          <p:nvPr/>
        </p:nvSpPr>
        <p:spPr bwMode="auto">
          <a:xfrm>
            <a:off x="1763713" y="1268413"/>
            <a:ext cx="5557837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solidFill>
                  <a:srgbClr val="7F7F7F"/>
                </a:solidFill>
                <a:latin typeface="Arial Rounded MT Bold" pitchFamily="34" charset="0"/>
              </a:rPr>
              <a:t>And Ways to Slow It</a:t>
            </a:r>
          </a:p>
        </p:txBody>
      </p:sp>
      <p:sp>
        <p:nvSpPr>
          <p:cNvPr id="36867" name="TextBox 3"/>
          <p:cNvSpPr txBox="1">
            <a:spLocks noChangeArrowheads="1"/>
          </p:cNvSpPr>
          <p:nvPr/>
        </p:nvSpPr>
        <p:spPr bwMode="auto">
          <a:xfrm>
            <a:off x="903288" y="2257425"/>
            <a:ext cx="6477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Arial Rounded MT Bold" pitchFamily="34" charset="0"/>
              </a:rPr>
              <a:t>Give students time for brainstorming: when students develop their own ideas</a:t>
            </a:r>
            <a:br>
              <a:rPr lang="en-US" sz="3200">
                <a:latin typeface="Arial Rounded MT Bold" pitchFamily="34" charset="0"/>
              </a:rPr>
            </a:br>
            <a:r>
              <a:rPr lang="en-US" sz="3200">
                <a:latin typeface="Arial Rounded MT Bold" pitchFamily="34" charset="0"/>
              </a:rPr>
              <a:t>there is less chance that they will cheat or use another person</a:t>
            </a:r>
            <a:r>
              <a:rPr lang="en-US" altLang="en-US" sz="3200">
                <a:latin typeface="Arial Rounded MT Bold" pitchFamily="34" charset="0"/>
              </a:rPr>
              <a:t>’</a:t>
            </a:r>
            <a:r>
              <a:rPr lang="en-US" sz="3200">
                <a:latin typeface="Arial Rounded MT Bold" pitchFamily="34" charset="0"/>
              </a:rPr>
              <a:t>s ideas.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Box 1"/>
          <p:cNvSpPr txBox="1">
            <a:spLocks noChangeArrowheads="1"/>
          </p:cNvSpPr>
          <p:nvPr/>
        </p:nvSpPr>
        <p:spPr bwMode="auto">
          <a:xfrm>
            <a:off x="1908175" y="549275"/>
            <a:ext cx="55372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Good Essay Writing</a:t>
            </a:r>
          </a:p>
        </p:txBody>
      </p:sp>
      <p:sp>
        <p:nvSpPr>
          <p:cNvPr id="37890" name="TextBox 2"/>
          <p:cNvSpPr txBox="1">
            <a:spLocks noChangeArrowheads="1"/>
          </p:cNvSpPr>
          <p:nvPr/>
        </p:nvSpPr>
        <p:spPr bwMode="auto">
          <a:xfrm>
            <a:off x="3059113" y="1341438"/>
            <a:ext cx="24225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>
                <a:solidFill>
                  <a:srgbClr val="7F7F7F"/>
                </a:solidFill>
                <a:latin typeface="Arial Rounded MT Bold" pitchFamily="34" charset="0"/>
              </a:rPr>
              <a:t>Takes Time</a:t>
            </a:r>
          </a:p>
        </p:txBody>
      </p:sp>
      <p:sp>
        <p:nvSpPr>
          <p:cNvPr id="37891" name="TextBox 3"/>
          <p:cNvSpPr txBox="1">
            <a:spLocks noChangeArrowheads="1"/>
          </p:cNvSpPr>
          <p:nvPr/>
        </p:nvSpPr>
        <p:spPr bwMode="auto">
          <a:xfrm>
            <a:off x="1001713" y="2540000"/>
            <a:ext cx="7602537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Even native English speakers take a long time to write a good essay.</a:t>
            </a:r>
          </a:p>
        </p:txBody>
      </p:sp>
      <p:sp>
        <p:nvSpPr>
          <p:cNvPr id="37892" name="TextBox 4"/>
          <p:cNvSpPr txBox="1">
            <a:spLocks noChangeArrowheads="1"/>
          </p:cNvSpPr>
          <p:nvPr/>
        </p:nvSpPr>
        <p:spPr bwMode="auto">
          <a:xfrm>
            <a:off x="755650" y="4941888"/>
            <a:ext cx="7272338" cy="144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>
                <a:latin typeface="Arial Rounded MT Bold" pitchFamily="34" charset="0"/>
              </a:rPr>
              <a:t>Give your students lots of time.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2 Rectángulo"/>
          <p:cNvSpPr>
            <a:spLocks noChangeArrowheads="1"/>
          </p:cNvSpPr>
          <p:nvPr/>
        </p:nvSpPr>
        <p:spPr bwMode="auto">
          <a:xfrm>
            <a:off x="2051050" y="382588"/>
            <a:ext cx="5068888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Formatting Titles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00063" y="2071688"/>
            <a:ext cx="7880350" cy="4524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 err="1">
                <a:latin typeface="Arial Rounded MT Bold" pitchFamily="34" charset="0"/>
                <a:ea typeface="+mn-ea"/>
              </a:rPr>
              <a:t>Capitalize</a:t>
            </a:r>
            <a:r>
              <a:rPr lang="es-MX" sz="3600" dirty="0">
                <a:latin typeface="Arial Rounded MT Bold" pitchFamily="34" charset="0"/>
                <a:ea typeface="+mn-ea"/>
              </a:rPr>
              <a:t>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the</a:t>
            </a:r>
            <a:r>
              <a:rPr lang="es-MX" sz="3600" dirty="0">
                <a:latin typeface="Arial Rounded MT Bold" pitchFamily="34" charset="0"/>
                <a:ea typeface="+mn-ea"/>
              </a:rPr>
              <a:t>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first</a:t>
            </a:r>
            <a:r>
              <a:rPr lang="es-MX" sz="3600" dirty="0">
                <a:latin typeface="Arial Rounded MT Bold" pitchFamily="34" charset="0"/>
                <a:ea typeface="+mn-ea"/>
              </a:rPr>
              <a:t>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word</a:t>
            </a:r>
            <a:r>
              <a:rPr lang="es-MX" sz="3600" dirty="0">
                <a:latin typeface="Arial Rounded MT Bold" pitchFamily="34" charset="0"/>
                <a:ea typeface="+mn-ea"/>
              </a:rPr>
              <a:t> of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the</a:t>
            </a:r>
            <a:r>
              <a:rPr lang="es-MX" sz="3600" dirty="0">
                <a:latin typeface="Arial Rounded MT Bold" pitchFamily="34" charset="0"/>
                <a:ea typeface="+mn-ea"/>
              </a:rPr>
              <a:t>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title</a:t>
            </a:r>
            <a:endParaRPr lang="es-MX" sz="3600" dirty="0">
              <a:latin typeface="Arial Rounded MT Bold" pitchFamily="34" charset="0"/>
              <a:ea typeface="+mn-ea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600" dirty="0">
                <a:latin typeface="Arial Rounded MT Bold" pitchFamily="34" charset="0"/>
                <a:ea typeface="+mn-ea"/>
              </a:rPr>
              <a:t>and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capitalize</a:t>
            </a:r>
            <a:r>
              <a:rPr lang="es-MX" sz="3600" dirty="0">
                <a:latin typeface="Arial Rounded MT Bold" pitchFamily="34" charset="0"/>
                <a:ea typeface="+mn-ea"/>
              </a:rPr>
              <a:t>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the</a:t>
            </a:r>
            <a:r>
              <a:rPr lang="es-MX" sz="3600" dirty="0">
                <a:latin typeface="Arial Rounded MT Bold" pitchFamily="34" charset="0"/>
                <a:ea typeface="+mn-ea"/>
              </a:rPr>
              <a:t>: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600" dirty="0" err="1">
                <a:latin typeface="Arial Rounded MT Bold" pitchFamily="34" charset="0"/>
                <a:ea typeface="+mn-ea"/>
              </a:rPr>
              <a:t>nouns</a:t>
            </a:r>
            <a:endParaRPr lang="es-MX" sz="3600" dirty="0">
              <a:latin typeface="Arial Rounded MT Bold" pitchFamily="34" charset="0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600" dirty="0" err="1">
                <a:latin typeface="Arial Rounded MT Bold" pitchFamily="34" charset="0"/>
                <a:ea typeface="+mn-ea"/>
              </a:rPr>
              <a:t>verbs</a:t>
            </a:r>
            <a:endParaRPr lang="es-MX" sz="3600" dirty="0">
              <a:latin typeface="Arial Rounded MT Bold" pitchFamily="34" charset="0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600" dirty="0" err="1">
                <a:latin typeface="Arial Rounded MT Bold" pitchFamily="34" charset="0"/>
                <a:ea typeface="+mn-ea"/>
              </a:rPr>
              <a:t>pronouns</a:t>
            </a:r>
            <a:endParaRPr lang="es-MX" sz="3600" dirty="0">
              <a:latin typeface="Arial Rounded MT Bold" pitchFamily="34" charset="0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600" dirty="0" err="1">
                <a:latin typeface="Arial Rounded MT Bold" pitchFamily="34" charset="0"/>
                <a:ea typeface="+mn-ea"/>
              </a:rPr>
              <a:t>adverbs</a:t>
            </a:r>
            <a:endParaRPr lang="es-MX" sz="3600" dirty="0">
              <a:latin typeface="Arial Rounded MT Bold" pitchFamily="34" charset="0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600" dirty="0" err="1">
                <a:latin typeface="Arial Rounded MT Bold" pitchFamily="34" charset="0"/>
                <a:ea typeface="+mn-ea"/>
              </a:rPr>
              <a:t>adjectives</a:t>
            </a:r>
            <a:endParaRPr lang="es-MX" sz="3600" dirty="0">
              <a:latin typeface="Arial Rounded MT Bold" pitchFamily="34" charset="0"/>
              <a:ea typeface="+mn-ea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600" dirty="0">
                <a:latin typeface="Arial Rounded MT Bold" pitchFamily="34" charset="0"/>
                <a:ea typeface="+mn-ea"/>
              </a:rPr>
              <a:t>WH- </a:t>
            </a:r>
            <a:r>
              <a:rPr lang="es-MX" sz="3600" dirty="0" err="1">
                <a:latin typeface="Arial Rounded MT Bold" pitchFamily="34" charset="0"/>
                <a:ea typeface="+mn-ea"/>
              </a:rPr>
              <a:t>words</a:t>
            </a:r>
            <a:endParaRPr lang="en-US" sz="3600" dirty="0">
              <a:latin typeface="Arial Rounded MT Bold" pitchFamily="34" charset="0"/>
              <a:ea typeface="+mn-ea"/>
            </a:endParaRPr>
          </a:p>
        </p:txBody>
      </p:sp>
      <p:sp>
        <p:nvSpPr>
          <p:cNvPr id="30723" name="5 Rectángulo"/>
          <p:cNvSpPr>
            <a:spLocks noChangeArrowheads="1"/>
          </p:cNvSpPr>
          <p:nvPr/>
        </p:nvSpPr>
        <p:spPr bwMode="auto">
          <a:xfrm>
            <a:off x="3581400" y="1150938"/>
            <a:ext cx="2008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600">
                <a:solidFill>
                  <a:srgbClr val="595959"/>
                </a:solidFill>
                <a:latin typeface="Arial Rounded MT Bold" pitchFamily="34" charset="0"/>
              </a:rPr>
              <a:t>Rules</a:t>
            </a:r>
            <a:endParaRPr lang="en-US" sz="3600">
              <a:solidFill>
                <a:srgbClr val="595959"/>
              </a:solidFill>
              <a:latin typeface="Arial Rounded MT Bold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714875" y="3786188"/>
            <a:ext cx="3705225" cy="21859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400" dirty="0">
                <a:latin typeface="Arial Rounded MT Bold" pitchFamily="34" charset="0"/>
                <a:ea typeface="+mn-ea"/>
              </a:rPr>
              <a:t>Do </a:t>
            </a:r>
            <a:r>
              <a:rPr lang="es-MX" sz="3400" dirty="0" err="1">
                <a:latin typeface="Arial Rounded MT Bold" pitchFamily="34" charset="0"/>
                <a:ea typeface="+mn-ea"/>
              </a:rPr>
              <a:t>not</a:t>
            </a:r>
            <a:r>
              <a:rPr lang="es-MX" sz="3400" dirty="0">
                <a:latin typeface="Arial Rounded MT Bold" pitchFamily="34" charset="0"/>
                <a:ea typeface="+mn-ea"/>
              </a:rPr>
              <a:t> </a:t>
            </a:r>
            <a:r>
              <a:rPr lang="es-MX" sz="3400" dirty="0" err="1">
                <a:latin typeface="Arial Rounded MT Bold" pitchFamily="34" charset="0"/>
                <a:ea typeface="+mn-ea"/>
              </a:rPr>
              <a:t>capitalize</a:t>
            </a:r>
            <a:endParaRPr lang="es-MX" sz="3400" dirty="0">
              <a:latin typeface="Arial Rounded MT Bold" pitchFamily="34" charset="0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400" dirty="0" err="1">
                <a:latin typeface="Arial Rounded MT Bold" pitchFamily="34" charset="0"/>
                <a:ea typeface="+mn-ea"/>
              </a:rPr>
              <a:t>articles</a:t>
            </a:r>
            <a:endParaRPr lang="es-MX" sz="3400" dirty="0">
              <a:latin typeface="Arial Rounded MT Bold" pitchFamily="34" charset="0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400" dirty="0" err="1">
                <a:latin typeface="Arial Rounded MT Bold" pitchFamily="34" charset="0"/>
                <a:ea typeface="+mn-ea"/>
              </a:rPr>
              <a:t>conjunctions</a:t>
            </a:r>
            <a:endParaRPr lang="es-MX" sz="3400" dirty="0">
              <a:latin typeface="Arial Rounded MT Bold" pitchFamily="34" charset="0"/>
              <a:ea typeface="+mn-ea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MX" sz="3400" dirty="0" err="1">
                <a:latin typeface="Arial Rounded MT Bold" pitchFamily="34" charset="0"/>
                <a:ea typeface="+mn-ea"/>
              </a:rPr>
              <a:t>prepositions</a:t>
            </a:r>
            <a:endParaRPr lang="en-US" sz="3400" dirty="0">
              <a:latin typeface="Arial Rounded MT Bold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1 Rectángulo"/>
          <p:cNvSpPr>
            <a:spLocks noChangeArrowheads="1"/>
          </p:cNvSpPr>
          <p:nvPr/>
        </p:nvSpPr>
        <p:spPr bwMode="auto">
          <a:xfrm>
            <a:off x="1692275" y="609600"/>
            <a:ext cx="6119813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Contact Information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31746" name="3 Rectángulo"/>
          <p:cNvSpPr>
            <a:spLocks noChangeArrowheads="1"/>
          </p:cNvSpPr>
          <p:nvPr/>
        </p:nvSpPr>
        <p:spPr bwMode="auto">
          <a:xfrm>
            <a:off x="442913" y="2378075"/>
            <a:ext cx="4572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4000">
                <a:solidFill>
                  <a:srgbClr val="000000"/>
                </a:solidFill>
                <a:latin typeface="Arial Rounded MT Bold" pitchFamily="34" charset="0"/>
              </a:rPr>
              <a:t>David Murphy</a:t>
            </a:r>
            <a:endParaRPr lang="en-US" sz="40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31747" name="5 Rectángulo"/>
          <p:cNvSpPr>
            <a:spLocks noChangeArrowheads="1"/>
          </p:cNvSpPr>
          <p:nvPr/>
        </p:nvSpPr>
        <p:spPr bwMode="auto">
          <a:xfrm>
            <a:off x="442913" y="3086100"/>
            <a:ext cx="4802187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000">
                <a:solidFill>
                  <a:srgbClr val="595959"/>
                </a:solidFill>
                <a:latin typeface="Arial Rounded MT Bold" pitchFamily="34" charset="0"/>
              </a:rPr>
              <a:t>English Language Fellow</a:t>
            </a:r>
          </a:p>
          <a:p>
            <a:r>
              <a:rPr lang="es-MX" sz="3000">
                <a:solidFill>
                  <a:srgbClr val="595959"/>
                </a:solidFill>
                <a:latin typeface="Arial Rounded MT Bold" pitchFamily="34" charset="0"/>
                <a:hlinkClick r:id="rId2"/>
              </a:rPr>
              <a:t>www.comexus.org.mx</a:t>
            </a:r>
            <a:endParaRPr lang="es-MX" sz="3000">
              <a:solidFill>
                <a:srgbClr val="595959"/>
              </a:solidFill>
              <a:latin typeface="Arial Rounded MT Bold" pitchFamily="34" charset="0"/>
            </a:endParaRPr>
          </a:p>
          <a:p>
            <a:r>
              <a:rPr lang="es-MX" sz="3000">
                <a:solidFill>
                  <a:srgbClr val="595959"/>
                </a:solidFill>
                <a:latin typeface="Arial Rounded MT Bold" pitchFamily="34" charset="0"/>
              </a:rPr>
              <a:t>ELFPachuca@gmail.com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1 CuadroTexto"/>
          <p:cNvSpPr txBox="1">
            <a:spLocks noChangeArrowheads="1"/>
          </p:cNvSpPr>
          <p:nvPr/>
        </p:nvSpPr>
        <p:spPr bwMode="auto">
          <a:xfrm>
            <a:off x="1692275" y="406400"/>
            <a:ext cx="58245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600">
                <a:latin typeface="Arial Rounded MT Bold" pitchFamily="34" charset="0"/>
              </a:rPr>
              <a:t>The Function of the Parts</a:t>
            </a:r>
            <a:endParaRPr lang="en-US" sz="3600">
              <a:latin typeface="Arial Rounded MT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2052638" y="1123950"/>
            <a:ext cx="5070475" cy="431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how the five paragraph essay works</a:t>
            </a:r>
            <a:endParaRPr lang="en-US" sz="2200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  <a:ea typeface="+mn-ea"/>
            </a:endParaRPr>
          </a:p>
        </p:txBody>
      </p:sp>
      <p:sp>
        <p:nvSpPr>
          <p:cNvPr id="15363" name="3 CuadroTexto"/>
          <p:cNvSpPr txBox="1">
            <a:spLocks noChangeArrowheads="1"/>
          </p:cNvSpPr>
          <p:nvPr/>
        </p:nvSpPr>
        <p:spPr bwMode="auto">
          <a:xfrm>
            <a:off x="239713" y="1739900"/>
            <a:ext cx="6761162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000" b="1"/>
              <a:t>Introduction</a:t>
            </a:r>
            <a:r>
              <a:rPr lang="es-MX" sz="3000"/>
              <a:t> – Organizes the essay, sets the structure, and tells the audience what the essay will talk about</a:t>
            </a:r>
            <a:endParaRPr lang="en-US" sz="3000"/>
          </a:p>
        </p:txBody>
      </p:sp>
      <p:sp>
        <p:nvSpPr>
          <p:cNvPr id="15364" name="4 CuadroTexto"/>
          <p:cNvSpPr txBox="1">
            <a:spLocks noChangeArrowheads="1"/>
          </p:cNvSpPr>
          <p:nvPr/>
        </p:nvSpPr>
        <p:spPr bwMode="auto">
          <a:xfrm>
            <a:off x="198438" y="3357563"/>
            <a:ext cx="708818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000" b="1"/>
              <a:t>Body</a:t>
            </a:r>
            <a:r>
              <a:rPr lang="es-MX" sz="3000"/>
              <a:t>—provides details, support, logic, and/or examples</a:t>
            </a:r>
            <a:endParaRPr lang="en-US" sz="3000"/>
          </a:p>
        </p:txBody>
      </p:sp>
      <p:sp>
        <p:nvSpPr>
          <p:cNvPr id="15365" name="5 CuadroTexto"/>
          <p:cNvSpPr txBox="1">
            <a:spLocks noChangeArrowheads="1"/>
          </p:cNvSpPr>
          <p:nvPr/>
        </p:nvSpPr>
        <p:spPr bwMode="auto">
          <a:xfrm>
            <a:off x="228600" y="4581525"/>
            <a:ext cx="6843713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000" b="1"/>
              <a:t>Conclusion</a:t>
            </a:r>
            <a:r>
              <a:rPr lang="es-MX" sz="3000"/>
              <a:t>—restates the main idea of the essay and provides closure </a:t>
            </a:r>
            <a:endParaRPr lang="en-US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CuadroTexto"/>
          <p:cNvSpPr txBox="1">
            <a:spLocks noChangeArrowheads="1"/>
          </p:cNvSpPr>
          <p:nvPr/>
        </p:nvSpPr>
        <p:spPr bwMode="auto">
          <a:xfrm>
            <a:off x="2700338" y="438150"/>
            <a:ext cx="3686175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latin typeface="Arial Rounded MT Bold" pitchFamily="34" charset="0"/>
              </a:rPr>
              <a:t>An Easy Way</a:t>
            </a:r>
          </a:p>
          <a:p>
            <a:endParaRPr lang="en-US"/>
          </a:p>
        </p:txBody>
      </p:sp>
      <p:sp>
        <p:nvSpPr>
          <p:cNvPr id="3" name="2 CuadroTexto"/>
          <p:cNvSpPr txBox="1"/>
          <p:nvPr/>
        </p:nvSpPr>
        <p:spPr>
          <a:xfrm>
            <a:off x="261938" y="1214438"/>
            <a:ext cx="8562975" cy="5857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to remember the parts of the five paragraph essay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16387" name="3 CuadroTexto"/>
          <p:cNvSpPr txBox="1">
            <a:spLocks noChangeArrowheads="1"/>
          </p:cNvSpPr>
          <p:nvPr/>
        </p:nvSpPr>
        <p:spPr bwMode="auto">
          <a:xfrm>
            <a:off x="576263" y="2536825"/>
            <a:ext cx="7853362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400" b="1">
                <a:latin typeface="Arial Rounded MT Bold" pitchFamily="34" charset="0"/>
              </a:rPr>
              <a:t>Introduction:</a:t>
            </a:r>
            <a:r>
              <a:rPr lang="es-MX" sz="3400">
                <a:latin typeface="Arial Rounded MT Bold" pitchFamily="34" charset="0"/>
              </a:rPr>
              <a:t> Tell ´em what you´re gonna tell ´em.</a:t>
            </a:r>
            <a:endParaRPr lang="en-US" sz="3400" b="1">
              <a:latin typeface="Arial Rounded MT Bold" pitchFamily="34" charset="0"/>
            </a:endParaRPr>
          </a:p>
        </p:txBody>
      </p:sp>
      <p:sp>
        <p:nvSpPr>
          <p:cNvPr id="16388" name="4 CuadroTexto"/>
          <p:cNvSpPr txBox="1">
            <a:spLocks noChangeArrowheads="1"/>
          </p:cNvSpPr>
          <p:nvPr/>
        </p:nvSpPr>
        <p:spPr bwMode="auto">
          <a:xfrm>
            <a:off x="1928813" y="4071938"/>
            <a:ext cx="32956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400" b="1">
                <a:latin typeface="Arial Rounded MT Bold" pitchFamily="34" charset="0"/>
              </a:rPr>
              <a:t>Body: </a:t>
            </a:r>
            <a:r>
              <a:rPr lang="es-MX" sz="3400">
                <a:latin typeface="Arial Rounded MT Bold" pitchFamily="34" charset="0"/>
              </a:rPr>
              <a:t>Tell ´em.</a:t>
            </a:r>
            <a:endParaRPr lang="en-US" sz="3400">
              <a:latin typeface="Arial Rounded MT Bold" pitchFamily="34" charset="0"/>
            </a:endParaRPr>
          </a:p>
        </p:txBody>
      </p:sp>
      <p:sp>
        <p:nvSpPr>
          <p:cNvPr id="16389" name="5 CuadroTexto"/>
          <p:cNvSpPr txBox="1">
            <a:spLocks noChangeArrowheads="1"/>
          </p:cNvSpPr>
          <p:nvPr/>
        </p:nvSpPr>
        <p:spPr bwMode="auto">
          <a:xfrm>
            <a:off x="571500" y="5072063"/>
            <a:ext cx="7353300" cy="113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400" b="1">
                <a:latin typeface="Arial Rounded MT Bold" pitchFamily="34" charset="0"/>
              </a:rPr>
              <a:t>Conclusion:</a:t>
            </a:r>
            <a:r>
              <a:rPr lang="es-MX" sz="3400">
                <a:latin typeface="Arial Rounded MT Bold" pitchFamily="34" charset="0"/>
              </a:rPr>
              <a:t> Tell ´em what you told ´em.</a:t>
            </a:r>
            <a:endParaRPr lang="en-US" sz="3400" b="1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CuadroTexto"/>
          <p:cNvSpPr txBox="1">
            <a:spLocks noChangeArrowheads="1"/>
          </p:cNvSpPr>
          <p:nvPr/>
        </p:nvSpPr>
        <p:spPr bwMode="auto">
          <a:xfrm>
            <a:off x="3203575" y="549275"/>
            <a:ext cx="22161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5000">
                <a:latin typeface="Arial Rounded MT Bold" pitchFamily="34" charset="0"/>
              </a:rPr>
              <a:t>Thesis</a:t>
            </a:r>
            <a:endParaRPr lang="en-US" sz="5000">
              <a:latin typeface="Arial Rounded MT Bold" pitchFamily="34" charset="0"/>
            </a:endParaRPr>
          </a:p>
        </p:txBody>
      </p:sp>
      <p:sp>
        <p:nvSpPr>
          <p:cNvPr id="17410" name="2 CuadroTexto"/>
          <p:cNvSpPr txBox="1">
            <a:spLocks noChangeArrowheads="1"/>
          </p:cNvSpPr>
          <p:nvPr/>
        </p:nvSpPr>
        <p:spPr bwMode="auto">
          <a:xfrm>
            <a:off x="3214688" y="1500188"/>
            <a:ext cx="3868737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400">
                <a:latin typeface="Arial Rounded MT Bold" pitchFamily="34" charset="0"/>
              </a:rPr>
              <a:t>The term "thesis" comes from the Greek θέσις.</a:t>
            </a:r>
          </a:p>
          <a:p>
            <a:r>
              <a:rPr lang="es-MX" sz="3400">
                <a:latin typeface="Arial Rounded MT Bold" pitchFamily="34" charset="0"/>
              </a:rPr>
              <a:t>It means</a:t>
            </a:r>
            <a:endParaRPr lang="en-US" sz="3400">
              <a:latin typeface="Arial Rounded MT Bold" pitchFamily="34" charset="0"/>
            </a:endParaRPr>
          </a:p>
        </p:txBody>
      </p:sp>
      <p:sp>
        <p:nvSpPr>
          <p:cNvPr id="17411" name="3 CuadroTexto"/>
          <p:cNvSpPr txBox="1">
            <a:spLocks noChangeArrowheads="1"/>
          </p:cNvSpPr>
          <p:nvPr/>
        </p:nvSpPr>
        <p:spPr bwMode="auto">
          <a:xfrm>
            <a:off x="2566988" y="3709988"/>
            <a:ext cx="5286375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800">
                <a:latin typeface="Arial Rounded MT Bold" pitchFamily="34" charset="0"/>
              </a:rPr>
              <a:t>"something put forth"</a:t>
            </a:r>
            <a:endParaRPr lang="en-US" sz="3800"/>
          </a:p>
        </p:txBody>
      </p:sp>
      <p:sp>
        <p:nvSpPr>
          <p:cNvPr id="17412" name="4 CuadroTexto"/>
          <p:cNvSpPr txBox="1">
            <a:spLocks noChangeArrowheads="1"/>
          </p:cNvSpPr>
          <p:nvPr/>
        </p:nvSpPr>
        <p:spPr bwMode="auto">
          <a:xfrm>
            <a:off x="3203575" y="4264025"/>
            <a:ext cx="3797300" cy="166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400">
                <a:latin typeface="Arial Rounded MT Bold" pitchFamily="34" charset="0"/>
              </a:rPr>
              <a:t>and refers to an intellectual proposition.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428162" y="367922"/>
            <a:ext cx="769441" cy="5889946"/>
          </a:xfrm>
          <a:prstGeom prst="rect">
            <a:avLst/>
          </a:prstGeom>
          <a:noFill/>
        </p:spPr>
        <p:txBody>
          <a:bodyPr vert="vert270"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8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etymology and definition</a:t>
            </a:r>
            <a:endParaRPr lang="en-US" sz="380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1 CuadroTexto"/>
          <p:cNvSpPr txBox="1">
            <a:spLocks noChangeArrowheads="1"/>
          </p:cNvSpPr>
          <p:nvPr/>
        </p:nvSpPr>
        <p:spPr bwMode="auto">
          <a:xfrm>
            <a:off x="2627313" y="473075"/>
            <a:ext cx="353695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5000">
                <a:latin typeface="Arial Rounded MT Bold" pitchFamily="34" charset="0"/>
              </a:rPr>
              <a:t>The Thesis</a:t>
            </a:r>
            <a:endParaRPr lang="en-US" sz="5000">
              <a:latin typeface="Arial Rounded MT Bold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917825" y="1335088"/>
            <a:ext cx="32480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and its function</a:t>
            </a:r>
            <a:endParaRPr lang="en-US" sz="3200" dirty="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  <a:ea typeface="+mn-ea"/>
            </a:endParaRPr>
          </a:p>
        </p:txBody>
      </p:sp>
      <p:sp>
        <p:nvSpPr>
          <p:cNvPr id="18435" name="4 CuadroTexto"/>
          <p:cNvSpPr txBox="1">
            <a:spLocks noChangeArrowheads="1"/>
          </p:cNvSpPr>
          <p:nvPr/>
        </p:nvSpPr>
        <p:spPr bwMode="auto">
          <a:xfrm>
            <a:off x="1957388" y="2205038"/>
            <a:ext cx="3910012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400">
                <a:latin typeface="Arial Rounded MT Bold" pitchFamily="34" charset="0"/>
              </a:rPr>
              <a:t>The thesis is your</a:t>
            </a:r>
            <a:endParaRPr lang="en-US" sz="3400">
              <a:latin typeface="Arial Rounded MT Bold" pitchFamily="34" charset="0"/>
            </a:endParaRPr>
          </a:p>
        </p:txBody>
      </p:sp>
      <p:sp>
        <p:nvSpPr>
          <p:cNvPr id="18436" name="5 CuadroTexto"/>
          <p:cNvSpPr txBox="1">
            <a:spLocks noChangeArrowheads="1"/>
          </p:cNvSpPr>
          <p:nvPr/>
        </p:nvSpPr>
        <p:spPr bwMode="auto">
          <a:xfrm>
            <a:off x="3471863" y="3282950"/>
            <a:ext cx="235902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400">
                <a:latin typeface="Arial Rounded MT Bold" pitchFamily="34" charset="0"/>
              </a:rPr>
              <a:t>argument,</a:t>
            </a:r>
            <a:endParaRPr lang="en-US" sz="3400">
              <a:latin typeface="Arial Rounded MT Bold" pitchFamily="34" charset="0"/>
            </a:endParaRPr>
          </a:p>
        </p:txBody>
      </p:sp>
      <p:sp>
        <p:nvSpPr>
          <p:cNvPr id="18437" name="6 CuadroTexto"/>
          <p:cNvSpPr txBox="1">
            <a:spLocks noChangeArrowheads="1"/>
          </p:cNvSpPr>
          <p:nvPr/>
        </p:nvSpPr>
        <p:spPr bwMode="auto">
          <a:xfrm>
            <a:off x="4140200" y="3762375"/>
            <a:ext cx="24447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400">
                <a:latin typeface="Arial Rounded MT Bold" pitchFamily="34" charset="0"/>
              </a:rPr>
              <a:t>or opinion.</a:t>
            </a:r>
            <a:endParaRPr lang="en-US" sz="3400">
              <a:latin typeface="Arial Rounded MT Bold" pitchFamily="34" charset="0"/>
            </a:endParaRPr>
          </a:p>
        </p:txBody>
      </p:sp>
      <p:sp>
        <p:nvSpPr>
          <p:cNvPr id="18438" name="7 CuadroTexto"/>
          <p:cNvSpPr txBox="1">
            <a:spLocks noChangeArrowheads="1"/>
          </p:cNvSpPr>
          <p:nvPr/>
        </p:nvSpPr>
        <p:spPr bwMode="auto">
          <a:xfrm>
            <a:off x="2743200" y="2747963"/>
            <a:ext cx="3192463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400">
                <a:latin typeface="Arial Rounded MT Bold" pitchFamily="34" charset="0"/>
              </a:rPr>
              <a:t>paper´s claim,</a:t>
            </a:r>
            <a:endParaRPr lang="en-US" sz="3400">
              <a:latin typeface="Arial Rounded MT Bold" pitchFamily="34" charset="0"/>
            </a:endParaRPr>
          </a:p>
        </p:txBody>
      </p:sp>
      <p:sp>
        <p:nvSpPr>
          <p:cNvPr id="9" name="8 CuadroTexto"/>
          <p:cNvSpPr txBox="1">
            <a:spLocks noChangeArrowheads="1"/>
          </p:cNvSpPr>
          <p:nvPr/>
        </p:nvSpPr>
        <p:spPr bwMode="auto">
          <a:xfrm>
            <a:off x="1357313" y="4929188"/>
            <a:ext cx="642461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600">
                <a:latin typeface="Arial Rounded MT Bold" pitchFamily="34" charset="0"/>
              </a:rPr>
              <a:t>Give an example of a thesis.</a:t>
            </a:r>
            <a:endParaRPr lang="en-US" sz="360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CuadroTexto"/>
          <p:cNvSpPr txBox="1">
            <a:spLocks noChangeArrowheads="1"/>
          </p:cNvSpPr>
          <p:nvPr/>
        </p:nvSpPr>
        <p:spPr bwMode="auto">
          <a:xfrm>
            <a:off x="2268538" y="534988"/>
            <a:ext cx="47291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latin typeface="Arial Rounded MT Bold" pitchFamily="34" charset="0"/>
              </a:rPr>
              <a:t>Topic Sentences</a:t>
            </a:r>
            <a:endParaRPr lang="en-US" sz="4400">
              <a:latin typeface="Arial Rounded MT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408113" y="1354138"/>
            <a:ext cx="64484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32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where they go and what they do</a:t>
            </a:r>
            <a:endParaRPr lang="en-US" sz="320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  <a:ea typeface="+mn-ea"/>
            </a:endParaRPr>
          </a:p>
        </p:txBody>
      </p:sp>
      <p:sp>
        <p:nvSpPr>
          <p:cNvPr id="19459" name="3 CuadroTexto"/>
          <p:cNvSpPr txBox="1">
            <a:spLocks noChangeArrowheads="1"/>
          </p:cNvSpPr>
          <p:nvPr/>
        </p:nvSpPr>
        <p:spPr bwMode="auto">
          <a:xfrm>
            <a:off x="357188" y="2214563"/>
            <a:ext cx="6386512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800">
                <a:latin typeface="Arial Rounded MT Bold" pitchFamily="34" charset="0"/>
              </a:rPr>
              <a:t>Where do you think</a:t>
            </a:r>
          </a:p>
          <a:p>
            <a:r>
              <a:rPr lang="es-MX" sz="3000">
                <a:latin typeface="Arial Rounded MT Bold" pitchFamily="34" charset="0"/>
              </a:rPr>
              <a:t>          </a:t>
            </a:r>
            <a:r>
              <a:rPr lang="es-MX" sz="5200">
                <a:latin typeface="Arial Rounded MT Bold" pitchFamily="34" charset="0"/>
              </a:rPr>
              <a:t>topic sentences</a:t>
            </a:r>
            <a:r>
              <a:rPr lang="es-MX" sz="3000">
                <a:latin typeface="Arial Rounded MT Bold" pitchFamily="34" charset="0"/>
              </a:rPr>
              <a:t> </a:t>
            </a:r>
          </a:p>
          <a:p>
            <a:r>
              <a:rPr lang="es-MX" sz="3800">
                <a:latin typeface="Arial Rounded MT Bold" pitchFamily="34" charset="0"/>
              </a:rPr>
              <a:t>                 go?</a:t>
            </a:r>
            <a:endParaRPr lang="en-US" sz="3800">
              <a:latin typeface="Arial Rounded MT Bold" pitchFamily="34" charset="0"/>
            </a:endParaRPr>
          </a:p>
        </p:txBody>
      </p:sp>
      <p:sp>
        <p:nvSpPr>
          <p:cNvPr id="19460" name="4 CuadroTexto"/>
          <p:cNvSpPr txBox="1">
            <a:spLocks noChangeArrowheads="1"/>
          </p:cNvSpPr>
          <p:nvPr/>
        </p:nvSpPr>
        <p:spPr bwMode="auto">
          <a:xfrm>
            <a:off x="2147888" y="4286250"/>
            <a:ext cx="6996112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800">
                <a:latin typeface="Arial Rounded MT Bold" pitchFamily="34" charset="0"/>
              </a:rPr>
              <a:t>       What do you think</a:t>
            </a:r>
          </a:p>
          <a:p>
            <a:r>
              <a:rPr lang="es-MX" sz="5200">
                <a:latin typeface="Arial Rounded MT Bold" pitchFamily="34" charset="0"/>
              </a:rPr>
              <a:t>          topic sentences</a:t>
            </a:r>
          </a:p>
          <a:p>
            <a:r>
              <a:rPr lang="es-MX" sz="3800">
                <a:latin typeface="Arial Rounded MT Bold" pitchFamily="34" charset="0"/>
              </a:rPr>
              <a:t>                     do?</a:t>
            </a:r>
            <a:endParaRPr lang="en-US" sz="380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CuadroTexto"/>
          <p:cNvSpPr txBox="1">
            <a:spLocks noChangeArrowheads="1"/>
          </p:cNvSpPr>
          <p:nvPr/>
        </p:nvSpPr>
        <p:spPr bwMode="auto">
          <a:xfrm>
            <a:off x="2268538" y="442913"/>
            <a:ext cx="4729162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latin typeface="Arial Rounded MT Bold" pitchFamily="34" charset="0"/>
              </a:rPr>
              <a:t>Topic Sentences</a:t>
            </a:r>
            <a:endParaRPr lang="en-US" sz="4400">
              <a:latin typeface="Arial Rounded MT Bold" pitchFamily="34" charset="0"/>
            </a:endParaRPr>
          </a:p>
        </p:txBody>
      </p:sp>
      <p:sp>
        <p:nvSpPr>
          <p:cNvPr id="20482" name="2 CuadroTexto"/>
          <p:cNvSpPr txBox="1">
            <a:spLocks noChangeArrowheads="1"/>
          </p:cNvSpPr>
          <p:nvPr/>
        </p:nvSpPr>
        <p:spPr bwMode="auto">
          <a:xfrm>
            <a:off x="1547813" y="1260475"/>
            <a:ext cx="64484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200">
                <a:solidFill>
                  <a:srgbClr val="595959"/>
                </a:solidFill>
                <a:latin typeface="Arial Rounded MT Bold" pitchFamily="34" charset="0"/>
              </a:rPr>
              <a:t>where they go and what they do</a:t>
            </a:r>
            <a:endParaRPr lang="en-US" sz="3200">
              <a:solidFill>
                <a:srgbClr val="595959"/>
              </a:solidFill>
              <a:latin typeface="Arial Rounded MT Bold" pitchFamily="34" charset="0"/>
            </a:endParaRPr>
          </a:p>
        </p:txBody>
      </p:sp>
      <p:sp>
        <p:nvSpPr>
          <p:cNvPr id="20483" name="3 CuadroTexto"/>
          <p:cNvSpPr txBox="1">
            <a:spLocks noChangeArrowheads="1"/>
          </p:cNvSpPr>
          <p:nvPr/>
        </p:nvSpPr>
        <p:spPr bwMode="auto">
          <a:xfrm>
            <a:off x="214313" y="1857375"/>
            <a:ext cx="4832350" cy="437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3800">
                <a:solidFill>
                  <a:srgbClr val="000000"/>
                </a:solidFill>
                <a:latin typeface="Arial Rounded MT Bold" pitchFamily="34" charset="0"/>
              </a:rPr>
              <a:t>Topic sentences</a:t>
            </a:r>
          </a:p>
          <a:p>
            <a:r>
              <a:rPr lang="es-MX" sz="3800">
                <a:solidFill>
                  <a:srgbClr val="000000"/>
                </a:solidFill>
                <a:latin typeface="Arial Rounded MT Bold" pitchFamily="34" charset="0"/>
              </a:rPr>
              <a:t>go at the </a:t>
            </a:r>
          </a:p>
          <a:p>
            <a:r>
              <a:rPr lang="es-MX" sz="3800">
                <a:solidFill>
                  <a:srgbClr val="000000"/>
                </a:solidFill>
                <a:latin typeface="Arial Rounded MT Bold" pitchFamily="34" charset="0"/>
              </a:rPr>
              <a:t>beginning </a:t>
            </a:r>
          </a:p>
          <a:p>
            <a:r>
              <a:rPr lang="es-MX" sz="3800">
                <a:solidFill>
                  <a:srgbClr val="000000"/>
                </a:solidFill>
                <a:latin typeface="Arial Rounded MT Bold" pitchFamily="34" charset="0"/>
              </a:rPr>
              <a:t>of</a:t>
            </a:r>
            <a:r>
              <a:rPr lang="es-MX" sz="3000">
                <a:solidFill>
                  <a:srgbClr val="000000"/>
                </a:solidFill>
                <a:latin typeface="Arial Rounded MT Bold" pitchFamily="34" charset="0"/>
              </a:rPr>
              <a:t> </a:t>
            </a:r>
          </a:p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body paragraphs</a:t>
            </a:r>
          </a:p>
          <a:p>
            <a:r>
              <a:rPr lang="es-MX" sz="3800">
                <a:solidFill>
                  <a:srgbClr val="000000"/>
                </a:solidFill>
                <a:latin typeface="Arial Rounded MT Bold" pitchFamily="34" charset="0"/>
              </a:rPr>
              <a:t>and the </a:t>
            </a:r>
          </a:p>
          <a:p>
            <a:r>
              <a:rPr lang="es-MX" sz="4400">
                <a:solidFill>
                  <a:srgbClr val="000000"/>
                </a:solidFill>
                <a:latin typeface="Arial Rounded MT Bold" pitchFamily="34" charset="0"/>
              </a:rPr>
              <a:t>conclusion. </a:t>
            </a:r>
            <a:endParaRPr lang="en-US" sz="4400">
              <a:solidFill>
                <a:srgbClr val="000000"/>
              </a:solidFill>
              <a:latin typeface="Arial Rounded MT Bold" pitchFamily="34" charset="0"/>
            </a:endParaRPr>
          </a:p>
        </p:txBody>
      </p:sp>
      <p:sp>
        <p:nvSpPr>
          <p:cNvPr id="20484" name="4 CuadroTexto"/>
          <p:cNvSpPr txBox="1">
            <a:spLocks noChangeArrowheads="1"/>
          </p:cNvSpPr>
          <p:nvPr/>
        </p:nvSpPr>
        <p:spPr bwMode="auto">
          <a:xfrm>
            <a:off x="6000750" y="2133600"/>
            <a:ext cx="31432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3800">
                <a:latin typeface="Arial Rounded MT Bold" pitchFamily="34" charset="0"/>
              </a:rPr>
              <a:t>Topic sentences introduce the paragraph´s topic.</a:t>
            </a:r>
            <a:endParaRPr lang="en-US" sz="380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CuadroTexto"/>
          <p:cNvSpPr txBox="1">
            <a:spLocks noChangeArrowheads="1"/>
          </p:cNvSpPr>
          <p:nvPr/>
        </p:nvSpPr>
        <p:spPr bwMode="auto">
          <a:xfrm>
            <a:off x="2051050" y="669925"/>
            <a:ext cx="4808538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4400">
                <a:latin typeface="Arial Rounded MT Bold" pitchFamily="34" charset="0"/>
              </a:rPr>
              <a:t>Transition Words</a:t>
            </a:r>
            <a:endParaRPr lang="en-US" sz="4400">
              <a:latin typeface="Arial Rounded MT Bold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679575" y="1570038"/>
            <a:ext cx="5553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MX" sz="280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itchFamily="34" charset="0"/>
                <a:ea typeface="+mn-ea"/>
              </a:rPr>
              <a:t>what they are and what they do</a:t>
            </a:r>
            <a:endParaRPr lang="en-US" sz="2800">
              <a:solidFill>
                <a:schemeClr val="tx1">
                  <a:lumMod val="65000"/>
                  <a:lumOff val="35000"/>
                </a:schemeClr>
              </a:solidFill>
              <a:latin typeface="Arial Rounded MT Bold" pitchFamily="34" charset="0"/>
              <a:ea typeface="+mn-ea"/>
            </a:endParaRPr>
          </a:p>
        </p:txBody>
      </p:sp>
      <p:sp>
        <p:nvSpPr>
          <p:cNvPr id="21507" name="4 CuadroTexto"/>
          <p:cNvSpPr txBox="1">
            <a:spLocks noChangeArrowheads="1"/>
          </p:cNvSpPr>
          <p:nvPr/>
        </p:nvSpPr>
        <p:spPr bwMode="auto">
          <a:xfrm>
            <a:off x="928688" y="2420938"/>
            <a:ext cx="7000875" cy="184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3800">
                <a:latin typeface="Arial Rounded MT Bold" pitchFamily="34" charset="0"/>
              </a:rPr>
              <a:t>Transition words move the writing smoothly from one idea to the next.</a:t>
            </a:r>
            <a:endParaRPr lang="en-US" sz="380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933</Words>
  <Application>Microsoft Office PowerPoint</Application>
  <PresentationFormat>Presentación en pantalla (4:3)</PresentationFormat>
  <Paragraphs>272</Paragraphs>
  <Slides>25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31" baseType="lpstr">
      <vt:lpstr>Calibri</vt:lpstr>
      <vt:lpstr>ＭＳ Ｐゴシック</vt:lpstr>
      <vt:lpstr>Arial</vt:lpstr>
      <vt:lpstr>Arial Rounded MT Bold</vt:lpstr>
      <vt:lpstr>Lucida Bright</vt:lpstr>
      <vt:lpstr>Tema de Office</vt:lpstr>
      <vt:lpstr>Essay Writing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Essay Writing</dc:title>
  <dc:creator>coordinacion de ingles</dc:creator>
  <cp:lastModifiedBy>jose.murillo</cp:lastModifiedBy>
  <cp:revision>29</cp:revision>
  <dcterms:created xsi:type="dcterms:W3CDTF">2013-10-29T20:15:20Z</dcterms:created>
  <dcterms:modified xsi:type="dcterms:W3CDTF">2014-03-10T16:23:21Z</dcterms:modified>
</cp:coreProperties>
</file>