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sldIdLst>
    <p:sldId id="256" r:id="rId3"/>
    <p:sldId id="257" r:id="rId4"/>
    <p:sldId id="258" r:id="rId5"/>
    <p:sldId id="259" r:id="rId6"/>
    <p:sldId id="276" r:id="rId7"/>
    <p:sldId id="278" r:id="rId8"/>
    <p:sldId id="260" r:id="rId9"/>
    <p:sldId id="277" r:id="rId10"/>
    <p:sldId id="295" r:id="rId11"/>
    <p:sldId id="261" r:id="rId12"/>
    <p:sldId id="296" r:id="rId13"/>
    <p:sldId id="262" r:id="rId14"/>
    <p:sldId id="263" r:id="rId15"/>
    <p:sldId id="264" r:id="rId16"/>
    <p:sldId id="279" r:id="rId17"/>
    <p:sldId id="280" r:id="rId18"/>
    <p:sldId id="288" r:id="rId19"/>
    <p:sldId id="289" r:id="rId20"/>
    <p:sldId id="290" r:id="rId21"/>
    <p:sldId id="291" r:id="rId22"/>
    <p:sldId id="293" r:id="rId23"/>
    <p:sldId id="294" r:id="rId24"/>
    <p:sldId id="287" r:id="rId25"/>
    <p:sldId id="297" r:id="rId2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6372084-2C84-42EA-BC4C-F2113F3E92BF}"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5AFDD5-BD47-49B3-A2EC-D686E3A24E83}"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F5A897-7733-43BF-848C-B1D17C68B6AA}"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76E4DC-05ED-494E-A350-01A3C9E085D5}"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6CD400-80BD-4994-927A-FF2F60764406}"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4BF3CB-9548-4AFD-8F7D-832F660BFA2E}" type="slidenum">
              <a:rPr lang="en-US"/>
              <a:pPr>
                <a:defRPr/>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EEE49B5-E738-4523-B966-4471E13FA100}"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95B27C-3C5E-4CCE-BA6B-3966AA0CF829}" type="slidenum">
              <a:rPr lang="en-US"/>
              <a:pPr>
                <a:defRPr/>
              </a:pPr>
              <a:t>‹Nº›</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A1B95EB-3F85-4B3D-8454-9A43E07FA7FA}"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5E1113-2D64-4827-B61A-939AEF1D9E72}" type="slidenum">
              <a:rPr lang="en-US"/>
              <a:pPr>
                <a:defRPr/>
              </a:pPr>
              <a:t>‹Nº›</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AD03226-F747-4F61-B98D-4404DBE88D03}"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8E73E7-6F8F-4C84-8472-2B4AC199692D}" type="slidenum">
              <a:rPr lang="en-US"/>
              <a:pPr>
                <a:defRPr/>
              </a:pPr>
              <a:t>‹Nº›</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66E8917-F59D-4602-A761-D7B2BAC238E9}" type="datetimeFigureOut">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0BF207-223F-40C4-8877-611DF0D7ACE3}" type="slidenum">
              <a:rPr lang="en-US"/>
              <a:pPr>
                <a:defRPr/>
              </a:pPr>
              <a:t>‹Nº›</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C21C75B-ECFD-4504-9628-80CC121D6E5D}" type="datetimeFigureOut">
              <a:rPr lang="en-US"/>
              <a:pPr>
                <a:defRPr/>
              </a:pPr>
              <a:t>3/10/2014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AE63730-6B47-45D3-856A-DAA6B50FA52C}" type="slidenum">
              <a:rPr lang="en-US"/>
              <a:pPr>
                <a:defRPr/>
              </a:pPr>
              <a:t>‹Nº›</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4793E6F-11F3-4019-9FA5-91C2C79C2645}" type="datetimeFigureOut">
              <a:rPr lang="en-US"/>
              <a:pPr>
                <a:defRPr/>
              </a:pPr>
              <a:t>3/10/2014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C410643-4166-471A-9426-AFED720C3AAD}" type="slidenum">
              <a:rPr lang="en-US"/>
              <a:pPr>
                <a:defRPr/>
              </a:pPr>
              <a:t>‹Nº›</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DBC9C6F-C1DE-4C2F-A3A2-8C2EDE3648C4}" type="datetimeFigureOut">
              <a:rPr lang="en-US"/>
              <a:pPr>
                <a:defRPr/>
              </a:pPr>
              <a:t>3/10/2014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4E02214-2B56-4561-90E6-74F5AC2BFB92}" type="slidenum">
              <a:rPr lang="en-US"/>
              <a:pPr>
                <a:defRPr/>
              </a:pPr>
              <a:t>‹Nº›</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4DC8598-0A6E-491A-9566-429410BD6F17}" type="datetimeFigureOut">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E999D33-BD29-4512-9030-0DA45CDF5CB6}"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4FAB5F-D5CE-4F2C-96D7-6D9A3D486BDA}"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2E25A4-E9CF-4656-8812-F27312177BBA}" type="slidenum">
              <a:rPr lang="en-US"/>
              <a:pPr>
                <a:defRPr/>
              </a:pPr>
              <a:t>‹Nº›</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F3A9871-9B36-46CF-8FC0-09D17860CFF1}" type="datetimeFigureOut">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500419-5A69-45B4-8816-DD19BF55E60E}" type="slidenum">
              <a:rPr lang="en-US"/>
              <a:pPr>
                <a:defRPr/>
              </a:pPr>
              <a:t>‹Nº›</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46DFEE-BF8F-4284-8A1C-07E0E4DDABF3}"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E7200A-3AF7-41C6-8234-FE03E5094F82}" type="slidenum">
              <a:rPr lang="en-US"/>
              <a:pPr>
                <a:defRPr/>
              </a:pPr>
              <a:t>‹Nº›</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44F3E5C-DD2D-4E18-A48C-94BCD33DCA00}"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F3732D-D7FD-4264-BD33-2060E0B17A8B}"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61C0147-0279-4919-AA08-B04C80EE41F8}"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0A14DA-14C9-469E-8FB0-A9A97047A842}"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E4A5BF0-23AD-4D31-A5E5-40C7043E7B4F}" type="datetimeFigureOut">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0D0469-4C4E-4913-AA26-80A24EF553B4}"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33D1535-762A-459E-95B0-AE7F2D2F69F3}" type="datetimeFigureOut">
              <a:rPr lang="en-US"/>
              <a:pPr>
                <a:defRPr/>
              </a:pPr>
              <a:t>3/10/2014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7B0C64C-8157-436D-89D5-4383EBCF8191}"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7BB9614-646E-4C6B-816B-AF29C83D1BA5}" type="datetimeFigureOut">
              <a:rPr lang="en-US"/>
              <a:pPr>
                <a:defRPr/>
              </a:pPr>
              <a:t>3/10/2014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F2460B7-4E8E-4E78-96C0-896A97CC491A}"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6995D38-3F78-440F-B548-24BF013EA97C}" type="datetimeFigureOut">
              <a:rPr lang="en-US"/>
              <a:pPr>
                <a:defRPr/>
              </a:pPr>
              <a:t>3/10/2014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77FC0FC-611B-494F-9CF4-32DF253251FC}"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F8C0982-137A-4BF2-8C7C-239C50D976A0}" type="datetimeFigureOut">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976688-5787-428B-B9A6-9037AC5A20CE}"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FF4DA40-3E58-474A-B515-3A495C0D9643}" type="datetimeFigureOut">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BB7FAD-B07D-4F91-A0BD-391241C2A4FA}"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fld id="{EE560B9F-9426-448E-B2F4-8839893E0F8E}" type="datetimeFigureOut">
              <a:rPr lang="en-US"/>
              <a:pPr>
                <a:defRPr/>
              </a:pPr>
              <a:t>3/10/2014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0B44DD3E-161B-4548-B170-5C5A63427022}"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fld id="{9595086C-0800-4BD6-8D70-09612A6D93BB}" type="datetimeFigureOut">
              <a:rPr lang="en-US"/>
              <a:pPr>
                <a:defRPr/>
              </a:pPr>
              <a:t>3/10/2014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FB581B82-5BA2-45F6-AB9E-42002414AF37}"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omexus.org.mx"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package" Target="../embeddings/Documento_de_Microsoft_Office_Word1.docx"/><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www.comexus.org.m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1265238"/>
            <a:ext cx="7772400" cy="1470025"/>
          </a:xfrm>
        </p:spPr>
        <p:txBody>
          <a:bodyPr/>
          <a:lstStyle/>
          <a:p>
            <a:pPr eaLnBrk="1" hangingPunct="1"/>
            <a:r>
              <a:rPr lang="en-US" smtClean="0">
                <a:latin typeface="Arial Rounded MT Bold" pitchFamily="34" charset="0"/>
              </a:rPr>
              <a:t>Stages in Second Language Acquisition</a:t>
            </a:r>
          </a:p>
        </p:txBody>
      </p:sp>
      <p:sp>
        <p:nvSpPr>
          <p:cNvPr id="3" name="Subtitle 2"/>
          <p:cNvSpPr>
            <a:spLocks noGrp="1"/>
          </p:cNvSpPr>
          <p:nvPr>
            <p:ph type="subTitle" idx="1"/>
          </p:nvPr>
        </p:nvSpPr>
        <p:spPr>
          <a:xfrm>
            <a:off x="1371600" y="3308350"/>
            <a:ext cx="6400800" cy="2305050"/>
          </a:xfrm>
        </p:spPr>
        <p:txBody>
          <a:bodyPr rtlCol="0">
            <a:normAutofit lnSpcReduction="10000"/>
          </a:bodyPr>
          <a:lstStyle/>
          <a:p>
            <a:pPr eaLnBrk="1" fontAlgn="auto" hangingPunct="1">
              <a:spcAft>
                <a:spcPts val="0"/>
              </a:spcAft>
              <a:buFont typeface="Arial"/>
              <a:buNone/>
              <a:defRPr/>
            </a:pPr>
            <a:r>
              <a:rPr lang="en-US" dirty="0" smtClean="0">
                <a:latin typeface="Arial Rounded MT Bold"/>
                <a:ea typeface="+mn-ea"/>
                <a:cs typeface="Arial Rounded MT Bold"/>
              </a:rPr>
              <a:t>David Murphy</a:t>
            </a:r>
          </a:p>
          <a:p>
            <a:pPr eaLnBrk="1" fontAlgn="auto" hangingPunct="1">
              <a:spcAft>
                <a:spcPts val="0"/>
              </a:spcAft>
              <a:buFont typeface="Arial"/>
              <a:buNone/>
              <a:defRPr/>
            </a:pPr>
            <a:r>
              <a:rPr lang="en-US" dirty="0" smtClean="0">
                <a:latin typeface="Arial Rounded MT Bold"/>
                <a:ea typeface="+mn-ea"/>
                <a:cs typeface="Arial Rounded MT Bold"/>
              </a:rPr>
              <a:t>English Language Fellow</a:t>
            </a:r>
          </a:p>
          <a:p>
            <a:pPr eaLnBrk="1" fontAlgn="auto" hangingPunct="1">
              <a:spcAft>
                <a:spcPts val="0"/>
              </a:spcAft>
              <a:buFont typeface="Arial"/>
              <a:buNone/>
              <a:defRPr/>
            </a:pPr>
            <a:r>
              <a:rPr lang="en-US" dirty="0" smtClean="0">
                <a:latin typeface="Arial Rounded MT Bold"/>
                <a:ea typeface="+mn-ea"/>
                <a:cs typeface="Arial Rounded MT Bold"/>
                <a:hlinkClick r:id="rId2"/>
              </a:rPr>
              <a:t>www.comexus.org.mx</a:t>
            </a:r>
            <a:endParaRPr lang="en-US" dirty="0" smtClean="0">
              <a:latin typeface="Arial Rounded MT Bold"/>
              <a:ea typeface="+mn-ea"/>
              <a:cs typeface="Arial Rounded MT Bold"/>
            </a:endParaRPr>
          </a:p>
          <a:p>
            <a:pPr eaLnBrk="1" fontAlgn="auto" hangingPunct="1">
              <a:spcAft>
                <a:spcPts val="0"/>
              </a:spcAft>
              <a:buFont typeface="Arial"/>
              <a:buNone/>
              <a:defRPr/>
            </a:pPr>
            <a:r>
              <a:rPr lang="en-US" dirty="0" err="1" smtClean="0">
                <a:latin typeface="Arial Rounded MT Bold"/>
                <a:ea typeface="+mn-ea"/>
                <a:cs typeface="Arial Rounded MT Bold"/>
              </a:rPr>
              <a:t>ELFPachuca@Gmail.com</a:t>
            </a:r>
            <a:endParaRPr lang="en-US" dirty="0">
              <a:latin typeface="Arial Rounded MT Bold"/>
              <a:ea typeface="+mn-ea"/>
              <a:cs typeface="Arial Rounded MT Bol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latin typeface="Arial Rounded MT Bold"/>
                <a:ea typeface="+mj-ea"/>
                <a:cs typeface="Arial Rounded MT Bold"/>
              </a:rPr>
              <a:t>Stage 4: Intermediate Fluency </a:t>
            </a:r>
            <a:endParaRPr lang="en-US" dirty="0">
              <a:latin typeface="Arial Rounded MT Bold"/>
              <a:ea typeface="+mj-ea"/>
              <a:cs typeface="Arial Rounded MT Bold"/>
            </a:endParaRPr>
          </a:p>
        </p:txBody>
      </p:sp>
      <p:sp>
        <p:nvSpPr>
          <p:cNvPr id="13315" name="TextBox 3"/>
          <p:cNvSpPr txBox="1">
            <a:spLocks noChangeArrowheads="1"/>
          </p:cNvSpPr>
          <p:nvPr/>
        </p:nvSpPr>
        <p:spPr bwMode="auto">
          <a:xfrm>
            <a:off x="1182688" y="1417638"/>
            <a:ext cx="6970712" cy="4246562"/>
          </a:xfrm>
          <a:prstGeom prst="rect">
            <a:avLst/>
          </a:prstGeom>
          <a:noFill/>
          <a:ln w="9525">
            <a:noFill/>
            <a:miter lim="800000"/>
            <a:headEnd/>
            <a:tailEnd/>
          </a:ln>
        </p:spPr>
        <p:txBody>
          <a:bodyPr>
            <a:spAutoFit/>
          </a:bodyPr>
          <a:lstStyle/>
          <a:p>
            <a:r>
              <a:rPr lang="en-US" sz="3000">
                <a:solidFill>
                  <a:srgbClr val="7F7F7F"/>
                </a:solidFill>
                <a:latin typeface="Arial Rounded MT Bold" pitchFamily="34" charset="0"/>
              </a:rPr>
              <a:t>Acquisition: Learners typically acquire a vocabulary of about 6,000 words</a:t>
            </a:r>
          </a:p>
          <a:p>
            <a:r>
              <a:rPr lang="en-US" sz="3000">
                <a:solidFill>
                  <a:srgbClr val="7F7F7F"/>
                </a:solidFill>
                <a:latin typeface="Arial Rounded MT Bold" pitchFamily="34" charset="0"/>
              </a:rPr>
              <a:t>Indicators: use more complex sentences when speaking and writing and are willing to express opinions and share their thoughts. They will ask questions to clarify what they are learning in class.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z="4000" smtClean="0">
                <a:latin typeface="Arial Rounded MT Bold" pitchFamily="34" charset="0"/>
              </a:rPr>
              <a:t>Stage 4: Intermediate Fluency</a:t>
            </a:r>
          </a:p>
        </p:txBody>
      </p:sp>
      <p:sp>
        <p:nvSpPr>
          <p:cNvPr id="14339" name="TextBox 2"/>
          <p:cNvSpPr txBox="1">
            <a:spLocks noChangeArrowheads="1"/>
          </p:cNvSpPr>
          <p:nvPr/>
        </p:nvSpPr>
        <p:spPr bwMode="auto">
          <a:xfrm>
            <a:off x="901700" y="1925638"/>
            <a:ext cx="7291388" cy="5354637"/>
          </a:xfrm>
          <a:prstGeom prst="rect">
            <a:avLst/>
          </a:prstGeom>
          <a:noFill/>
          <a:ln w="9525">
            <a:noFill/>
            <a:miter lim="800000"/>
            <a:headEnd/>
            <a:tailEnd/>
          </a:ln>
        </p:spPr>
        <p:txBody>
          <a:bodyPr>
            <a:spAutoFit/>
          </a:bodyPr>
          <a:lstStyle/>
          <a:p>
            <a:r>
              <a:rPr lang="en-US" sz="3600">
                <a:solidFill>
                  <a:srgbClr val="7F7F7F"/>
                </a:solidFill>
                <a:latin typeface="Arial Rounded MT Bold" pitchFamily="34" charset="0"/>
              </a:rPr>
              <a:t>Skills: Student writing at this stage will have many errors as ELLs try to master the complexity of English grammar and sentence structure. Many students may be translating written assignments from native language.  </a:t>
            </a:r>
          </a:p>
          <a:p>
            <a:endParaRPr lang="en-US" sz="3600">
              <a:solidFill>
                <a:srgbClr val="7F7F7F"/>
              </a:solidFill>
              <a:latin typeface="Arial Rounded MT Bold" pitchFamily="34" charset="0"/>
            </a:endParaRPr>
          </a:p>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latin typeface="Arial Rounded MT Bold" pitchFamily="34" charset="0"/>
              </a:rPr>
              <a:t>Stage 5: Advanced Fluency </a:t>
            </a:r>
          </a:p>
        </p:txBody>
      </p:sp>
      <p:sp>
        <p:nvSpPr>
          <p:cNvPr id="15363" name="TextBox 2"/>
          <p:cNvSpPr txBox="1">
            <a:spLocks noChangeArrowheads="1"/>
          </p:cNvSpPr>
          <p:nvPr/>
        </p:nvSpPr>
        <p:spPr bwMode="auto">
          <a:xfrm>
            <a:off x="1154113" y="1417638"/>
            <a:ext cx="6927850" cy="4400550"/>
          </a:xfrm>
          <a:prstGeom prst="rect">
            <a:avLst/>
          </a:prstGeom>
          <a:noFill/>
          <a:ln w="9525">
            <a:noFill/>
            <a:miter lim="800000"/>
            <a:headEnd/>
            <a:tailEnd/>
          </a:ln>
        </p:spPr>
        <p:txBody>
          <a:bodyPr>
            <a:spAutoFit/>
          </a:bodyPr>
          <a:lstStyle/>
          <a:p>
            <a:r>
              <a:rPr lang="en-US" sz="2800">
                <a:solidFill>
                  <a:srgbClr val="7F7F7F"/>
                </a:solidFill>
                <a:latin typeface="Arial Rounded MT Bold" pitchFamily="34" charset="0"/>
              </a:rPr>
              <a:t>Duration: takes students from 4-10 years to achieve cognitive academic language proficiency in a second language.</a:t>
            </a:r>
          </a:p>
          <a:p>
            <a:r>
              <a:rPr lang="en-US" sz="2800">
                <a:solidFill>
                  <a:srgbClr val="7F7F7F"/>
                </a:solidFill>
                <a:latin typeface="Arial Rounded MT Bold" pitchFamily="34" charset="0"/>
              </a:rPr>
              <a:t>Indicators: Student at this stage will be near-native in their ability to perform in content area learning.</a:t>
            </a:r>
          </a:p>
          <a:p>
            <a:r>
              <a:rPr lang="en-US" sz="2800">
                <a:solidFill>
                  <a:srgbClr val="7F7F7F"/>
                </a:solidFill>
                <a:latin typeface="Arial Rounded MT Bold" pitchFamily="34" charset="0"/>
              </a:rPr>
              <a:t>Most ELLs at this stage have been exited from ESL and other support programs.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995363" y="1588"/>
          <a:ext cx="7362825" cy="7054850"/>
        </p:xfrm>
        <a:graphic>
          <a:graphicData uri="http://schemas.openxmlformats.org/presentationml/2006/ole">
            <p:oleObj spid="_x0000_s1026" name="Document" r:id="rId3" imgW="6083076" imgH="5829085" progId="Word.Document.12">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6350"/>
            <a:ext cx="8229600" cy="1143000"/>
          </a:xfrm>
        </p:spPr>
        <p:txBody>
          <a:bodyPr/>
          <a:lstStyle/>
          <a:p>
            <a:pPr eaLnBrk="1" hangingPunct="1"/>
            <a:r>
              <a:rPr lang="en-US" smtClean="0">
                <a:latin typeface="Arial Rounded MT Bold" pitchFamily="34" charset="0"/>
              </a:rPr>
              <a:t>Questions for SLA</a:t>
            </a:r>
          </a:p>
        </p:txBody>
      </p:sp>
      <p:sp>
        <p:nvSpPr>
          <p:cNvPr id="16387" name="TextBox 2"/>
          <p:cNvSpPr txBox="1">
            <a:spLocks noChangeArrowheads="1"/>
          </p:cNvSpPr>
          <p:nvPr/>
        </p:nvSpPr>
        <p:spPr bwMode="auto">
          <a:xfrm>
            <a:off x="731838" y="1371600"/>
            <a:ext cx="7724775" cy="4524375"/>
          </a:xfrm>
          <a:prstGeom prst="rect">
            <a:avLst/>
          </a:prstGeom>
          <a:noFill/>
          <a:ln w="9525">
            <a:noFill/>
            <a:miter lim="800000"/>
            <a:headEnd/>
            <a:tailEnd/>
          </a:ln>
        </p:spPr>
        <p:txBody>
          <a:bodyPr>
            <a:spAutoFit/>
          </a:bodyPr>
          <a:lstStyle/>
          <a:p>
            <a:r>
              <a:rPr lang="en-US" sz="3000" b="1">
                <a:solidFill>
                  <a:srgbClr val="7F7F7F"/>
                </a:solidFill>
                <a:latin typeface="Arial Rounded MT Bold" pitchFamily="34" charset="0"/>
              </a:rPr>
              <a:t>Preproduction:</a:t>
            </a:r>
            <a:r>
              <a:rPr lang="en-US" sz="3000">
                <a:solidFill>
                  <a:srgbClr val="7F7F7F"/>
                </a:solidFill>
                <a:latin typeface="Arial Rounded MT Bold" pitchFamily="34" charset="0"/>
              </a:rPr>
              <a:t> Ask questions that students can answer by pointing at pictures in the book ("Show me the wolf," "Where is the house?").</a:t>
            </a:r>
          </a:p>
          <a:p>
            <a:endParaRPr lang="en-US" sz="3000">
              <a:solidFill>
                <a:srgbClr val="7F7F7F"/>
              </a:solidFill>
              <a:latin typeface="Arial Rounded MT Bold" pitchFamily="34" charset="0"/>
            </a:endParaRPr>
          </a:p>
          <a:p>
            <a:r>
              <a:rPr lang="en-US" sz="3000" b="1">
                <a:solidFill>
                  <a:srgbClr val="7F7F7F"/>
                </a:solidFill>
                <a:latin typeface="Arial Rounded MT Bold" pitchFamily="34" charset="0"/>
              </a:rPr>
              <a:t>Early Production:</a:t>
            </a:r>
            <a:r>
              <a:rPr lang="en-US" sz="3000">
                <a:solidFill>
                  <a:srgbClr val="7F7F7F"/>
                </a:solidFill>
                <a:latin typeface="Arial Rounded MT Bold" pitchFamily="34" charset="0"/>
              </a:rPr>
              <a:t> Ask questions that students can answer with one or two words ("Did the brick house fall down?" "Who blew down the straw house?").</a:t>
            </a:r>
          </a:p>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latin typeface="Arial Rounded MT Bold" pitchFamily="34" charset="0"/>
              </a:rPr>
              <a:t>Questions for SLA</a:t>
            </a:r>
          </a:p>
        </p:txBody>
      </p:sp>
      <p:sp>
        <p:nvSpPr>
          <p:cNvPr id="17411" name="TextBox 2"/>
          <p:cNvSpPr txBox="1">
            <a:spLocks noChangeArrowheads="1"/>
          </p:cNvSpPr>
          <p:nvPr/>
        </p:nvSpPr>
        <p:spPr bwMode="auto">
          <a:xfrm>
            <a:off x="842963" y="1471613"/>
            <a:ext cx="7486650" cy="4984750"/>
          </a:xfrm>
          <a:prstGeom prst="rect">
            <a:avLst/>
          </a:prstGeom>
          <a:noFill/>
          <a:ln w="9525">
            <a:noFill/>
            <a:miter lim="800000"/>
            <a:headEnd/>
            <a:tailEnd/>
          </a:ln>
        </p:spPr>
        <p:txBody>
          <a:bodyPr>
            <a:spAutoFit/>
          </a:bodyPr>
          <a:lstStyle/>
          <a:p>
            <a:r>
              <a:rPr lang="en-US" sz="3000" b="1">
                <a:solidFill>
                  <a:srgbClr val="7F7F7F"/>
                </a:solidFill>
                <a:latin typeface="Arial Rounded MT Bold" pitchFamily="34" charset="0"/>
              </a:rPr>
              <a:t>Speech Emergence:</a:t>
            </a:r>
            <a:r>
              <a:rPr lang="en-US" sz="3000">
                <a:solidFill>
                  <a:srgbClr val="7F7F7F"/>
                </a:solidFill>
                <a:latin typeface="Arial Rounded MT Bold" pitchFamily="34" charset="0"/>
              </a:rPr>
              <a:t> Ask "why" and "how" questions that students can answer with short sentences ("Explain why the third pig built his house out of bricks." "What does the wolf want?").</a:t>
            </a:r>
          </a:p>
          <a:p>
            <a:endParaRPr lang="en-US" sz="3000" b="1">
              <a:solidFill>
                <a:srgbClr val="7F7F7F"/>
              </a:solidFill>
              <a:latin typeface="Arial Rounded MT Bold" pitchFamily="34" charset="0"/>
            </a:endParaRPr>
          </a:p>
          <a:p>
            <a:r>
              <a:rPr lang="en-US" sz="3000" b="1">
                <a:solidFill>
                  <a:srgbClr val="7F7F7F"/>
                </a:solidFill>
                <a:latin typeface="Arial Rounded MT Bold" pitchFamily="34" charset="0"/>
              </a:rPr>
              <a:t>Intermediate Fluency:</a:t>
            </a:r>
            <a:r>
              <a:rPr lang="en-US" sz="3000">
                <a:solidFill>
                  <a:srgbClr val="7F7F7F"/>
                </a:solidFill>
                <a:latin typeface="Arial Rounded MT Bold" pitchFamily="34" charset="0"/>
              </a:rPr>
              <a:t> Ask "What would happen if …" and "Why do you think …" questions ("What would happen if the pigs outsmarted the wolf?</a:t>
            </a:r>
            <a:r>
              <a:rPr lang="en-US" altLang="en-US" sz="3000">
                <a:solidFill>
                  <a:srgbClr val="7F7F7F"/>
                </a:solidFill>
                <a:latin typeface="Arial Rounded MT Bold" pitchFamily="34" charset="0"/>
              </a:rPr>
              <a:t>”</a:t>
            </a:r>
            <a:r>
              <a:rPr lang="en-US" sz="3000">
                <a:solidFill>
                  <a:srgbClr val="7F7F7F"/>
                </a:solidFill>
                <a:latin typeface="Arial Rounded MT Bold" pitchFamily="34" charset="0"/>
              </a:rPr>
              <a:t>)</a:t>
            </a:r>
          </a:p>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latin typeface="Arial Rounded MT Bold" pitchFamily="34" charset="0"/>
              </a:rPr>
              <a:t>Questions for SLA</a:t>
            </a:r>
          </a:p>
        </p:txBody>
      </p:sp>
      <p:sp>
        <p:nvSpPr>
          <p:cNvPr id="18435" name="Rectangle 2"/>
          <p:cNvSpPr>
            <a:spLocks noChangeArrowheads="1"/>
          </p:cNvSpPr>
          <p:nvPr/>
        </p:nvSpPr>
        <p:spPr bwMode="auto">
          <a:xfrm>
            <a:off x="922338" y="1825625"/>
            <a:ext cx="6870700" cy="2862263"/>
          </a:xfrm>
          <a:prstGeom prst="rect">
            <a:avLst/>
          </a:prstGeom>
          <a:noFill/>
          <a:ln w="9525">
            <a:noFill/>
            <a:miter lim="800000"/>
            <a:headEnd/>
            <a:tailEnd/>
          </a:ln>
        </p:spPr>
        <p:txBody>
          <a:bodyPr>
            <a:spAutoFit/>
          </a:bodyPr>
          <a:lstStyle/>
          <a:p>
            <a:r>
              <a:rPr lang="en-US" sz="3600" b="1">
                <a:solidFill>
                  <a:srgbClr val="7F7F7F"/>
                </a:solidFill>
                <a:latin typeface="Arial Rounded MT Bold" pitchFamily="34" charset="0"/>
              </a:rPr>
              <a:t>Advanced Fluency:</a:t>
            </a:r>
            <a:r>
              <a:rPr lang="en-US" sz="3600">
                <a:solidFill>
                  <a:srgbClr val="7F7F7F"/>
                </a:solidFill>
                <a:latin typeface="Arial Rounded MT Bold" pitchFamily="34" charset="0"/>
              </a:rPr>
              <a:t> Ask students to retell the story, including main plot elements but leaving out unnecessary details.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4000" smtClean="0">
                <a:latin typeface="Times New Roman" pitchFamily="18" charset="0"/>
                <a:cs typeface="Times New Roman" pitchFamily="18" charset="0"/>
              </a:rPr>
              <a:t>Creating Lesson Plans</a:t>
            </a:r>
          </a:p>
        </p:txBody>
      </p:sp>
      <p:sp>
        <p:nvSpPr>
          <p:cNvPr id="19459" name="Rectangle 3"/>
          <p:cNvSpPr>
            <a:spLocks noGrp="1" noChangeArrowheads="1"/>
          </p:cNvSpPr>
          <p:nvPr>
            <p:ph idx="1"/>
          </p:nvPr>
        </p:nvSpPr>
        <p:spPr>
          <a:xfrm>
            <a:off x="457200" y="1600200"/>
            <a:ext cx="8229600" cy="2620963"/>
          </a:xfrm>
        </p:spPr>
        <p:txBody>
          <a:bodyPr/>
          <a:lstStyle/>
          <a:p>
            <a:pPr marL="609600" indent="-609600" eaLnBrk="1" hangingPunct="1">
              <a:lnSpc>
                <a:spcPct val="90000"/>
              </a:lnSpc>
              <a:buFontTx/>
              <a:buAutoNum type="arabicPeriod"/>
            </a:pPr>
            <a:r>
              <a:rPr lang="en-US" sz="3000" smtClean="0">
                <a:latin typeface="Times New Roman" pitchFamily="18" charset="0"/>
                <a:cs typeface="Times New Roman" pitchFamily="18" charset="0"/>
              </a:rPr>
              <a:t>Identify your student learning outcomes.</a:t>
            </a:r>
          </a:p>
          <a:p>
            <a:pPr marL="609600" indent="-609600" eaLnBrk="1" hangingPunct="1">
              <a:lnSpc>
                <a:spcPct val="90000"/>
              </a:lnSpc>
              <a:buFontTx/>
              <a:buAutoNum type="arabicPeriod"/>
            </a:pPr>
            <a:r>
              <a:rPr lang="en-US" sz="3000" smtClean="0">
                <a:latin typeface="Times New Roman" pitchFamily="18" charset="0"/>
                <a:cs typeface="Times New Roman" pitchFamily="18" charset="0"/>
              </a:rPr>
              <a:t>Outline your activities.</a:t>
            </a:r>
          </a:p>
          <a:p>
            <a:pPr marL="609600" indent="-609600" eaLnBrk="1" hangingPunct="1">
              <a:lnSpc>
                <a:spcPct val="90000"/>
              </a:lnSpc>
              <a:buFontTx/>
              <a:buAutoNum type="arabicPeriod"/>
            </a:pPr>
            <a:r>
              <a:rPr lang="en-US" sz="3000" smtClean="0">
                <a:latin typeface="Times New Roman" pitchFamily="18" charset="0"/>
                <a:cs typeface="Times New Roman" pitchFamily="18" charset="0"/>
              </a:rPr>
              <a:t>Review your activities and look for ways to make them more student-centered, to appeal to some of the eight intelligences, and to treat the four skills plus grammar.</a:t>
            </a:r>
          </a:p>
          <a:p>
            <a:pPr marL="609600" indent="-609600" eaLnBrk="1" hangingPunct="1">
              <a:lnSpc>
                <a:spcPct val="90000"/>
              </a:lnSpc>
            </a:pPr>
            <a:endParaRPr lang="en-US" smtClean="0">
              <a:latin typeface="News Gothic MT" pitchFamily="-84" charset="0"/>
            </a:endParaRPr>
          </a:p>
        </p:txBody>
      </p:sp>
      <p:pic>
        <p:nvPicPr>
          <p:cNvPr id="19460" name="Picture 4" descr="MCj02403890000[1]"/>
          <p:cNvPicPr>
            <a:picLocks noChangeAspect="1" noChangeArrowheads="1"/>
          </p:cNvPicPr>
          <p:nvPr/>
        </p:nvPicPr>
        <p:blipFill>
          <a:blip r:embed="rId2"/>
          <a:srcRect/>
          <a:stretch>
            <a:fillRect/>
          </a:stretch>
        </p:blipFill>
        <p:spPr bwMode="auto">
          <a:xfrm>
            <a:off x="6267450" y="4914900"/>
            <a:ext cx="2876550" cy="1943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latin typeface="Arial Rounded MT Bold" pitchFamily="34" charset="0"/>
              </a:rPr>
              <a:t>Activities	</a:t>
            </a:r>
          </a:p>
        </p:txBody>
      </p:sp>
      <p:sp>
        <p:nvSpPr>
          <p:cNvPr id="20483" name="Rectangle 3"/>
          <p:cNvSpPr>
            <a:spLocks noGrp="1" noChangeArrowheads="1"/>
          </p:cNvSpPr>
          <p:nvPr>
            <p:ph idx="1"/>
          </p:nvPr>
        </p:nvSpPr>
        <p:spPr/>
        <p:txBody>
          <a:bodyPr/>
          <a:lstStyle/>
          <a:p>
            <a:pPr eaLnBrk="1" hangingPunct="1">
              <a:lnSpc>
                <a:spcPct val="80000"/>
              </a:lnSpc>
            </a:pPr>
            <a:r>
              <a:rPr lang="en-US" sz="2800" smtClean="0">
                <a:solidFill>
                  <a:srgbClr val="7F7F7F"/>
                </a:solidFill>
                <a:latin typeface="Arial Rounded MT Bold" pitchFamily="34" charset="0"/>
              </a:rPr>
              <a:t>Disappearing dialogues – write a line on the board, the class repeats it, then you erase parts of the line.</a:t>
            </a:r>
          </a:p>
          <a:p>
            <a:pPr eaLnBrk="1" hangingPunct="1">
              <a:lnSpc>
                <a:spcPct val="80000"/>
              </a:lnSpc>
            </a:pPr>
            <a:r>
              <a:rPr lang="en-US" sz="2800" smtClean="0">
                <a:solidFill>
                  <a:srgbClr val="7F7F7F"/>
                </a:solidFill>
                <a:latin typeface="Arial Rounded MT Bold" pitchFamily="34" charset="0"/>
              </a:rPr>
              <a:t>Dialogue building – use a drawing of stick figures to create a scene.  Students write the dialogue for the scene.</a:t>
            </a:r>
          </a:p>
          <a:p>
            <a:pPr eaLnBrk="1" hangingPunct="1">
              <a:lnSpc>
                <a:spcPct val="80000"/>
              </a:lnSpc>
            </a:pPr>
            <a:r>
              <a:rPr lang="en-US" sz="2800" smtClean="0">
                <a:solidFill>
                  <a:srgbClr val="7F7F7F"/>
                </a:solidFill>
                <a:latin typeface="Arial Rounded MT Bold" pitchFamily="34" charset="0"/>
              </a:rPr>
              <a:t>Information gap activities – information to complete a task is distributed among students.  The students must share the information to complete the task. </a:t>
            </a:r>
          </a:p>
          <a:p>
            <a:pPr eaLnBrk="1" hangingPunct="1">
              <a:lnSpc>
                <a:spcPct val="80000"/>
              </a:lnSpc>
            </a:pPr>
            <a:endParaRPr lang="en-US" sz="2800" smtClean="0">
              <a:latin typeface="News Gothic MT"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33338"/>
            <a:ext cx="8229600" cy="1143000"/>
          </a:xfrm>
        </p:spPr>
        <p:txBody>
          <a:bodyPr/>
          <a:lstStyle/>
          <a:p>
            <a:pPr eaLnBrk="1" hangingPunct="1"/>
            <a:r>
              <a:rPr lang="en-US" smtClean="0">
                <a:latin typeface="Arial Rounded MT Bold" pitchFamily="34" charset="0"/>
              </a:rPr>
              <a:t>Taboo</a:t>
            </a:r>
          </a:p>
        </p:txBody>
      </p:sp>
      <p:sp>
        <p:nvSpPr>
          <p:cNvPr id="21507" name="Content Placeholder 2"/>
          <p:cNvSpPr>
            <a:spLocks noGrp="1"/>
          </p:cNvSpPr>
          <p:nvPr>
            <p:ph idx="1"/>
          </p:nvPr>
        </p:nvSpPr>
        <p:spPr>
          <a:xfrm>
            <a:off x="457200" y="1292225"/>
            <a:ext cx="8229600" cy="4525963"/>
          </a:xfrm>
        </p:spPr>
        <p:txBody>
          <a:bodyPr/>
          <a:lstStyle/>
          <a:p>
            <a:pPr eaLnBrk="1" hangingPunct="1"/>
            <a:r>
              <a:rPr lang="en-US" sz="2400" smtClean="0">
                <a:solidFill>
                  <a:srgbClr val="7F7F7F"/>
                </a:solidFill>
                <a:latin typeface="Arial Rounded MT Bold" pitchFamily="34" charset="0"/>
              </a:rPr>
              <a:t>Put students into groups. One of the students must sit with their back to the board, the other students facing the board.</a:t>
            </a:r>
          </a:p>
          <a:p>
            <a:pPr eaLnBrk="1" hangingPunct="1"/>
            <a:r>
              <a:rPr lang="en-US" sz="2400" smtClean="0">
                <a:solidFill>
                  <a:srgbClr val="7F7F7F"/>
                </a:solidFill>
                <a:latin typeface="Arial Rounded MT Bold" pitchFamily="34" charset="0"/>
              </a:rPr>
              <a:t>The teacher draws a picture or puts a flashcard on the board. The students have to describe what is on the board to help the student (with their back to the board) to guess what it is.</a:t>
            </a:r>
          </a:p>
          <a:p>
            <a:pPr eaLnBrk="1" hangingPunct="1"/>
            <a:r>
              <a:rPr lang="en-US" sz="2400" b="1" smtClean="0">
                <a:solidFill>
                  <a:srgbClr val="7F7F7F"/>
                </a:solidFill>
                <a:latin typeface="Arial Rounded MT Bold" pitchFamily="34" charset="0"/>
              </a:rPr>
              <a:t>For higher level students</a:t>
            </a:r>
            <a:r>
              <a:rPr lang="en-US" sz="2400" smtClean="0">
                <a:solidFill>
                  <a:srgbClr val="7F7F7F"/>
                </a:solidFill>
                <a:latin typeface="Arial Rounded MT Bold" pitchFamily="34" charset="0"/>
              </a:rPr>
              <a:t> write a number of TABOO WORDS on the board. For example if a teacher shows the students a flash card of say </a:t>
            </a:r>
            <a:r>
              <a:rPr lang="en-US" altLang="en-US" sz="2400" smtClean="0">
                <a:solidFill>
                  <a:srgbClr val="7F7F7F"/>
                </a:solidFill>
                <a:latin typeface="Arial Rounded MT Bold" pitchFamily="34" charset="0"/>
              </a:rPr>
              <a:t>‘</a:t>
            </a:r>
            <a:r>
              <a:rPr lang="en-US" sz="2400" smtClean="0">
                <a:solidFill>
                  <a:srgbClr val="7F7F7F"/>
                </a:solidFill>
                <a:latin typeface="Arial Rounded MT Bold" pitchFamily="34" charset="0"/>
              </a:rPr>
              <a:t>a teacher</a:t>
            </a:r>
            <a:r>
              <a:rPr lang="en-US" altLang="en-US" sz="2400" smtClean="0">
                <a:solidFill>
                  <a:srgbClr val="7F7F7F"/>
                </a:solidFill>
                <a:latin typeface="Arial Rounded MT Bold" pitchFamily="34" charset="0"/>
              </a:rPr>
              <a:t>’</a:t>
            </a:r>
            <a:r>
              <a:rPr lang="en-US" sz="2400" smtClean="0">
                <a:solidFill>
                  <a:srgbClr val="7F7F7F"/>
                </a:solidFill>
                <a:latin typeface="Arial Rounded MT Bold" pitchFamily="34" charset="0"/>
              </a:rPr>
              <a:t>, the taboo words that students cannot say could be </a:t>
            </a:r>
            <a:r>
              <a:rPr lang="en-US" altLang="en-US" sz="2400" smtClean="0">
                <a:solidFill>
                  <a:srgbClr val="7F7F7F"/>
                </a:solidFill>
                <a:latin typeface="Arial Rounded MT Bold" pitchFamily="34" charset="0"/>
              </a:rPr>
              <a:t>‘</a:t>
            </a:r>
            <a:r>
              <a:rPr lang="en-US" sz="2400" smtClean="0">
                <a:solidFill>
                  <a:srgbClr val="7F7F7F"/>
                </a:solidFill>
                <a:latin typeface="Arial Rounded MT Bold" pitchFamily="34" charset="0"/>
              </a:rPr>
              <a:t>school</a:t>
            </a:r>
            <a:r>
              <a:rPr lang="en-US" altLang="en-US" sz="2400" smtClean="0">
                <a:solidFill>
                  <a:srgbClr val="7F7F7F"/>
                </a:solidFill>
                <a:latin typeface="Arial Rounded MT Bold" pitchFamily="34" charset="0"/>
              </a:rPr>
              <a:t>’</a:t>
            </a:r>
            <a:r>
              <a:rPr lang="en-US" sz="2400" smtClean="0">
                <a:solidFill>
                  <a:srgbClr val="7F7F7F"/>
                </a:solidFill>
                <a:latin typeface="Arial Rounded MT Bold" pitchFamily="34" charset="0"/>
              </a:rPr>
              <a:t> and </a:t>
            </a:r>
            <a:r>
              <a:rPr lang="en-US" altLang="en-US" sz="2400" smtClean="0">
                <a:solidFill>
                  <a:srgbClr val="7F7F7F"/>
                </a:solidFill>
                <a:latin typeface="Arial Rounded MT Bold" pitchFamily="34" charset="0"/>
              </a:rPr>
              <a:t>‘</a:t>
            </a:r>
            <a:r>
              <a:rPr lang="en-US" sz="2400" smtClean="0">
                <a:solidFill>
                  <a:srgbClr val="7F7F7F"/>
                </a:solidFill>
                <a:latin typeface="Arial Rounded MT Bold" pitchFamily="34" charset="0"/>
              </a:rPr>
              <a:t>student</a:t>
            </a:r>
            <a:r>
              <a:rPr lang="en-US" altLang="en-US" sz="2400" smtClean="0">
                <a:solidFill>
                  <a:srgbClr val="7F7F7F"/>
                </a:solidFill>
                <a:latin typeface="Arial Rounded MT Bold" pitchFamily="34" charset="0"/>
              </a:rPr>
              <a:t>’</a:t>
            </a:r>
            <a:r>
              <a:rPr lang="en-US" sz="2400" smtClean="0">
                <a:solidFill>
                  <a:srgbClr val="7F7F7F"/>
                </a:solidFill>
                <a:latin typeface="Arial Rounded MT Bold" pitchFamily="34"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latin typeface="Arial Rounded MT Bold" pitchFamily="34" charset="0"/>
              </a:rPr>
              <a:t>Five Stages in SLA</a:t>
            </a:r>
          </a:p>
        </p:txBody>
      </p:sp>
      <p:sp>
        <p:nvSpPr>
          <p:cNvPr id="3" name="TextBox 2"/>
          <p:cNvSpPr txBox="1"/>
          <p:nvPr/>
        </p:nvSpPr>
        <p:spPr>
          <a:xfrm>
            <a:off x="620713" y="1495425"/>
            <a:ext cx="7680325" cy="3416300"/>
          </a:xfrm>
          <a:prstGeom prst="rect">
            <a:avLst/>
          </a:prstGeom>
          <a:noFill/>
        </p:spPr>
        <p:txBody>
          <a:bodyPr>
            <a:spAutoFit/>
          </a:bodyPr>
          <a:lstStyle/>
          <a:p>
            <a:pPr fontAlgn="auto">
              <a:spcBef>
                <a:spcPts val="0"/>
              </a:spcBef>
              <a:spcAft>
                <a:spcPts val="0"/>
              </a:spcAft>
              <a:defRPr/>
            </a:pPr>
            <a:r>
              <a:rPr lang="en-US" sz="3600" dirty="0">
                <a:solidFill>
                  <a:schemeClr val="bg1">
                    <a:lumMod val="50000"/>
                  </a:schemeClr>
                </a:solidFill>
                <a:latin typeface="Arial Rounded MT Bold"/>
                <a:ea typeface="+mn-ea"/>
                <a:cs typeface="Arial Rounded MT Bold"/>
              </a:rPr>
              <a:t>Stage 1: Pre-Production (Silent Period)</a:t>
            </a:r>
          </a:p>
          <a:p>
            <a:pPr fontAlgn="auto">
              <a:spcBef>
                <a:spcPts val="0"/>
              </a:spcBef>
              <a:spcAft>
                <a:spcPts val="0"/>
              </a:spcAft>
              <a:defRPr/>
            </a:pPr>
            <a:r>
              <a:rPr lang="en-US" sz="3600" dirty="0">
                <a:solidFill>
                  <a:schemeClr val="bg1">
                    <a:lumMod val="50000"/>
                  </a:schemeClr>
                </a:solidFill>
                <a:latin typeface="Arial Rounded MT Bold"/>
                <a:ea typeface="+mn-ea"/>
                <a:cs typeface="Arial Rounded MT Bold"/>
              </a:rPr>
              <a:t>Stage 2: Early Production</a:t>
            </a:r>
          </a:p>
          <a:p>
            <a:pPr fontAlgn="auto">
              <a:spcBef>
                <a:spcPts val="0"/>
              </a:spcBef>
              <a:spcAft>
                <a:spcPts val="0"/>
              </a:spcAft>
              <a:defRPr/>
            </a:pPr>
            <a:r>
              <a:rPr lang="en-US" sz="3600" dirty="0">
                <a:solidFill>
                  <a:schemeClr val="bg1">
                    <a:lumMod val="50000"/>
                  </a:schemeClr>
                </a:solidFill>
                <a:latin typeface="Arial Rounded MT Bold"/>
                <a:ea typeface="+mn-ea"/>
                <a:cs typeface="Arial Rounded MT Bold"/>
              </a:rPr>
              <a:t>Stage 3: Speech Emergence</a:t>
            </a:r>
          </a:p>
          <a:p>
            <a:pPr fontAlgn="auto">
              <a:spcBef>
                <a:spcPts val="0"/>
              </a:spcBef>
              <a:spcAft>
                <a:spcPts val="0"/>
              </a:spcAft>
              <a:defRPr/>
            </a:pPr>
            <a:r>
              <a:rPr lang="en-US" sz="3600" dirty="0">
                <a:solidFill>
                  <a:schemeClr val="bg1">
                    <a:lumMod val="50000"/>
                  </a:schemeClr>
                </a:solidFill>
                <a:latin typeface="Arial Rounded MT Bold"/>
                <a:ea typeface="+mn-ea"/>
                <a:cs typeface="Arial Rounded MT Bold"/>
              </a:rPr>
              <a:t>Stage 4: Intermediate Fluency</a:t>
            </a:r>
          </a:p>
          <a:p>
            <a:pPr fontAlgn="auto">
              <a:spcBef>
                <a:spcPts val="0"/>
              </a:spcBef>
              <a:spcAft>
                <a:spcPts val="0"/>
              </a:spcAft>
              <a:defRPr/>
            </a:pPr>
            <a:r>
              <a:rPr lang="en-US" sz="3600" dirty="0">
                <a:solidFill>
                  <a:schemeClr val="bg1">
                    <a:lumMod val="50000"/>
                  </a:schemeClr>
                </a:solidFill>
                <a:latin typeface="Arial Rounded MT Bold"/>
                <a:ea typeface="+mn-ea"/>
                <a:cs typeface="Arial Rounded MT Bold"/>
              </a:rPr>
              <a:t>Stage 5: Advanced Fluency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latin typeface="Arial Rounded MT Bold" pitchFamily="34" charset="0"/>
              </a:rPr>
              <a:t>Drawing Descriptions</a:t>
            </a:r>
          </a:p>
        </p:txBody>
      </p:sp>
      <p:sp>
        <p:nvSpPr>
          <p:cNvPr id="22531" name="Content Placeholder 2"/>
          <p:cNvSpPr>
            <a:spLocks noGrp="1"/>
          </p:cNvSpPr>
          <p:nvPr>
            <p:ph idx="1"/>
          </p:nvPr>
        </p:nvSpPr>
        <p:spPr/>
        <p:txBody>
          <a:bodyPr/>
          <a:lstStyle/>
          <a:p>
            <a:pPr eaLnBrk="1" hangingPunct="1"/>
            <a:r>
              <a:rPr lang="en-US" sz="3000" smtClean="0">
                <a:solidFill>
                  <a:srgbClr val="7F7F7F"/>
                </a:solidFill>
                <a:latin typeface="Arial Rounded MT Bold" pitchFamily="34" charset="0"/>
              </a:rPr>
              <a:t>Students each get a single picture, and they must describe to their neighbor what the picture looks like.  </a:t>
            </a:r>
          </a:p>
          <a:p>
            <a:pPr eaLnBrk="1" hangingPunct="1"/>
            <a:r>
              <a:rPr lang="en-US" sz="3000" smtClean="0">
                <a:solidFill>
                  <a:srgbClr val="7F7F7F"/>
                </a:solidFill>
                <a:latin typeface="Arial Rounded MT Bold" pitchFamily="34" charset="0"/>
              </a:rPr>
              <a:t>Students who are listening must draw the picture.</a:t>
            </a:r>
          </a:p>
          <a:p>
            <a:pPr eaLnBrk="1" hangingPunct="1"/>
            <a:r>
              <a:rPr lang="en-US" sz="3000" smtClean="0">
                <a:solidFill>
                  <a:srgbClr val="7F7F7F"/>
                </a:solidFill>
                <a:latin typeface="Arial Rounded MT Bold" pitchFamily="34" charset="0"/>
              </a:rPr>
              <a:t>After the first student is finished drawing, the first student should describe a different picture to the second student.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latin typeface="Arial Rounded MT Bold" pitchFamily="34" charset="0"/>
              </a:rPr>
              <a:t>Hold It Up!</a:t>
            </a:r>
          </a:p>
        </p:txBody>
      </p:sp>
      <p:sp>
        <p:nvSpPr>
          <p:cNvPr id="23555" name="Content Placeholder 2"/>
          <p:cNvSpPr>
            <a:spLocks noGrp="1"/>
          </p:cNvSpPr>
          <p:nvPr>
            <p:ph idx="1"/>
          </p:nvPr>
        </p:nvSpPr>
        <p:spPr/>
        <p:txBody>
          <a:bodyPr/>
          <a:lstStyle/>
          <a:p>
            <a:pPr eaLnBrk="1" hangingPunct="1"/>
            <a:r>
              <a:rPr lang="en-US" sz="2600" smtClean="0">
                <a:solidFill>
                  <a:srgbClr val="7F7F7F"/>
                </a:solidFill>
                <a:latin typeface="Arial Rounded MT Bold" pitchFamily="34" charset="0"/>
              </a:rPr>
              <a:t>When the students are in groups, say one of the vocabulary words that you want to review (or give a definition for higher levels).</a:t>
            </a:r>
          </a:p>
          <a:p>
            <a:pPr eaLnBrk="1" hangingPunct="1"/>
            <a:r>
              <a:rPr lang="en-US" sz="2600" smtClean="0">
                <a:solidFill>
                  <a:srgbClr val="7F7F7F"/>
                </a:solidFill>
                <a:latin typeface="Arial Rounded MT Bold" pitchFamily="34" charset="0"/>
              </a:rPr>
              <a:t>One team member must write the word on their paper and </a:t>
            </a:r>
            <a:r>
              <a:rPr lang="en-US" sz="2600" b="1" smtClean="0">
                <a:solidFill>
                  <a:srgbClr val="7F7F7F"/>
                </a:solidFill>
                <a:latin typeface="Arial Rounded MT Bold" pitchFamily="34" charset="0"/>
              </a:rPr>
              <a:t>hold it up</a:t>
            </a:r>
            <a:r>
              <a:rPr lang="en-US" sz="2600" smtClean="0">
                <a:solidFill>
                  <a:srgbClr val="7F7F7F"/>
                </a:solidFill>
                <a:latin typeface="Arial Rounded MT Bold" pitchFamily="34" charset="0"/>
              </a:rPr>
              <a:t>.</a:t>
            </a:r>
          </a:p>
          <a:p>
            <a:pPr eaLnBrk="1" hangingPunct="1"/>
            <a:r>
              <a:rPr lang="en-US" sz="2600" smtClean="0">
                <a:solidFill>
                  <a:srgbClr val="7F7F7F"/>
                </a:solidFill>
                <a:latin typeface="Arial Rounded MT Bold" pitchFamily="34" charset="0"/>
              </a:rPr>
              <a:t>The student to hold it up first gets one point for their team.</a:t>
            </a:r>
          </a:p>
          <a:p>
            <a:pPr eaLnBrk="1" hangingPunct="1"/>
            <a:r>
              <a:rPr lang="en-US" sz="2600" smtClean="0">
                <a:solidFill>
                  <a:srgbClr val="7F7F7F"/>
                </a:solidFill>
                <a:latin typeface="Arial Rounded MT Bold" pitchFamily="34" charset="0"/>
              </a:rPr>
              <a:t>After five vocabulary words, change the team member who must write.</a:t>
            </a:r>
          </a:p>
          <a:p>
            <a:pPr eaLnBrk="1" hangingPunct="1"/>
            <a:r>
              <a:rPr lang="en-US" sz="2600" b="1" smtClean="0">
                <a:solidFill>
                  <a:srgbClr val="7F7F7F"/>
                </a:solidFill>
                <a:latin typeface="Arial Rounded MT Bold" pitchFamily="34" charset="0"/>
              </a:rPr>
              <a:t>Variation:</a:t>
            </a:r>
            <a:r>
              <a:rPr lang="en-US" sz="2600" smtClean="0">
                <a:solidFill>
                  <a:srgbClr val="7F7F7F"/>
                </a:solidFill>
                <a:latin typeface="Arial Rounded MT Bold" pitchFamily="34" charset="0"/>
              </a:rPr>
              <a:t> Students who haven't learned the alphabet can be given pictures to hold up.</a:t>
            </a:r>
          </a:p>
          <a:p>
            <a:pPr eaLnBrk="1" hangingPunct="1"/>
            <a:endParaRPr lang="en-US" smtClean="0">
              <a:latin typeface="News Gothic MT"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39750" y="-238125"/>
            <a:ext cx="8042275" cy="1336675"/>
          </a:xfrm>
        </p:spPr>
        <p:txBody>
          <a:bodyPr/>
          <a:lstStyle/>
          <a:p>
            <a:pPr eaLnBrk="1" hangingPunct="1"/>
            <a:r>
              <a:rPr lang="en-US" smtClean="0">
                <a:latin typeface="Arial Rounded MT Bold" pitchFamily="34" charset="0"/>
              </a:rPr>
              <a:t>Guess Who?</a:t>
            </a:r>
          </a:p>
        </p:txBody>
      </p:sp>
      <p:sp>
        <p:nvSpPr>
          <p:cNvPr id="24579" name="Content Placeholder 2"/>
          <p:cNvSpPr>
            <a:spLocks noGrp="1"/>
          </p:cNvSpPr>
          <p:nvPr>
            <p:ph idx="1"/>
          </p:nvPr>
        </p:nvSpPr>
        <p:spPr>
          <a:xfrm>
            <a:off x="214313" y="855663"/>
            <a:ext cx="8929687" cy="4343400"/>
          </a:xfrm>
        </p:spPr>
        <p:txBody>
          <a:bodyPr/>
          <a:lstStyle/>
          <a:p>
            <a:pPr eaLnBrk="1" hangingPunct="1"/>
            <a:r>
              <a:rPr lang="en-US" sz="2600" smtClean="0">
                <a:solidFill>
                  <a:srgbClr val="7F7F7F"/>
                </a:solidFill>
                <a:latin typeface="Arial Rounded MT Bold" pitchFamily="34" charset="0"/>
              </a:rPr>
              <a:t>Each student in a group chooses a famous person or thing.</a:t>
            </a:r>
          </a:p>
          <a:p>
            <a:pPr eaLnBrk="1" hangingPunct="1"/>
            <a:r>
              <a:rPr lang="en-US" sz="2600" smtClean="0">
                <a:solidFill>
                  <a:srgbClr val="7F7F7F"/>
                </a:solidFill>
                <a:latin typeface="Arial Rounded MT Bold" pitchFamily="34" charset="0"/>
              </a:rPr>
              <a:t>Group members ask yes/no questions about the famous person or thing.  </a:t>
            </a:r>
          </a:p>
          <a:p>
            <a:pPr eaLnBrk="1" hangingPunct="1"/>
            <a:r>
              <a:rPr lang="en-US" sz="2600" smtClean="0">
                <a:solidFill>
                  <a:srgbClr val="7F7F7F"/>
                </a:solidFill>
                <a:latin typeface="Arial Rounded MT Bold" pitchFamily="34" charset="0"/>
              </a:rPr>
              <a:t>When a group member receives a 'yes' to their question, they can ask one follow up question</a:t>
            </a:r>
          </a:p>
          <a:p>
            <a:pPr eaLnBrk="1" hangingPunct="1"/>
            <a:r>
              <a:rPr lang="en-US" sz="2600" smtClean="0">
                <a:solidFill>
                  <a:srgbClr val="7F7F7F"/>
                </a:solidFill>
                <a:latin typeface="Arial Rounded MT Bold" pitchFamily="34" charset="0"/>
              </a:rPr>
              <a:t>If the answer to a group member's question is no, the next student gets to ask a question</a:t>
            </a:r>
          </a:p>
          <a:p>
            <a:pPr eaLnBrk="1" hangingPunct="1"/>
            <a:r>
              <a:rPr lang="en-US" sz="2600" smtClean="0">
                <a:solidFill>
                  <a:srgbClr val="7F7F7F"/>
                </a:solidFill>
                <a:latin typeface="Arial Rounded MT Bold" pitchFamily="34" charset="0"/>
              </a:rPr>
              <a:t>You may choose to prepare a handout of possible questions to get things started and help weaker students. Some possible questions are: </a:t>
            </a:r>
            <a:r>
              <a:rPr lang="en-US" altLang="en-US" sz="2600" smtClean="0">
                <a:solidFill>
                  <a:srgbClr val="7F7F7F"/>
                </a:solidFill>
                <a:latin typeface="Arial Rounded MT Bold" pitchFamily="34" charset="0"/>
              </a:rPr>
              <a:t>‘</a:t>
            </a:r>
            <a:r>
              <a:rPr lang="en-US" sz="2600" smtClean="0">
                <a:solidFill>
                  <a:srgbClr val="7F7F7F"/>
                </a:solidFill>
                <a:latin typeface="Arial Rounded MT Bold" pitchFamily="34" charset="0"/>
              </a:rPr>
              <a:t>Are you famous?</a:t>
            </a:r>
            <a:r>
              <a:rPr lang="en-US" altLang="en-US" sz="2600" smtClean="0">
                <a:solidFill>
                  <a:srgbClr val="7F7F7F"/>
                </a:solidFill>
                <a:latin typeface="Arial Rounded MT Bold" pitchFamily="34" charset="0"/>
              </a:rPr>
              <a:t>’</a:t>
            </a:r>
            <a:r>
              <a:rPr lang="en-US" sz="2600" smtClean="0">
                <a:solidFill>
                  <a:srgbClr val="7F7F7F"/>
                </a:solidFill>
                <a:latin typeface="Arial Rounded MT Bold" pitchFamily="34" charset="0"/>
              </a:rPr>
              <a:t> </a:t>
            </a:r>
            <a:r>
              <a:rPr lang="en-US" altLang="en-US" sz="2600" smtClean="0">
                <a:solidFill>
                  <a:srgbClr val="7F7F7F"/>
                </a:solidFill>
                <a:latin typeface="Arial Rounded MT Bold" pitchFamily="34" charset="0"/>
              </a:rPr>
              <a:t>‘</a:t>
            </a:r>
            <a:r>
              <a:rPr lang="en-US" sz="2600" smtClean="0">
                <a:solidFill>
                  <a:srgbClr val="7F7F7F"/>
                </a:solidFill>
                <a:latin typeface="Arial Rounded MT Bold" pitchFamily="34" charset="0"/>
              </a:rPr>
              <a:t>Are you a man?</a:t>
            </a:r>
            <a:r>
              <a:rPr lang="en-US" altLang="en-US" sz="2600" smtClean="0">
                <a:solidFill>
                  <a:srgbClr val="7F7F7F"/>
                </a:solidFill>
                <a:latin typeface="Arial Rounded MT Bold" pitchFamily="34" charset="0"/>
              </a:rPr>
              <a:t>’</a:t>
            </a:r>
            <a:r>
              <a:rPr lang="en-US" sz="2600" smtClean="0">
                <a:solidFill>
                  <a:srgbClr val="7F7F7F"/>
                </a:solidFill>
                <a:latin typeface="Arial Rounded MT Bold" pitchFamily="34" charset="0"/>
              </a:rPr>
              <a:t> </a:t>
            </a:r>
            <a:r>
              <a:rPr lang="en-US" altLang="en-US" sz="2600" smtClean="0">
                <a:solidFill>
                  <a:srgbClr val="7F7F7F"/>
                </a:solidFill>
                <a:latin typeface="Arial Rounded MT Bold" pitchFamily="34" charset="0"/>
              </a:rPr>
              <a:t>‘</a:t>
            </a:r>
            <a:r>
              <a:rPr lang="en-US" sz="2600" smtClean="0">
                <a:solidFill>
                  <a:srgbClr val="7F7F7F"/>
                </a:solidFill>
                <a:latin typeface="Arial Rounded MT Bold" pitchFamily="34" charset="0"/>
              </a:rPr>
              <a:t>Are you a woman?</a:t>
            </a:r>
            <a:r>
              <a:rPr lang="en-US" altLang="en-US" sz="2600" smtClean="0">
                <a:solidFill>
                  <a:srgbClr val="7F7F7F"/>
                </a:solidFill>
                <a:latin typeface="Arial Rounded MT Bold" pitchFamily="34" charset="0"/>
              </a:rPr>
              <a:t>’</a:t>
            </a:r>
            <a:r>
              <a:rPr lang="en-US" sz="2600" smtClean="0">
                <a:solidFill>
                  <a:srgbClr val="7F7F7F"/>
                </a:solidFill>
                <a:latin typeface="Arial Rounded MT Bold" pitchFamily="34" charset="0"/>
              </a:rPr>
              <a:t> </a:t>
            </a:r>
            <a:r>
              <a:rPr lang="en-US" altLang="en-US" sz="2600" smtClean="0">
                <a:solidFill>
                  <a:srgbClr val="7F7F7F"/>
                </a:solidFill>
                <a:latin typeface="Arial Rounded MT Bold" pitchFamily="34" charset="0"/>
              </a:rPr>
              <a:t>‘</a:t>
            </a:r>
            <a:r>
              <a:rPr lang="en-US" sz="2600" smtClean="0">
                <a:solidFill>
                  <a:srgbClr val="7F7F7F"/>
                </a:solidFill>
                <a:latin typeface="Arial Rounded MT Bold" pitchFamily="34" charset="0"/>
              </a:rPr>
              <a:t>Are you an actor?</a:t>
            </a:r>
            <a:r>
              <a:rPr lang="en-US" altLang="en-US" sz="2600" smtClean="0">
                <a:solidFill>
                  <a:srgbClr val="7F7F7F"/>
                </a:solidFill>
                <a:latin typeface="Arial Rounded MT Bold" pitchFamily="34" charset="0"/>
              </a:rPr>
              <a:t>’</a:t>
            </a:r>
            <a:r>
              <a:rPr lang="en-US" sz="2600" smtClean="0">
                <a:solidFill>
                  <a:srgbClr val="7F7F7F"/>
                </a:solidFill>
                <a:latin typeface="Arial Rounded MT Bold" pitchFamily="34" charset="0"/>
              </a:rPr>
              <a:t> </a:t>
            </a:r>
            <a:r>
              <a:rPr lang="en-US" altLang="en-US" sz="2600" smtClean="0">
                <a:solidFill>
                  <a:srgbClr val="7F7F7F"/>
                </a:solidFill>
                <a:latin typeface="Arial Rounded MT Bold" pitchFamily="34" charset="0"/>
              </a:rPr>
              <a:t>‘</a:t>
            </a:r>
            <a:r>
              <a:rPr lang="en-US" sz="2600" smtClean="0">
                <a:solidFill>
                  <a:srgbClr val="7F7F7F"/>
                </a:solidFill>
                <a:latin typeface="Arial Rounded MT Bold" pitchFamily="34" charset="0"/>
              </a:rPr>
              <a:t>Are you a singer?</a:t>
            </a:r>
            <a:r>
              <a:rPr lang="en-US" altLang="en-US" sz="2600" smtClean="0">
                <a:solidFill>
                  <a:srgbClr val="7F7F7F"/>
                </a:solidFill>
                <a:latin typeface="Arial Rounded MT Bold" pitchFamily="34" charset="0"/>
              </a:rPr>
              <a:t>’</a:t>
            </a:r>
            <a:endParaRPr lang="en-US" sz="2600" smtClean="0">
              <a:solidFill>
                <a:srgbClr val="7F7F7F"/>
              </a:solidFill>
              <a:latin typeface="Arial Rounded MT Bold" pitchFamily="34" charset="0"/>
            </a:endParaRPr>
          </a:p>
          <a:p>
            <a:pPr eaLnBrk="1" hangingPunct="1"/>
            <a:endParaRPr lang="en-US" smtClean="0">
              <a:latin typeface="News Gothic MT"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ChangeArrowheads="1"/>
          </p:cNvSpPr>
          <p:nvPr/>
        </p:nvSpPr>
        <p:spPr bwMode="auto">
          <a:xfrm>
            <a:off x="900113" y="549275"/>
            <a:ext cx="1584325" cy="647700"/>
          </a:xfrm>
          <a:prstGeom prst="rect">
            <a:avLst/>
          </a:prstGeom>
          <a:solidFill>
            <a:schemeClr val="accent1"/>
          </a:solidFill>
          <a:ln w="9525">
            <a:solidFill>
              <a:schemeClr val="tx1"/>
            </a:solidFill>
            <a:miter lim="800000"/>
            <a:headEnd/>
            <a:tailEnd/>
          </a:ln>
          <a:effectLst/>
          <a:extLst/>
        </p:spPr>
        <p:txBody>
          <a:bodyPr wrap="none" anchor="ctr"/>
          <a:lstStyle/>
          <a:p>
            <a:pPr algn="ctr">
              <a:defRPr/>
            </a:pPr>
            <a:r>
              <a:rPr lang="en-US">
                <a:effectLst>
                  <a:outerShdw blurRad="38100" dist="38100" dir="2700000" algn="tl">
                    <a:srgbClr val="FFFFFF"/>
                  </a:outerShdw>
                </a:effectLst>
              </a:rPr>
              <a:t>1</a:t>
            </a:r>
          </a:p>
        </p:txBody>
      </p:sp>
      <p:sp>
        <p:nvSpPr>
          <p:cNvPr id="40965" name="Rectangle 5"/>
          <p:cNvSpPr>
            <a:spLocks noChangeArrowheads="1"/>
          </p:cNvSpPr>
          <p:nvPr/>
        </p:nvSpPr>
        <p:spPr bwMode="auto">
          <a:xfrm>
            <a:off x="2916238" y="620713"/>
            <a:ext cx="1511300" cy="576262"/>
          </a:xfrm>
          <a:prstGeom prst="rect">
            <a:avLst/>
          </a:prstGeom>
          <a:solidFill>
            <a:schemeClr val="accent1"/>
          </a:solidFill>
          <a:ln w="9525">
            <a:solidFill>
              <a:schemeClr val="tx1"/>
            </a:solidFill>
            <a:miter lim="800000"/>
            <a:headEnd/>
            <a:tailEnd/>
          </a:ln>
          <a:effectLst/>
          <a:extLst/>
        </p:spPr>
        <p:txBody>
          <a:bodyPr wrap="none" anchor="ctr"/>
          <a:lstStyle/>
          <a:p>
            <a:pPr algn="ctr">
              <a:defRPr/>
            </a:pPr>
            <a:r>
              <a:rPr lang="en-US">
                <a:effectLst>
                  <a:outerShdw blurRad="38100" dist="38100" dir="2700000" algn="tl">
                    <a:srgbClr val="FFFFFF"/>
                  </a:outerShdw>
                </a:effectLst>
              </a:rPr>
              <a:t>2</a:t>
            </a:r>
          </a:p>
        </p:txBody>
      </p:sp>
      <p:sp>
        <p:nvSpPr>
          <p:cNvPr id="40966" name="Rectangle 6"/>
          <p:cNvSpPr>
            <a:spLocks noChangeArrowheads="1"/>
          </p:cNvSpPr>
          <p:nvPr/>
        </p:nvSpPr>
        <p:spPr bwMode="auto">
          <a:xfrm>
            <a:off x="4643438" y="549275"/>
            <a:ext cx="1152525" cy="647700"/>
          </a:xfrm>
          <a:prstGeom prst="rect">
            <a:avLst/>
          </a:prstGeom>
          <a:solidFill>
            <a:schemeClr val="accent1"/>
          </a:solidFill>
          <a:ln w="9525">
            <a:solidFill>
              <a:schemeClr val="tx1"/>
            </a:solidFill>
            <a:miter lim="800000"/>
            <a:headEnd/>
            <a:tailEnd/>
          </a:ln>
          <a:effectLst/>
          <a:extLst/>
        </p:spPr>
        <p:txBody>
          <a:bodyPr wrap="none" anchor="ctr"/>
          <a:lstStyle/>
          <a:p>
            <a:pPr algn="ctr">
              <a:defRPr/>
            </a:pPr>
            <a:r>
              <a:rPr lang="en-US">
                <a:effectLst>
                  <a:outerShdw blurRad="38100" dist="38100" dir="2700000" algn="tl">
                    <a:srgbClr val="FFFFFF"/>
                  </a:outerShdw>
                </a:effectLst>
              </a:rPr>
              <a:t>3</a:t>
            </a:r>
          </a:p>
        </p:txBody>
      </p:sp>
      <p:sp>
        <p:nvSpPr>
          <p:cNvPr id="40967" name="Rectangle 7"/>
          <p:cNvSpPr>
            <a:spLocks noChangeArrowheads="1"/>
          </p:cNvSpPr>
          <p:nvPr/>
        </p:nvSpPr>
        <p:spPr bwMode="auto">
          <a:xfrm>
            <a:off x="2411413" y="1628775"/>
            <a:ext cx="936625" cy="431800"/>
          </a:xfrm>
          <a:prstGeom prst="rect">
            <a:avLst/>
          </a:prstGeom>
          <a:solidFill>
            <a:schemeClr val="accent1"/>
          </a:solidFill>
          <a:ln w="9525">
            <a:solidFill>
              <a:schemeClr val="tx1"/>
            </a:solidFill>
            <a:miter lim="800000"/>
            <a:headEnd/>
            <a:tailEnd/>
          </a:ln>
          <a:effectLst/>
          <a:extLst/>
        </p:spPr>
        <p:txBody>
          <a:bodyPr wrap="none" anchor="ctr"/>
          <a:lstStyle/>
          <a:p>
            <a:pPr algn="ctr">
              <a:defRPr/>
            </a:pPr>
            <a:r>
              <a:rPr lang="en-US">
                <a:effectLst>
                  <a:outerShdw blurRad="38100" dist="38100" dir="2700000" algn="tl">
                    <a:srgbClr val="FFFFFF"/>
                  </a:outerShdw>
                </a:effectLst>
              </a:rPr>
              <a:t>4</a:t>
            </a:r>
          </a:p>
        </p:txBody>
      </p:sp>
      <p:sp>
        <p:nvSpPr>
          <p:cNvPr id="40968" name="Rectangle 8"/>
          <p:cNvSpPr>
            <a:spLocks noChangeArrowheads="1"/>
          </p:cNvSpPr>
          <p:nvPr/>
        </p:nvSpPr>
        <p:spPr bwMode="auto">
          <a:xfrm>
            <a:off x="3563938" y="1484313"/>
            <a:ext cx="1368425" cy="576262"/>
          </a:xfrm>
          <a:prstGeom prst="rect">
            <a:avLst/>
          </a:prstGeom>
          <a:solidFill>
            <a:schemeClr val="accent1"/>
          </a:solidFill>
          <a:ln w="9525">
            <a:solidFill>
              <a:schemeClr val="tx1"/>
            </a:solidFill>
            <a:miter lim="800000"/>
            <a:headEnd/>
            <a:tailEnd/>
          </a:ln>
          <a:effectLst/>
          <a:extLst/>
        </p:spPr>
        <p:txBody>
          <a:bodyPr wrap="none" anchor="ctr"/>
          <a:lstStyle/>
          <a:p>
            <a:pPr algn="ctr">
              <a:defRPr/>
            </a:pPr>
            <a:r>
              <a:rPr lang="en-US">
                <a:effectLst>
                  <a:outerShdw blurRad="38100" dist="38100" dir="2700000" algn="tl">
                    <a:srgbClr val="FFFFFF"/>
                  </a:outerShdw>
                </a:effectLst>
              </a:rPr>
              <a:t>5</a:t>
            </a:r>
          </a:p>
        </p:txBody>
      </p:sp>
      <p:sp>
        <p:nvSpPr>
          <p:cNvPr id="40969" name="Rectangle 9"/>
          <p:cNvSpPr>
            <a:spLocks noChangeArrowheads="1"/>
          </p:cNvSpPr>
          <p:nvPr/>
        </p:nvSpPr>
        <p:spPr bwMode="auto">
          <a:xfrm>
            <a:off x="395288" y="2205038"/>
            <a:ext cx="2232025" cy="1223962"/>
          </a:xfrm>
          <a:prstGeom prst="rect">
            <a:avLst/>
          </a:prstGeom>
          <a:solidFill>
            <a:schemeClr val="accent1"/>
          </a:solidFill>
          <a:ln w="9525">
            <a:solidFill>
              <a:schemeClr val="tx1"/>
            </a:solidFill>
            <a:miter lim="800000"/>
            <a:headEnd/>
            <a:tailEnd/>
          </a:ln>
          <a:effectLst/>
          <a:extLst/>
        </p:spPr>
        <p:txBody>
          <a:bodyPr wrap="none" anchor="ctr"/>
          <a:lstStyle/>
          <a:p>
            <a:pPr algn="ctr">
              <a:defRPr/>
            </a:pPr>
            <a:r>
              <a:rPr lang="en-US">
                <a:effectLst>
                  <a:outerShdw blurRad="38100" dist="38100" dir="2700000" algn="tl">
                    <a:srgbClr val="FFFFFF"/>
                  </a:outerShdw>
                </a:effectLst>
              </a:rPr>
              <a:t>6</a:t>
            </a:r>
          </a:p>
        </p:txBody>
      </p:sp>
      <p:sp>
        <p:nvSpPr>
          <p:cNvPr id="40970" name="Rectangle 10"/>
          <p:cNvSpPr>
            <a:spLocks noChangeArrowheads="1"/>
          </p:cNvSpPr>
          <p:nvPr/>
        </p:nvSpPr>
        <p:spPr bwMode="auto">
          <a:xfrm>
            <a:off x="3059113" y="2349500"/>
            <a:ext cx="1512887" cy="719138"/>
          </a:xfrm>
          <a:prstGeom prst="rect">
            <a:avLst/>
          </a:prstGeom>
          <a:solidFill>
            <a:schemeClr val="accent1"/>
          </a:solidFill>
          <a:ln w="9525">
            <a:solidFill>
              <a:schemeClr val="tx1"/>
            </a:solidFill>
            <a:miter lim="800000"/>
            <a:headEnd/>
            <a:tailEnd/>
          </a:ln>
          <a:effectLst/>
          <a:extLst/>
        </p:spPr>
        <p:txBody>
          <a:bodyPr wrap="none" anchor="ctr"/>
          <a:lstStyle/>
          <a:p>
            <a:pPr algn="ctr">
              <a:defRPr/>
            </a:pPr>
            <a:r>
              <a:rPr lang="en-US">
                <a:effectLst>
                  <a:outerShdw blurRad="38100" dist="38100" dir="2700000" algn="tl">
                    <a:srgbClr val="FFFFFF"/>
                  </a:outerShdw>
                </a:effectLst>
              </a:rPr>
              <a:t>7</a:t>
            </a:r>
          </a:p>
        </p:txBody>
      </p:sp>
      <p:sp>
        <p:nvSpPr>
          <p:cNvPr id="40971" name="Rectangle 11"/>
          <p:cNvSpPr>
            <a:spLocks noChangeArrowheads="1"/>
          </p:cNvSpPr>
          <p:nvPr/>
        </p:nvSpPr>
        <p:spPr bwMode="auto">
          <a:xfrm>
            <a:off x="4932363" y="2420938"/>
            <a:ext cx="1223962" cy="647700"/>
          </a:xfrm>
          <a:prstGeom prst="rect">
            <a:avLst/>
          </a:prstGeom>
          <a:solidFill>
            <a:schemeClr val="accent1"/>
          </a:solidFill>
          <a:ln w="9525">
            <a:solidFill>
              <a:schemeClr val="tx1"/>
            </a:solidFill>
            <a:miter lim="800000"/>
            <a:headEnd/>
            <a:tailEnd/>
          </a:ln>
          <a:effectLst/>
          <a:extLst/>
        </p:spPr>
        <p:txBody>
          <a:bodyPr wrap="none" anchor="ctr"/>
          <a:lstStyle/>
          <a:p>
            <a:pPr algn="ctr">
              <a:defRPr/>
            </a:pPr>
            <a:r>
              <a:rPr lang="en-US">
                <a:effectLst>
                  <a:outerShdw blurRad="38100" dist="38100" dir="2700000" algn="tl">
                    <a:srgbClr val="FFFFFF"/>
                  </a:outerShdw>
                </a:effectLst>
              </a:rPr>
              <a:t>8</a:t>
            </a:r>
          </a:p>
        </p:txBody>
      </p:sp>
      <p:sp>
        <p:nvSpPr>
          <p:cNvPr id="40973" name="Oval 13"/>
          <p:cNvSpPr>
            <a:spLocks noChangeArrowheads="1"/>
          </p:cNvSpPr>
          <p:nvPr/>
        </p:nvSpPr>
        <p:spPr bwMode="auto">
          <a:xfrm>
            <a:off x="6948488" y="476250"/>
            <a:ext cx="647700" cy="649288"/>
          </a:xfrm>
          <a:prstGeom prst="ellipse">
            <a:avLst/>
          </a:prstGeom>
          <a:solidFill>
            <a:schemeClr val="accent1"/>
          </a:solidFill>
          <a:ln w="9525">
            <a:solidFill>
              <a:schemeClr val="tx1"/>
            </a:solidFill>
            <a:round/>
            <a:headEnd/>
            <a:tailEnd/>
          </a:ln>
          <a:effectLst/>
          <a:extLst/>
        </p:spPr>
        <p:txBody>
          <a:bodyPr wrap="none" anchor="ctr"/>
          <a:lstStyle/>
          <a:p>
            <a:pPr algn="ctr">
              <a:defRPr/>
            </a:pPr>
            <a:r>
              <a:rPr lang="en-US">
                <a:effectLst>
                  <a:outerShdw blurRad="38100" dist="38100" dir="2700000" algn="tl">
                    <a:srgbClr val="FFFFFF"/>
                  </a:outerShdw>
                </a:effectLst>
              </a:rPr>
              <a:t>1</a:t>
            </a:r>
          </a:p>
        </p:txBody>
      </p:sp>
      <p:sp>
        <p:nvSpPr>
          <p:cNvPr id="40974" name="Oval 14"/>
          <p:cNvSpPr>
            <a:spLocks noChangeArrowheads="1"/>
          </p:cNvSpPr>
          <p:nvPr/>
        </p:nvSpPr>
        <p:spPr bwMode="auto">
          <a:xfrm>
            <a:off x="7885113" y="476250"/>
            <a:ext cx="719137" cy="720725"/>
          </a:xfrm>
          <a:prstGeom prst="ellipse">
            <a:avLst/>
          </a:prstGeom>
          <a:solidFill>
            <a:schemeClr val="accent1"/>
          </a:solidFill>
          <a:ln w="9525">
            <a:solidFill>
              <a:schemeClr val="tx1"/>
            </a:solidFill>
            <a:round/>
            <a:headEnd/>
            <a:tailEnd/>
          </a:ln>
          <a:effectLst/>
          <a:extLst/>
        </p:spPr>
        <p:txBody>
          <a:bodyPr wrap="none" anchor="ctr"/>
          <a:lstStyle/>
          <a:p>
            <a:pPr algn="ctr">
              <a:defRPr/>
            </a:pPr>
            <a:r>
              <a:rPr lang="en-US">
                <a:effectLst>
                  <a:outerShdw blurRad="38100" dist="38100" dir="2700000" algn="tl">
                    <a:srgbClr val="FFFFFF"/>
                  </a:outerShdw>
                </a:effectLst>
              </a:rPr>
              <a:t>2</a:t>
            </a:r>
          </a:p>
        </p:txBody>
      </p:sp>
      <p:sp>
        <p:nvSpPr>
          <p:cNvPr id="40975" name="Oval 15"/>
          <p:cNvSpPr>
            <a:spLocks noChangeArrowheads="1"/>
          </p:cNvSpPr>
          <p:nvPr/>
        </p:nvSpPr>
        <p:spPr bwMode="auto">
          <a:xfrm>
            <a:off x="7524750" y="1484313"/>
            <a:ext cx="647700" cy="720725"/>
          </a:xfrm>
          <a:prstGeom prst="ellipse">
            <a:avLst/>
          </a:prstGeom>
          <a:solidFill>
            <a:schemeClr val="accent1"/>
          </a:solidFill>
          <a:ln w="9525">
            <a:solidFill>
              <a:schemeClr val="tx1"/>
            </a:solidFill>
            <a:round/>
            <a:headEnd/>
            <a:tailEnd/>
          </a:ln>
          <a:effectLst/>
          <a:extLst/>
        </p:spPr>
        <p:txBody>
          <a:bodyPr wrap="none" anchor="ctr"/>
          <a:lstStyle/>
          <a:p>
            <a:pPr algn="ctr">
              <a:defRPr/>
            </a:pPr>
            <a:r>
              <a:rPr lang="en-US">
                <a:effectLst>
                  <a:outerShdw blurRad="38100" dist="38100" dir="2700000" algn="tl">
                    <a:srgbClr val="FFFFFF"/>
                  </a:outerShdw>
                </a:effectLst>
              </a:rPr>
              <a:t>3</a:t>
            </a:r>
          </a:p>
        </p:txBody>
      </p:sp>
      <p:sp>
        <p:nvSpPr>
          <p:cNvPr id="40976" name="Oval 16"/>
          <p:cNvSpPr>
            <a:spLocks noChangeArrowheads="1"/>
          </p:cNvSpPr>
          <p:nvPr/>
        </p:nvSpPr>
        <p:spPr bwMode="auto">
          <a:xfrm>
            <a:off x="6732588" y="2349500"/>
            <a:ext cx="863600" cy="792163"/>
          </a:xfrm>
          <a:prstGeom prst="ellipse">
            <a:avLst/>
          </a:prstGeom>
          <a:solidFill>
            <a:schemeClr val="accent1"/>
          </a:solidFill>
          <a:ln w="9525">
            <a:solidFill>
              <a:schemeClr val="tx1"/>
            </a:solidFill>
            <a:round/>
            <a:headEnd/>
            <a:tailEnd/>
          </a:ln>
          <a:effectLst/>
          <a:extLst/>
        </p:spPr>
        <p:txBody>
          <a:bodyPr wrap="none" anchor="ctr"/>
          <a:lstStyle/>
          <a:p>
            <a:pPr algn="ctr">
              <a:defRPr/>
            </a:pPr>
            <a:r>
              <a:rPr lang="en-US">
                <a:effectLst>
                  <a:outerShdw blurRad="38100" dist="38100" dir="2700000" algn="tl">
                    <a:srgbClr val="FFFFFF"/>
                  </a:outerShdw>
                </a:effectLst>
              </a:rPr>
              <a:t>4</a:t>
            </a:r>
          </a:p>
        </p:txBody>
      </p:sp>
      <p:sp>
        <p:nvSpPr>
          <p:cNvPr id="40977" name="Oval 17"/>
          <p:cNvSpPr>
            <a:spLocks noChangeArrowheads="1"/>
          </p:cNvSpPr>
          <p:nvPr/>
        </p:nvSpPr>
        <p:spPr bwMode="auto">
          <a:xfrm>
            <a:off x="7885113" y="2349500"/>
            <a:ext cx="863600" cy="719138"/>
          </a:xfrm>
          <a:prstGeom prst="ellipse">
            <a:avLst/>
          </a:prstGeom>
          <a:solidFill>
            <a:schemeClr val="accent1"/>
          </a:solidFill>
          <a:ln w="9525">
            <a:solidFill>
              <a:schemeClr val="tx1"/>
            </a:solidFill>
            <a:round/>
            <a:headEnd/>
            <a:tailEnd/>
          </a:ln>
          <a:effectLst/>
          <a:extLst/>
        </p:spPr>
        <p:txBody>
          <a:bodyPr wrap="none" anchor="ctr"/>
          <a:lstStyle/>
          <a:p>
            <a:pPr algn="ctr">
              <a:defRPr/>
            </a:pPr>
            <a:r>
              <a:rPr lang="en-US">
                <a:effectLst>
                  <a:outerShdw blurRad="38100" dist="38100" dir="2700000" algn="tl">
                    <a:srgbClr val="FFFFFF"/>
                  </a:outerShdw>
                </a:effectLst>
              </a:rPr>
              <a:t>5</a:t>
            </a:r>
          </a:p>
        </p:txBody>
      </p:sp>
      <p:sp>
        <p:nvSpPr>
          <p:cNvPr id="40978" name="AutoShape 18"/>
          <p:cNvSpPr>
            <a:spLocks noChangeArrowheads="1"/>
          </p:cNvSpPr>
          <p:nvPr/>
        </p:nvSpPr>
        <p:spPr bwMode="auto">
          <a:xfrm>
            <a:off x="6948488" y="3429000"/>
            <a:ext cx="792162" cy="576263"/>
          </a:xfrm>
          <a:prstGeom prst="triangle">
            <a:avLst>
              <a:gd name="adj" fmla="val 50000"/>
            </a:avLst>
          </a:prstGeom>
          <a:solidFill>
            <a:schemeClr val="accent1"/>
          </a:solidFill>
          <a:ln w="9525">
            <a:solidFill>
              <a:schemeClr val="tx1"/>
            </a:solidFill>
            <a:miter lim="800000"/>
            <a:headEnd/>
            <a:tailEnd/>
          </a:ln>
          <a:effectLst/>
          <a:extLst/>
        </p:spPr>
        <p:txBody>
          <a:bodyPr wrap="none" anchor="ctr"/>
          <a:lstStyle/>
          <a:p>
            <a:pPr algn="ctr">
              <a:defRPr/>
            </a:pPr>
            <a:r>
              <a:rPr lang="en-US">
                <a:effectLst>
                  <a:outerShdw blurRad="38100" dist="38100" dir="2700000" algn="tl">
                    <a:srgbClr val="FFFFFF"/>
                  </a:outerShdw>
                </a:effectLst>
              </a:rPr>
              <a:t>1</a:t>
            </a:r>
          </a:p>
        </p:txBody>
      </p:sp>
      <p:sp>
        <p:nvSpPr>
          <p:cNvPr id="40979" name="AutoShape 19"/>
          <p:cNvSpPr>
            <a:spLocks noChangeArrowheads="1"/>
          </p:cNvSpPr>
          <p:nvPr/>
        </p:nvSpPr>
        <p:spPr bwMode="auto">
          <a:xfrm>
            <a:off x="6227763" y="4292600"/>
            <a:ext cx="649287" cy="649288"/>
          </a:xfrm>
          <a:prstGeom prst="triangle">
            <a:avLst>
              <a:gd name="adj" fmla="val 50000"/>
            </a:avLst>
          </a:prstGeom>
          <a:solidFill>
            <a:schemeClr val="accent1"/>
          </a:solidFill>
          <a:ln w="9525">
            <a:solidFill>
              <a:schemeClr val="tx1"/>
            </a:solidFill>
            <a:miter lim="800000"/>
            <a:headEnd/>
            <a:tailEnd/>
          </a:ln>
          <a:effectLst/>
          <a:extLst/>
        </p:spPr>
        <p:txBody>
          <a:bodyPr wrap="none" anchor="ctr"/>
          <a:lstStyle/>
          <a:p>
            <a:pPr algn="ctr">
              <a:defRPr/>
            </a:pPr>
            <a:r>
              <a:rPr lang="en-US">
                <a:effectLst>
                  <a:outerShdw blurRad="38100" dist="38100" dir="2700000" algn="tl">
                    <a:srgbClr val="FFFFFF"/>
                  </a:outerShdw>
                </a:effectLst>
              </a:rPr>
              <a:t>2</a:t>
            </a:r>
          </a:p>
        </p:txBody>
      </p:sp>
      <p:sp>
        <p:nvSpPr>
          <p:cNvPr id="40980" name="AutoShape 20"/>
          <p:cNvSpPr>
            <a:spLocks noChangeArrowheads="1"/>
          </p:cNvSpPr>
          <p:nvPr/>
        </p:nvSpPr>
        <p:spPr bwMode="auto">
          <a:xfrm>
            <a:off x="7019925" y="4292600"/>
            <a:ext cx="576263" cy="649288"/>
          </a:xfrm>
          <a:prstGeom prst="triangle">
            <a:avLst>
              <a:gd name="adj" fmla="val 50000"/>
            </a:avLst>
          </a:prstGeom>
          <a:solidFill>
            <a:schemeClr val="accent1"/>
          </a:solidFill>
          <a:ln w="9525">
            <a:solidFill>
              <a:schemeClr val="tx1"/>
            </a:solidFill>
            <a:miter lim="800000"/>
            <a:headEnd/>
            <a:tailEnd/>
          </a:ln>
          <a:effectLst/>
          <a:extLst/>
        </p:spPr>
        <p:txBody>
          <a:bodyPr wrap="none" anchor="ctr"/>
          <a:lstStyle/>
          <a:p>
            <a:pPr algn="ctr">
              <a:defRPr/>
            </a:pPr>
            <a:r>
              <a:rPr lang="en-US">
                <a:effectLst>
                  <a:outerShdw blurRad="38100" dist="38100" dir="2700000" algn="tl">
                    <a:srgbClr val="FFFFFF"/>
                  </a:outerShdw>
                </a:effectLst>
              </a:rPr>
              <a:t>3</a:t>
            </a:r>
          </a:p>
        </p:txBody>
      </p:sp>
      <p:sp>
        <p:nvSpPr>
          <p:cNvPr id="40981" name="AutoShape 21"/>
          <p:cNvSpPr>
            <a:spLocks noChangeArrowheads="1"/>
          </p:cNvSpPr>
          <p:nvPr/>
        </p:nvSpPr>
        <p:spPr bwMode="auto">
          <a:xfrm>
            <a:off x="7812088" y="4292600"/>
            <a:ext cx="504825" cy="720725"/>
          </a:xfrm>
          <a:prstGeom prst="triangle">
            <a:avLst>
              <a:gd name="adj" fmla="val 50000"/>
            </a:avLst>
          </a:prstGeom>
          <a:solidFill>
            <a:schemeClr val="accent1"/>
          </a:solidFill>
          <a:ln w="9525">
            <a:solidFill>
              <a:schemeClr val="tx1"/>
            </a:solidFill>
            <a:miter lim="800000"/>
            <a:headEnd/>
            <a:tailEnd/>
          </a:ln>
          <a:effectLst/>
          <a:extLst/>
        </p:spPr>
        <p:txBody>
          <a:bodyPr wrap="none" anchor="ctr"/>
          <a:lstStyle/>
          <a:p>
            <a:pPr algn="ctr">
              <a:defRPr/>
            </a:pPr>
            <a:r>
              <a:rPr lang="en-US">
                <a:effectLst>
                  <a:outerShdw blurRad="38100" dist="38100" dir="2700000" algn="tl">
                    <a:srgbClr val="FFFFFF"/>
                  </a:outerShdw>
                </a:effectLst>
              </a:rPr>
              <a:t>4</a:t>
            </a:r>
          </a:p>
        </p:txBody>
      </p:sp>
      <p:sp>
        <p:nvSpPr>
          <p:cNvPr id="40982" name="AutoShape 22"/>
          <p:cNvSpPr>
            <a:spLocks noChangeArrowheads="1"/>
          </p:cNvSpPr>
          <p:nvPr/>
        </p:nvSpPr>
        <p:spPr bwMode="auto">
          <a:xfrm>
            <a:off x="5724525" y="5229225"/>
            <a:ext cx="503238" cy="720725"/>
          </a:xfrm>
          <a:prstGeom prst="triangle">
            <a:avLst>
              <a:gd name="adj" fmla="val 50000"/>
            </a:avLst>
          </a:prstGeom>
          <a:solidFill>
            <a:schemeClr val="accent1"/>
          </a:solidFill>
          <a:ln w="9525">
            <a:solidFill>
              <a:schemeClr val="tx1"/>
            </a:solidFill>
            <a:miter lim="800000"/>
            <a:headEnd/>
            <a:tailEnd/>
          </a:ln>
          <a:effectLst/>
          <a:extLst/>
        </p:spPr>
        <p:txBody>
          <a:bodyPr wrap="none" anchor="ctr"/>
          <a:lstStyle/>
          <a:p>
            <a:pPr algn="ctr">
              <a:defRPr/>
            </a:pPr>
            <a:r>
              <a:rPr lang="en-US">
                <a:effectLst>
                  <a:outerShdw blurRad="38100" dist="38100" dir="2700000" algn="tl">
                    <a:srgbClr val="FFFFFF"/>
                  </a:outerShdw>
                </a:effectLst>
              </a:rPr>
              <a:t>5</a:t>
            </a:r>
          </a:p>
        </p:txBody>
      </p:sp>
      <p:sp>
        <p:nvSpPr>
          <p:cNvPr id="40983" name="AutoShape 23"/>
          <p:cNvSpPr>
            <a:spLocks noChangeArrowheads="1"/>
          </p:cNvSpPr>
          <p:nvPr/>
        </p:nvSpPr>
        <p:spPr bwMode="auto">
          <a:xfrm>
            <a:off x="6516688" y="5373688"/>
            <a:ext cx="647700" cy="576262"/>
          </a:xfrm>
          <a:prstGeom prst="triangle">
            <a:avLst>
              <a:gd name="adj" fmla="val 50000"/>
            </a:avLst>
          </a:prstGeom>
          <a:solidFill>
            <a:schemeClr val="accent1"/>
          </a:solidFill>
          <a:ln w="9525">
            <a:solidFill>
              <a:schemeClr val="tx1"/>
            </a:solidFill>
            <a:miter lim="800000"/>
            <a:headEnd/>
            <a:tailEnd/>
          </a:ln>
          <a:effectLst/>
          <a:extLst/>
        </p:spPr>
        <p:txBody>
          <a:bodyPr wrap="none" anchor="ctr"/>
          <a:lstStyle/>
          <a:p>
            <a:pPr algn="ctr">
              <a:defRPr/>
            </a:pPr>
            <a:r>
              <a:rPr lang="en-US">
                <a:effectLst>
                  <a:outerShdw blurRad="38100" dist="38100" dir="2700000" algn="tl">
                    <a:srgbClr val="FFFFFF"/>
                  </a:outerShdw>
                </a:effectLst>
              </a:rPr>
              <a:t>6</a:t>
            </a:r>
          </a:p>
        </p:txBody>
      </p:sp>
      <p:sp>
        <p:nvSpPr>
          <p:cNvPr id="40984" name="AutoShape 24"/>
          <p:cNvSpPr>
            <a:spLocks noChangeArrowheads="1"/>
          </p:cNvSpPr>
          <p:nvPr/>
        </p:nvSpPr>
        <p:spPr bwMode="auto">
          <a:xfrm>
            <a:off x="7308850" y="5300663"/>
            <a:ext cx="358775" cy="649287"/>
          </a:xfrm>
          <a:prstGeom prst="triangle">
            <a:avLst>
              <a:gd name="adj" fmla="val 50000"/>
            </a:avLst>
          </a:prstGeom>
          <a:solidFill>
            <a:schemeClr val="accent1"/>
          </a:solidFill>
          <a:ln w="9525">
            <a:solidFill>
              <a:schemeClr val="tx1"/>
            </a:solidFill>
            <a:miter lim="800000"/>
            <a:headEnd/>
            <a:tailEnd/>
          </a:ln>
          <a:effectLst/>
          <a:extLst/>
        </p:spPr>
        <p:txBody>
          <a:bodyPr wrap="none" anchor="ctr"/>
          <a:lstStyle/>
          <a:p>
            <a:pPr algn="ctr">
              <a:defRPr/>
            </a:pPr>
            <a:r>
              <a:rPr lang="en-US">
                <a:effectLst>
                  <a:outerShdw blurRad="38100" dist="38100" dir="2700000" algn="tl">
                    <a:srgbClr val="FFFFFF"/>
                  </a:outerShdw>
                </a:effectLst>
              </a:rPr>
              <a:t>7</a:t>
            </a:r>
          </a:p>
        </p:txBody>
      </p:sp>
      <p:sp>
        <p:nvSpPr>
          <p:cNvPr id="40985" name="AutoShape 25"/>
          <p:cNvSpPr>
            <a:spLocks noChangeArrowheads="1"/>
          </p:cNvSpPr>
          <p:nvPr/>
        </p:nvSpPr>
        <p:spPr bwMode="auto">
          <a:xfrm>
            <a:off x="7740650" y="5373688"/>
            <a:ext cx="647700" cy="1223962"/>
          </a:xfrm>
          <a:prstGeom prst="triangle">
            <a:avLst>
              <a:gd name="adj" fmla="val 50000"/>
            </a:avLst>
          </a:prstGeom>
          <a:solidFill>
            <a:schemeClr val="accent1"/>
          </a:solidFill>
          <a:ln w="9525">
            <a:solidFill>
              <a:schemeClr val="tx1"/>
            </a:solidFill>
            <a:miter lim="800000"/>
            <a:headEnd/>
            <a:tailEnd/>
          </a:ln>
          <a:effectLst/>
          <a:extLst/>
        </p:spPr>
        <p:txBody>
          <a:bodyPr wrap="none" anchor="ctr"/>
          <a:lstStyle/>
          <a:p>
            <a:pPr algn="ctr">
              <a:defRPr/>
            </a:pPr>
            <a:r>
              <a:rPr lang="en-US">
                <a:effectLst>
                  <a:outerShdw blurRad="38100" dist="38100" dir="2700000" algn="tl">
                    <a:srgbClr val="FFFFFF"/>
                  </a:outerShdw>
                </a:effectLst>
              </a:rPr>
              <a:t>8</a:t>
            </a:r>
          </a:p>
        </p:txBody>
      </p:sp>
      <p:sp>
        <p:nvSpPr>
          <p:cNvPr id="40986" name="AutoShape 26"/>
          <p:cNvSpPr>
            <a:spLocks noChangeArrowheads="1"/>
          </p:cNvSpPr>
          <p:nvPr/>
        </p:nvSpPr>
        <p:spPr bwMode="auto">
          <a:xfrm>
            <a:off x="8459788" y="5373688"/>
            <a:ext cx="433387" cy="647700"/>
          </a:xfrm>
          <a:prstGeom prst="triangle">
            <a:avLst>
              <a:gd name="adj" fmla="val 50000"/>
            </a:avLst>
          </a:prstGeom>
          <a:solidFill>
            <a:schemeClr val="accent1"/>
          </a:solidFill>
          <a:ln w="9525">
            <a:solidFill>
              <a:schemeClr val="tx1"/>
            </a:solidFill>
            <a:miter lim="800000"/>
            <a:headEnd/>
            <a:tailEnd/>
          </a:ln>
          <a:effectLst/>
          <a:extLst/>
        </p:spPr>
        <p:txBody>
          <a:bodyPr wrap="none" anchor="ctr"/>
          <a:lstStyle/>
          <a:p>
            <a:pPr algn="ctr">
              <a:defRPr/>
            </a:pPr>
            <a:r>
              <a:rPr lang="en-US">
                <a:effectLst>
                  <a:outerShdw blurRad="38100" dist="38100" dir="2700000" algn="tl">
                    <a:srgbClr val="FFFFFF"/>
                  </a:outerShdw>
                </a:effectLst>
              </a:rPr>
              <a:t>9</a:t>
            </a:r>
          </a:p>
        </p:txBody>
      </p:sp>
      <p:sp>
        <p:nvSpPr>
          <p:cNvPr id="41007" name="Text Box 47"/>
          <p:cNvSpPr txBox="1">
            <a:spLocks noChangeArrowheads="1"/>
          </p:cNvSpPr>
          <p:nvPr/>
        </p:nvSpPr>
        <p:spPr bwMode="auto">
          <a:xfrm>
            <a:off x="519113" y="3448050"/>
            <a:ext cx="1682750" cy="3387725"/>
          </a:xfrm>
          <a:prstGeom prst="rect">
            <a:avLst/>
          </a:prstGeom>
          <a:noFill/>
          <a:ln>
            <a:noFill/>
          </a:ln>
          <a:effectLst/>
          <a:extLst/>
        </p:spPr>
        <p:txBody>
          <a:bodyPr wrap="none">
            <a:spAutoFit/>
          </a:bodyPr>
          <a:lstStyle/>
          <a:p>
            <a:pPr marL="342900" indent="-342900">
              <a:defRPr/>
            </a:pPr>
            <a:r>
              <a:rPr lang="en-US">
                <a:solidFill>
                  <a:srgbClr val="0000FF"/>
                </a:solidFill>
                <a:effectLst>
                  <a:outerShdw blurRad="38100" dist="38100" dir="2700000" algn="tl">
                    <a:srgbClr val="C0C0C0"/>
                  </a:outerShdw>
                </a:effectLst>
                <a:latin typeface="Arial" pitchFamily="34" charset="0"/>
              </a:rPr>
              <a:t>January</a:t>
            </a:r>
          </a:p>
          <a:p>
            <a:pPr marL="342900" indent="-342900">
              <a:defRPr/>
            </a:pPr>
            <a:r>
              <a:rPr lang="en-US">
                <a:effectLst>
                  <a:outerShdw blurRad="38100" dist="38100" dir="2700000" algn="tl">
                    <a:srgbClr val="C0C0C0"/>
                  </a:outerShdw>
                </a:effectLst>
                <a:latin typeface="Arial" pitchFamily="34" charset="0"/>
              </a:rPr>
              <a:t>February</a:t>
            </a:r>
          </a:p>
          <a:p>
            <a:pPr marL="342900" indent="-342900">
              <a:buFontTx/>
              <a:buAutoNum type="arabicPeriod" startAt="3"/>
              <a:defRPr/>
            </a:pPr>
            <a:r>
              <a:rPr lang="en-US">
                <a:effectLst>
                  <a:outerShdw blurRad="38100" dist="38100" dir="2700000" algn="tl">
                    <a:srgbClr val="C0C0C0"/>
                  </a:outerShdw>
                </a:effectLst>
                <a:latin typeface="Arial" pitchFamily="34" charset="0"/>
              </a:rPr>
              <a:t>March</a:t>
            </a:r>
          </a:p>
          <a:p>
            <a:pPr marL="342900" indent="-342900">
              <a:defRPr/>
            </a:pPr>
            <a:r>
              <a:rPr lang="en-US">
                <a:solidFill>
                  <a:srgbClr val="00FF00"/>
                </a:solidFill>
                <a:effectLst>
                  <a:outerShdw blurRad="38100" dist="38100" dir="2700000" algn="tl">
                    <a:srgbClr val="C0C0C0"/>
                  </a:outerShdw>
                </a:effectLst>
                <a:latin typeface="Arial" pitchFamily="34" charset="0"/>
              </a:rPr>
              <a:t>April</a:t>
            </a:r>
          </a:p>
          <a:p>
            <a:pPr marL="342900" indent="-342900">
              <a:defRPr/>
            </a:pPr>
            <a:r>
              <a:rPr lang="en-US">
                <a:effectLst>
                  <a:outerShdw blurRad="38100" dist="38100" dir="2700000" algn="tl">
                    <a:srgbClr val="C0C0C0"/>
                  </a:outerShdw>
                </a:effectLst>
                <a:latin typeface="Arial" pitchFamily="34" charset="0"/>
              </a:rPr>
              <a:t>May</a:t>
            </a:r>
          </a:p>
          <a:p>
            <a:pPr marL="342900" indent="-342900">
              <a:defRPr/>
            </a:pPr>
            <a:r>
              <a:rPr lang="en-US">
                <a:effectLst>
                  <a:outerShdw blurRad="38100" dist="38100" dir="2700000" algn="tl">
                    <a:srgbClr val="C0C0C0"/>
                  </a:outerShdw>
                </a:effectLst>
                <a:latin typeface="Arial" pitchFamily="34" charset="0"/>
              </a:rPr>
              <a:t>6.  June</a:t>
            </a:r>
          </a:p>
          <a:p>
            <a:pPr marL="342900" indent="-342900">
              <a:defRPr/>
            </a:pPr>
            <a:r>
              <a:rPr lang="en-US">
                <a:effectLst>
                  <a:outerShdw blurRad="38100" dist="38100" dir="2700000" algn="tl">
                    <a:srgbClr val="C0C0C0"/>
                  </a:outerShdw>
                </a:effectLst>
                <a:latin typeface="Arial" pitchFamily="34" charset="0"/>
              </a:rPr>
              <a:t>July</a:t>
            </a:r>
          </a:p>
          <a:p>
            <a:pPr marL="342900" indent="-342900">
              <a:defRPr/>
            </a:pPr>
            <a:r>
              <a:rPr lang="en-US">
                <a:solidFill>
                  <a:srgbClr val="FF0000"/>
                </a:solidFill>
                <a:effectLst>
                  <a:outerShdw blurRad="38100" dist="38100" dir="2700000" algn="tl">
                    <a:srgbClr val="C0C0C0"/>
                  </a:outerShdw>
                </a:effectLst>
                <a:latin typeface="Arial" pitchFamily="34" charset="0"/>
              </a:rPr>
              <a:t>August</a:t>
            </a:r>
          </a:p>
          <a:p>
            <a:pPr marL="342900" indent="-342900">
              <a:buFontTx/>
              <a:buAutoNum type="arabicPeriod" startAt="9"/>
              <a:defRPr/>
            </a:pPr>
            <a:r>
              <a:rPr lang="en-US">
                <a:effectLst>
                  <a:outerShdw blurRad="38100" dist="38100" dir="2700000" algn="tl">
                    <a:srgbClr val="C0C0C0"/>
                  </a:outerShdw>
                </a:effectLst>
                <a:latin typeface="Arial" pitchFamily="34" charset="0"/>
              </a:rPr>
              <a:t>September</a:t>
            </a:r>
          </a:p>
          <a:p>
            <a:pPr marL="342900" indent="-342900">
              <a:defRPr/>
            </a:pPr>
            <a:r>
              <a:rPr lang="en-US">
                <a:effectLst>
                  <a:outerShdw blurRad="38100" dist="38100" dir="2700000" algn="tl">
                    <a:srgbClr val="C0C0C0"/>
                  </a:outerShdw>
                </a:effectLst>
                <a:latin typeface="Arial" pitchFamily="34" charset="0"/>
              </a:rPr>
              <a:t>October</a:t>
            </a:r>
          </a:p>
          <a:p>
            <a:pPr marL="342900" indent="-342900">
              <a:defRPr/>
            </a:pPr>
            <a:r>
              <a:rPr lang="en-US">
                <a:effectLst>
                  <a:outerShdw blurRad="38100" dist="38100" dir="2700000" algn="tl">
                    <a:srgbClr val="C0C0C0"/>
                  </a:outerShdw>
                </a:effectLst>
                <a:latin typeface="Arial" pitchFamily="34" charset="0"/>
              </a:rPr>
              <a:t>November</a:t>
            </a:r>
          </a:p>
          <a:p>
            <a:pPr marL="342900" indent="-342900">
              <a:defRPr/>
            </a:pPr>
            <a:r>
              <a:rPr lang="en-US">
                <a:effectLst>
                  <a:outerShdw blurRad="38100" dist="38100" dir="2700000" algn="tl">
                    <a:srgbClr val="C0C0C0"/>
                  </a:outerShdw>
                </a:effectLst>
                <a:latin typeface="Arial" pitchFamily="34" charset="0"/>
              </a:rPr>
              <a:t>12.  December</a:t>
            </a:r>
          </a:p>
        </p:txBody>
      </p:sp>
      <p:sp>
        <p:nvSpPr>
          <p:cNvPr id="25625" name="AutoShape 48"/>
          <p:cNvSpPr>
            <a:spLocks noChangeArrowheads="1"/>
          </p:cNvSpPr>
          <p:nvPr/>
        </p:nvSpPr>
        <p:spPr bwMode="auto">
          <a:xfrm>
            <a:off x="4356100" y="3573463"/>
            <a:ext cx="504825" cy="576262"/>
          </a:xfrm>
          <a:prstGeom prst="upArrow">
            <a:avLst>
              <a:gd name="adj1" fmla="val 50000"/>
              <a:gd name="adj2" fmla="val 28538"/>
            </a:avLst>
          </a:prstGeom>
          <a:solidFill>
            <a:schemeClr val="accent1"/>
          </a:solidFill>
          <a:ln w="9525">
            <a:solidFill>
              <a:schemeClr val="tx1"/>
            </a:solidFill>
            <a:miter lim="800000"/>
            <a:headEnd/>
            <a:tailEnd/>
          </a:ln>
        </p:spPr>
        <p:txBody>
          <a:bodyPr wrap="none" anchor="ctr"/>
          <a:lstStyle/>
          <a:p>
            <a:endParaRPr lang="es-ES_tradnl"/>
          </a:p>
        </p:txBody>
      </p:sp>
      <p:sp>
        <p:nvSpPr>
          <p:cNvPr id="25626" name="AutoShape 49"/>
          <p:cNvSpPr>
            <a:spLocks noChangeArrowheads="1"/>
          </p:cNvSpPr>
          <p:nvPr/>
        </p:nvSpPr>
        <p:spPr bwMode="auto">
          <a:xfrm>
            <a:off x="4356100" y="4508500"/>
            <a:ext cx="503238" cy="792163"/>
          </a:xfrm>
          <a:prstGeom prst="downArrow">
            <a:avLst>
              <a:gd name="adj1" fmla="val 50000"/>
              <a:gd name="adj2" fmla="val 39353"/>
            </a:avLst>
          </a:prstGeom>
          <a:solidFill>
            <a:schemeClr val="accent1"/>
          </a:solidFill>
          <a:ln w="9525">
            <a:solidFill>
              <a:schemeClr val="tx1"/>
            </a:solidFill>
            <a:miter lim="800000"/>
            <a:headEnd/>
            <a:tailEnd/>
          </a:ln>
        </p:spPr>
        <p:txBody>
          <a:bodyPr wrap="none" anchor="ctr"/>
          <a:lstStyle/>
          <a:p>
            <a:endParaRPr lang="es-ES_tradnl"/>
          </a:p>
        </p:txBody>
      </p:sp>
      <p:sp>
        <p:nvSpPr>
          <p:cNvPr id="25627" name="AutoShape 50"/>
          <p:cNvSpPr>
            <a:spLocks noChangeArrowheads="1"/>
          </p:cNvSpPr>
          <p:nvPr/>
        </p:nvSpPr>
        <p:spPr bwMode="auto">
          <a:xfrm>
            <a:off x="5219700" y="3860800"/>
            <a:ext cx="792163" cy="576263"/>
          </a:xfrm>
          <a:prstGeom prst="rightArrow">
            <a:avLst>
              <a:gd name="adj1" fmla="val 50000"/>
              <a:gd name="adj2" fmla="val 34366"/>
            </a:avLst>
          </a:prstGeom>
          <a:solidFill>
            <a:schemeClr val="accent1"/>
          </a:solidFill>
          <a:ln w="9525">
            <a:solidFill>
              <a:schemeClr val="tx1"/>
            </a:solidFill>
            <a:miter lim="800000"/>
            <a:headEnd/>
            <a:tailEnd/>
          </a:ln>
        </p:spPr>
        <p:txBody>
          <a:bodyPr wrap="none" anchor="ctr"/>
          <a:lstStyle/>
          <a:p>
            <a:endParaRPr lang="es-ES_tradnl"/>
          </a:p>
        </p:txBody>
      </p:sp>
      <p:sp>
        <p:nvSpPr>
          <p:cNvPr id="25628" name="AutoShape 51"/>
          <p:cNvSpPr>
            <a:spLocks noChangeArrowheads="1"/>
          </p:cNvSpPr>
          <p:nvPr/>
        </p:nvSpPr>
        <p:spPr bwMode="auto">
          <a:xfrm>
            <a:off x="2700338" y="3860800"/>
            <a:ext cx="1223962" cy="431800"/>
          </a:xfrm>
          <a:prstGeom prst="leftArrow">
            <a:avLst>
              <a:gd name="adj1" fmla="val 50000"/>
              <a:gd name="adj2" fmla="val 70864"/>
            </a:avLst>
          </a:prstGeom>
          <a:solidFill>
            <a:schemeClr val="accent1"/>
          </a:solidFill>
          <a:ln w="9525">
            <a:solidFill>
              <a:schemeClr val="tx1"/>
            </a:solidFill>
            <a:miter lim="800000"/>
            <a:headEnd/>
            <a:tailEnd/>
          </a:ln>
        </p:spPr>
        <p:txBody>
          <a:bodyPr wrap="none" anchor="ctr"/>
          <a:lstStyle/>
          <a:p>
            <a:endParaRPr lang="es-ES_tradnl"/>
          </a:p>
        </p:txBody>
      </p:sp>
      <p:sp>
        <p:nvSpPr>
          <p:cNvPr id="41012" name="Text Box 52"/>
          <p:cNvSpPr txBox="1">
            <a:spLocks noChangeArrowheads="1"/>
          </p:cNvSpPr>
          <p:nvPr/>
        </p:nvSpPr>
        <p:spPr bwMode="auto">
          <a:xfrm>
            <a:off x="4356100" y="3141663"/>
            <a:ext cx="501650" cy="366712"/>
          </a:xfrm>
          <a:prstGeom prst="rect">
            <a:avLst/>
          </a:prstGeom>
          <a:noFill/>
          <a:ln>
            <a:noFill/>
          </a:ln>
          <a:effectLst/>
          <a:extLst/>
        </p:spPr>
        <p:txBody>
          <a:bodyPr wrap="none">
            <a:spAutoFit/>
          </a:bodyPr>
          <a:lstStyle/>
          <a:p>
            <a:pPr>
              <a:defRPr/>
            </a:pPr>
            <a:r>
              <a:rPr lang="en-US">
                <a:effectLst>
                  <a:outerShdw blurRad="38100" dist="38100" dir="2700000" algn="tl">
                    <a:srgbClr val="C0C0C0"/>
                  </a:outerShdw>
                </a:effectLst>
                <a:latin typeface="Arial" pitchFamily="34" charset="0"/>
              </a:rPr>
              <a:t>top</a:t>
            </a:r>
          </a:p>
        </p:txBody>
      </p:sp>
      <p:sp>
        <p:nvSpPr>
          <p:cNvPr id="41013" name="Text Box 53"/>
          <p:cNvSpPr txBox="1">
            <a:spLocks noChangeArrowheads="1"/>
          </p:cNvSpPr>
          <p:nvPr/>
        </p:nvSpPr>
        <p:spPr bwMode="auto">
          <a:xfrm>
            <a:off x="4211638" y="5373688"/>
            <a:ext cx="908050" cy="366712"/>
          </a:xfrm>
          <a:prstGeom prst="rect">
            <a:avLst/>
          </a:prstGeom>
          <a:noFill/>
          <a:ln>
            <a:noFill/>
          </a:ln>
          <a:effectLst/>
          <a:extLst/>
        </p:spPr>
        <p:txBody>
          <a:bodyPr wrap="none">
            <a:spAutoFit/>
          </a:bodyPr>
          <a:lstStyle/>
          <a:p>
            <a:pPr>
              <a:defRPr/>
            </a:pPr>
            <a:r>
              <a:rPr lang="en-US">
                <a:effectLst>
                  <a:outerShdw blurRad="38100" dist="38100" dir="2700000" algn="tl">
                    <a:srgbClr val="C0C0C0"/>
                  </a:outerShdw>
                </a:effectLst>
                <a:latin typeface="Arial" pitchFamily="34" charset="0"/>
              </a:rPr>
              <a:t>Bottom</a:t>
            </a:r>
          </a:p>
        </p:txBody>
      </p:sp>
      <p:sp>
        <p:nvSpPr>
          <p:cNvPr id="41014" name="Text Box 54"/>
          <p:cNvSpPr txBox="1">
            <a:spLocks noChangeArrowheads="1"/>
          </p:cNvSpPr>
          <p:nvPr/>
        </p:nvSpPr>
        <p:spPr bwMode="auto">
          <a:xfrm>
            <a:off x="5364163" y="3357563"/>
            <a:ext cx="628650" cy="366712"/>
          </a:xfrm>
          <a:prstGeom prst="rect">
            <a:avLst/>
          </a:prstGeom>
          <a:noFill/>
          <a:ln>
            <a:noFill/>
          </a:ln>
          <a:effectLst/>
          <a:extLst/>
        </p:spPr>
        <p:txBody>
          <a:bodyPr wrap="none">
            <a:spAutoFit/>
          </a:bodyPr>
          <a:lstStyle/>
          <a:p>
            <a:pPr>
              <a:defRPr/>
            </a:pPr>
            <a:r>
              <a:rPr lang="en-US">
                <a:effectLst>
                  <a:outerShdw blurRad="38100" dist="38100" dir="2700000" algn="tl">
                    <a:srgbClr val="C0C0C0"/>
                  </a:outerShdw>
                </a:effectLst>
                <a:latin typeface="Arial" pitchFamily="34" charset="0"/>
              </a:rPr>
              <a:t>right</a:t>
            </a:r>
          </a:p>
        </p:txBody>
      </p:sp>
      <p:sp>
        <p:nvSpPr>
          <p:cNvPr id="41015" name="Text Box 55"/>
          <p:cNvSpPr txBox="1">
            <a:spLocks noChangeArrowheads="1"/>
          </p:cNvSpPr>
          <p:nvPr/>
        </p:nvSpPr>
        <p:spPr bwMode="auto">
          <a:xfrm>
            <a:off x="2895600" y="3376613"/>
            <a:ext cx="488950" cy="366712"/>
          </a:xfrm>
          <a:prstGeom prst="rect">
            <a:avLst/>
          </a:prstGeom>
          <a:noFill/>
          <a:ln>
            <a:noFill/>
          </a:ln>
          <a:effectLst/>
          <a:extLst/>
        </p:spPr>
        <p:txBody>
          <a:bodyPr wrap="none">
            <a:spAutoFit/>
          </a:bodyPr>
          <a:lstStyle/>
          <a:p>
            <a:pPr>
              <a:defRPr/>
            </a:pPr>
            <a:r>
              <a:rPr lang="en-US">
                <a:effectLst>
                  <a:outerShdw blurRad="38100" dist="38100" dir="2700000" algn="tl">
                    <a:srgbClr val="C0C0C0"/>
                  </a:outerShdw>
                </a:effectLst>
                <a:latin typeface="Arial" pitchFamily="34" charset="0"/>
              </a:rPr>
              <a:t>left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685800" y="1265238"/>
            <a:ext cx="7772400" cy="1470025"/>
          </a:xfrm>
        </p:spPr>
        <p:txBody>
          <a:bodyPr/>
          <a:lstStyle/>
          <a:p>
            <a:pPr eaLnBrk="1" hangingPunct="1"/>
            <a:r>
              <a:rPr lang="en-US" smtClean="0">
                <a:latin typeface="Arial Rounded MT Bold" pitchFamily="34" charset="0"/>
              </a:rPr>
              <a:t>Thanks!</a:t>
            </a:r>
          </a:p>
        </p:txBody>
      </p:sp>
      <p:sp>
        <p:nvSpPr>
          <p:cNvPr id="26627" name="Subtitle 2"/>
          <p:cNvSpPr>
            <a:spLocks noGrp="1"/>
          </p:cNvSpPr>
          <p:nvPr>
            <p:ph type="subTitle" idx="1"/>
          </p:nvPr>
        </p:nvSpPr>
        <p:spPr>
          <a:xfrm>
            <a:off x="1371600" y="2981325"/>
            <a:ext cx="6400800" cy="2632075"/>
          </a:xfrm>
        </p:spPr>
        <p:txBody>
          <a:bodyPr/>
          <a:lstStyle/>
          <a:p>
            <a:pPr eaLnBrk="1" hangingPunct="1">
              <a:lnSpc>
                <a:spcPct val="90000"/>
              </a:lnSpc>
            </a:pPr>
            <a:r>
              <a:rPr lang="en-US" sz="3000" smtClean="0">
                <a:solidFill>
                  <a:srgbClr val="898989"/>
                </a:solidFill>
                <a:latin typeface="Arial Rounded MT Bold" pitchFamily="34" charset="0"/>
              </a:rPr>
              <a:t>David Murphy</a:t>
            </a:r>
          </a:p>
          <a:p>
            <a:pPr eaLnBrk="1" hangingPunct="1">
              <a:lnSpc>
                <a:spcPct val="90000"/>
              </a:lnSpc>
            </a:pPr>
            <a:r>
              <a:rPr lang="en-US" sz="3000" smtClean="0">
                <a:solidFill>
                  <a:srgbClr val="898989"/>
                </a:solidFill>
                <a:latin typeface="Arial Rounded MT Bold" pitchFamily="34" charset="0"/>
              </a:rPr>
              <a:t>English Language Fellow</a:t>
            </a:r>
          </a:p>
          <a:p>
            <a:pPr eaLnBrk="1" hangingPunct="1">
              <a:lnSpc>
                <a:spcPct val="90000"/>
              </a:lnSpc>
            </a:pPr>
            <a:r>
              <a:rPr lang="en-US" sz="3000" smtClean="0">
                <a:solidFill>
                  <a:srgbClr val="898989"/>
                </a:solidFill>
                <a:latin typeface="Arial Rounded MT Bold" pitchFamily="34" charset="0"/>
                <a:hlinkClick r:id="rId2"/>
              </a:rPr>
              <a:t>www.comexus.org.mx</a:t>
            </a:r>
            <a:r>
              <a:rPr lang="en-US" sz="3000" smtClean="0">
                <a:solidFill>
                  <a:srgbClr val="898989"/>
                </a:solidFill>
                <a:latin typeface="Arial Rounded MT Bold" pitchFamily="34" charset="0"/>
              </a:rPr>
              <a:t/>
            </a:r>
            <a:br>
              <a:rPr lang="en-US" sz="3000" smtClean="0">
                <a:solidFill>
                  <a:srgbClr val="898989"/>
                </a:solidFill>
                <a:latin typeface="Arial Rounded MT Bold" pitchFamily="34" charset="0"/>
              </a:rPr>
            </a:br>
            <a:r>
              <a:rPr lang="en-US" sz="3000" smtClean="0">
                <a:solidFill>
                  <a:srgbClr val="898989"/>
                </a:solidFill>
                <a:latin typeface="Arial Rounded MT Bold" pitchFamily="34" charset="0"/>
              </a:rPr>
              <a:t>www.americanenglish.state.gov</a:t>
            </a:r>
          </a:p>
          <a:p>
            <a:pPr eaLnBrk="1" hangingPunct="1">
              <a:lnSpc>
                <a:spcPct val="90000"/>
              </a:lnSpc>
            </a:pPr>
            <a:r>
              <a:rPr lang="en-US" sz="3000" smtClean="0">
                <a:solidFill>
                  <a:srgbClr val="898989"/>
                </a:solidFill>
                <a:latin typeface="Arial Rounded MT Bold" pitchFamily="34" charset="0"/>
              </a:rPr>
              <a:t>ELFPachuca@Gmail.com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latin typeface="Arial Rounded MT Bold"/>
                <a:ea typeface="+mj-ea"/>
                <a:cs typeface="Arial Rounded MT Bold"/>
              </a:rPr>
              <a:t>Stage 1: Pre-production </a:t>
            </a:r>
            <a:br>
              <a:rPr lang="en-US" dirty="0" smtClean="0">
                <a:latin typeface="Arial Rounded MT Bold"/>
                <a:ea typeface="+mj-ea"/>
                <a:cs typeface="Arial Rounded MT Bold"/>
              </a:rPr>
            </a:br>
            <a:r>
              <a:rPr lang="en-US" dirty="0" smtClean="0">
                <a:latin typeface="Arial Rounded MT Bold"/>
                <a:ea typeface="+mj-ea"/>
                <a:cs typeface="Arial Rounded MT Bold"/>
              </a:rPr>
              <a:t>(Silent Period)</a:t>
            </a:r>
            <a:endParaRPr lang="en-US" dirty="0">
              <a:latin typeface="Arial Rounded MT Bold"/>
              <a:ea typeface="+mj-ea"/>
              <a:cs typeface="Arial Rounded MT Bold"/>
            </a:endParaRPr>
          </a:p>
        </p:txBody>
      </p:sp>
      <p:sp>
        <p:nvSpPr>
          <p:cNvPr id="3" name="TextBox 2"/>
          <p:cNvSpPr txBox="1"/>
          <p:nvPr/>
        </p:nvSpPr>
        <p:spPr>
          <a:xfrm>
            <a:off x="1255713" y="1731963"/>
            <a:ext cx="6364287" cy="3784600"/>
          </a:xfrm>
          <a:prstGeom prst="rect">
            <a:avLst/>
          </a:prstGeom>
          <a:noFill/>
        </p:spPr>
        <p:txBody>
          <a:bodyPr>
            <a:spAutoFit/>
          </a:bodyPr>
          <a:lstStyle/>
          <a:p>
            <a:pPr fontAlgn="auto">
              <a:spcBef>
                <a:spcPts val="0"/>
              </a:spcBef>
              <a:spcAft>
                <a:spcPts val="0"/>
              </a:spcAft>
              <a:defRPr/>
            </a:pPr>
            <a:r>
              <a:rPr lang="en-US" sz="3000" dirty="0">
                <a:solidFill>
                  <a:srgbClr val="7F7F7F"/>
                </a:solidFill>
                <a:latin typeface="Arial Rounded MT Bold"/>
                <a:ea typeface="+mn-ea"/>
                <a:cs typeface="Arial Rounded MT Bold"/>
              </a:rPr>
              <a:t>Period: from several weeks to </a:t>
            </a:r>
            <a:r>
              <a:rPr lang="en-US" sz="3000" dirty="0">
                <a:solidFill>
                  <a:schemeClr val="bg1">
                    <a:lumMod val="50000"/>
                  </a:schemeClr>
                </a:solidFill>
                <a:latin typeface="Arial Rounded MT Bold"/>
                <a:ea typeface="+mn-ea"/>
                <a:cs typeface="Arial Rounded MT Bold"/>
              </a:rPr>
              <a:t>several months</a:t>
            </a:r>
          </a:p>
          <a:p>
            <a:pPr fontAlgn="auto">
              <a:spcBef>
                <a:spcPts val="0"/>
              </a:spcBef>
              <a:spcAft>
                <a:spcPts val="0"/>
              </a:spcAft>
              <a:defRPr/>
            </a:pPr>
            <a:r>
              <a:rPr lang="en-US" sz="3000" dirty="0">
                <a:solidFill>
                  <a:schemeClr val="bg1">
                    <a:lumMod val="50000"/>
                  </a:schemeClr>
                </a:solidFill>
                <a:latin typeface="Arial Rounded MT Bold"/>
                <a:ea typeface="+mn-ea"/>
                <a:cs typeface="Arial Rounded MT Bold"/>
              </a:rPr>
              <a:t>Indicators: </a:t>
            </a:r>
            <a:r>
              <a:rPr lang="en-US" sz="3000" dirty="0">
                <a:solidFill>
                  <a:srgbClr val="7F7F7F"/>
                </a:solidFill>
                <a:latin typeface="Arial Rounded MT Bold"/>
                <a:ea typeface="+mn-ea"/>
                <a:cs typeface="Arial Rounded MT Bold"/>
              </a:rPr>
              <a:t>language learners have very little output at this stage</a:t>
            </a:r>
          </a:p>
          <a:p>
            <a:pPr fontAlgn="auto">
              <a:spcBef>
                <a:spcPts val="0"/>
              </a:spcBef>
              <a:spcAft>
                <a:spcPts val="0"/>
              </a:spcAft>
              <a:defRPr/>
            </a:pPr>
            <a:r>
              <a:rPr lang="en-US" sz="3000" dirty="0">
                <a:solidFill>
                  <a:srgbClr val="7F7F7F"/>
                </a:solidFill>
                <a:latin typeface="Arial Rounded MT Bold"/>
                <a:ea typeface="+mn-ea"/>
                <a:cs typeface="Arial Rounded MT Bold"/>
              </a:rPr>
              <a:t>Ongoing Processes: learners are learning new vocabulary and practicing pronunciation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latin typeface="Arial Rounded MT Bold" pitchFamily="34" charset="0"/>
              </a:rPr>
              <a:t>Stage 2: Early Production</a:t>
            </a:r>
          </a:p>
        </p:txBody>
      </p:sp>
      <p:sp>
        <p:nvSpPr>
          <p:cNvPr id="7171" name="TextBox 3"/>
          <p:cNvSpPr txBox="1">
            <a:spLocks noChangeArrowheads="1"/>
          </p:cNvSpPr>
          <p:nvPr/>
        </p:nvSpPr>
        <p:spPr bwMode="auto">
          <a:xfrm>
            <a:off x="1255713" y="1460500"/>
            <a:ext cx="7027862" cy="3602038"/>
          </a:xfrm>
          <a:prstGeom prst="rect">
            <a:avLst/>
          </a:prstGeom>
          <a:noFill/>
          <a:ln w="9525">
            <a:noFill/>
            <a:miter lim="800000"/>
            <a:headEnd/>
            <a:tailEnd/>
          </a:ln>
        </p:spPr>
        <p:txBody>
          <a:bodyPr>
            <a:spAutoFit/>
          </a:bodyPr>
          <a:lstStyle/>
          <a:p>
            <a:r>
              <a:rPr lang="en-US" sz="3000">
                <a:solidFill>
                  <a:srgbClr val="7F7F7F"/>
                </a:solidFill>
                <a:latin typeface="Arial Rounded MT Bold" pitchFamily="34" charset="0"/>
              </a:rPr>
              <a:t>Duration: About 6 months</a:t>
            </a:r>
          </a:p>
          <a:p>
            <a:r>
              <a:rPr lang="en-US" sz="3000">
                <a:solidFill>
                  <a:srgbClr val="7F7F7F"/>
                </a:solidFill>
                <a:latin typeface="Arial Rounded MT Bold" pitchFamily="34" charset="0"/>
              </a:rPr>
              <a:t>Acquisition: Learners typically acquire a vocabulary of about 1,000 words</a:t>
            </a:r>
          </a:p>
          <a:p>
            <a:r>
              <a:rPr lang="en-US" sz="3000">
                <a:solidFill>
                  <a:srgbClr val="7F7F7F"/>
                </a:solidFill>
                <a:latin typeface="Arial Rounded MT Bold" pitchFamily="34" charset="0"/>
              </a:rPr>
              <a:t>Indicators: Learners speak in short phrases.  These phrases may not be correctly delivered. </a:t>
            </a:r>
          </a:p>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18513" cy="1143000"/>
          </a:xfrm>
        </p:spPr>
        <p:txBody>
          <a:bodyPr rtlCol="0">
            <a:normAutofit fontScale="90000"/>
          </a:bodyPr>
          <a:lstStyle/>
          <a:p>
            <a:pPr eaLnBrk="1" fontAlgn="auto" hangingPunct="1">
              <a:spcAft>
                <a:spcPts val="0"/>
              </a:spcAft>
              <a:defRPr/>
            </a:pPr>
            <a:r>
              <a:rPr lang="en-US" dirty="0" smtClean="0">
                <a:latin typeface="Arial Rounded MT Bold"/>
                <a:ea typeface="+mj-ea"/>
                <a:cs typeface="Arial Rounded MT Bold"/>
              </a:rPr>
              <a:t>Stage 2: Students Will Be Able To</a:t>
            </a:r>
            <a:endParaRPr lang="en-US" dirty="0">
              <a:latin typeface="Arial Rounded MT Bold"/>
              <a:ea typeface="+mj-ea"/>
              <a:cs typeface="Arial Rounded MT Bold"/>
            </a:endParaRPr>
          </a:p>
        </p:txBody>
      </p:sp>
      <p:sp>
        <p:nvSpPr>
          <p:cNvPr id="8195" name="TextBox 2"/>
          <p:cNvSpPr txBox="1">
            <a:spLocks noChangeArrowheads="1"/>
          </p:cNvSpPr>
          <p:nvPr/>
        </p:nvSpPr>
        <p:spPr bwMode="auto">
          <a:xfrm>
            <a:off x="1054100" y="1417638"/>
            <a:ext cx="6969125" cy="3692525"/>
          </a:xfrm>
          <a:prstGeom prst="rect">
            <a:avLst/>
          </a:prstGeom>
          <a:noFill/>
          <a:ln w="9525">
            <a:noFill/>
            <a:miter lim="800000"/>
            <a:headEnd/>
            <a:tailEnd/>
          </a:ln>
        </p:spPr>
        <p:txBody>
          <a:bodyPr>
            <a:spAutoFit/>
          </a:bodyPr>
          <a:lstStyle/>
          <a:p>
            <a:pPr marL="285750" indent="-285750">
              <a:buFont typeface="Arial" pitchFamily="34" charset="0"/>
              <a:buChar char="•"/>
            </a:pPr>
            <a:r>
              <a:rPr lang="en-US" sz="2600">
                <a:solidFill>
                  <a:srgbClr val="7F7F7F"/>
                </a:solidFill>
                <a:latin typeface="Arial Rounded MT Bold" pitchFamily="34" charset="0"/>
              </a:rPr>
              <a:t>Ask yes/no and either/or questions.</a:t>
            </a:r>
          </a:p>
          <a:p>
            <a:pPr marL="285750" indent="-285750">
              <a:buFont typeface="Arial" pitchFamily="34" charset="0"/>
              <a:buChar char="•"/>
            </a:pPr>
            <a:r>
              <a:rPr lang="en-US" sz="2600">
                <a:solidFill>
                  <a:srgbClr val="7F7F7F"/>
                </a:solidFill>
                <a:latin typeface="Arial Rounded MT Bold" pitchFamily="34" charset="0"/>
              </a:rPr>
              <a:t>Accept one or two word responses.</a:t>
            </a:r>
          </a:p>
          <a:p>
            <a:pPr marL="285750" indent="-285750">
              <a:buFont typeface="Arial" pitchFamily="34" charset="0"/>
              <a:buChar char="•"/>
            </a:pPr>
            <a:r>
              <a:rPr lang="en-US" sz="2600">
                <a:solidFill>
                  <a:srgbClr val="7F7F7F"/>
                </a:solidFill>
                <a:latin typeface="Arial Rounded MT Bold" pitchFamily="34" charset="0"/>
              </a:rPr>
              <a:t>Give students the opportunity to participate in some of the whole class activities.</a:t>
            </a:r>
          </a:p>
          <a:p>
            <a:pPr marL="285750" indent="-285750">
              <a:buFont typeface="Arial" pitchFamily="34" charset="0"/>
              <a:buChar char="•"/>
            </a:pPr>
            <a:r>
              <a:rPr lang="en-US" sz="2600">
                <a:solidFill>
                  <a:srgbClr val="7F7F7F"/>
                </a:solidFill>
                <a:latin typeface="Arial Rounded MT Bold" pitchFamily="34" charset="0"/>
              </a:rPr>
              <a:t>Use pictures and realia to support questions.</a:t>
            </a:r>
          </a:p>
          <a:p>
            <a:pPr marL="285750" indent="-285750">
              <a:buFont typeface="Arial" pitchFamily="34" charset="0"/>
              <a:buChar char="•"/>
            </a:pPr>
            <a:r>
              <a:rPr lang="en-US" sz="2600">
                <a:solidFill>
                  <a:srgbClr val="7F7F7F"/>
                </a:solidFill>
                <a:latin typeface="Arial Rounded MT Bold" pitchFamily="34" charset="0"/>
              </a:rPr>
              <a:t>Modify content information to the language level of ELLs.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z="3800" smtClean="0">
                <a:latin typeface="Arial Rounded MT Bold" pitchFamily="34" charset="0"/>
              </a:rPr>
              <a:t>Stage 2: Students Will Be Able To</a:t>
            </a:r>
          </a:p>
        </p:txBody>
      </p:sp>
      <p:sp>
        <p:nvSpPr>
          <p:cNvPr id="9219" name="TextBox 2"/>
          <p:cNvSpPr txBox="1">
            <a:spLocks noChangeArrowheads="1"/>
          </p:cNvSpPr>
          <p:nvPr/>
        </p:nvSpPr>
        <p:spPr bwMode="auto">
          <a:xfrm>
            <a:off x="774700" y="1571625"/>
            <a:ext cx="7569200" cy="4492625"/>
          </a:xfrm>
          <a:prstGeom prst="rect">
            <a:avLst/>
          </a:prstGeom>
          <a:noFill/>
          <a:ln w="9525">
            <a:noFill/>
            <a:miter lim="800000"/>
            <a:headEnd/>
            <a:tailEnd/>
          </a:ln>
        </p:spPr>
        <p:txBody>
          <a:bodyPr>
            <a:spAutoFit/>
          </a:bodyPr>
          <a:lstStyle/>
          <a:p>
            <a:pPr>
              <a:buFont typeface="Arial" pitchFamily="34" charset="0"/>
              <a:buChar char="•"/>
            </a:pPr>
            <a:r>
              <a:rPr lang="en-US" sz="2600">
                <a:solidFill>
                  <a:srgbClr val="7F7F7F"/>
                </a:solidFill>
                <a:latin typeface="Arial Rounded MT Bold" pitchFamily="34" charset="0"/>
              </a:rPr>
              <a:t>Build vocabulary using pictures.</a:t>
            </a:r>
          </a:p>
          <a:p>
            <a:pPr>
              <a:buFont typeface="Arial" pitchFamily="34" charset="0"/>
              <a:buChar char="•"/>
            </a:pPr>
            <a:r>
              <a:rPr lang="en-US" sz="2600">
                <a:solidFill>
                  <a:srgbClr val="7F7F7F"/>
                </a:solidFill>
                <a:latin typeface="Arial Rounded MT Bold" pitchFamily="34" charset="0"/>
              </a:rPr>
              <a:t>Provide listening activities.</a:t>
            </a:r>
          </a:p>
          <a:p>
            <a:pPr>
              <a:buFont typeface="Arial" pitchFamily="34" charset="0"/>
              <a:buChar char="•"/>
            </a:pPr>
            <a:r>
              <a:rPr lang="en-US" sz="2600">
                <a:solidFill>
                  <a:srgbClr val="7F7F7F"/>
                </a:solidFill>
                <a:latin typeface="Arial Rounded MT Bold" pitchFamily="34" charset="0"/>
              </a:rPr>
              <a:t>Simplify the content materials to be used. Focus on key vocabulary and concepts.</a:t>
            </a:r>
          </a:p>
          <a:p>
            <a:pPr>
              <a:buFont typeface="Arial" pitchFamily="34" charset="0"/>
              <a:buChar char="•"/>
            </a:pPr>
            <a:r>
              <a:rPr lang="en-US" sz="2600">
                <a:solidFill>
                  <a:srgbClr val="7F7F7F"/>
                </a:solidFill>
                <a:latin typeface="Arial Rounded MT Bold" pitchFamily="34" charset="0"/>
              </a:rPr>
              <a:t>When teaching elementary age ELLs, use simple books with predictable text.</a:t>
            </a:r>
          </a:p>
          <a:p>
            <a:pPr>
              <a:buFont typeface="Arial" pitchFamily="34" charset="0"/>
              <a:buChar char="•"/>
            </a:pPr>
            <a:r>
              <a:rPr lang="en-US" sz="2600">
                <a:solidFill>
                  <a:srgbClr val="7F7F7F"/>
                </a:solidFill>
                <a:latin typeface="Arial Rounded MT Bold" pitchFamily="34" charset="0"/>
              </a:rPr>
              <a:t>Support learning with graphic organizers, charts and graphs. Begin to foster writing in English through labeling and short sentences. Use a frame to scaffold writing. </a:t>
            </a:r>
          </a:p>
          <a:p>
            <a:endParaRPr lang="en-US" sz="26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latin typeface="Arial Rounded MT Bold" pitchFamily="34" charset="0"/>
              </a:rPr>
              <a:t>Stage 3: Speech Emergence</a:t>
            </a:r>
          </a:p>
        </p:txBody>
      </p:sp>
      <p:sp>
        <p:nvSpPr>
          <p:cNvPr id="10243" name="TextBox 2"/>
          <p:cNvSpPr txBox="1">
            <a:spLocks noChangeArrowheads="1"/>
          </p:cNvSpPr>
          <p:nvPr/>
        </p:nvSpPr>
        <p:spPr bwMode="auto">
          <a:xfrm>
            <a:off x="1270000" y="1630363"/>
            <a:ext cx="6724650" cy="3540125"/>
          </a:xfrm>
          <a:prstGeom prst="rect">
            <a:avLst/>
          </a:prstGeom>
          <a:noFill/>
          <a:ln w="9525">
            <a:noFill/>
            <a:miter lim="800000"/>
            <a:headEnd/>
            <a:tailEnd/>
          </a:ln>
        </p:spPr>
        <p:txBody>
          <a:bodyPr>
            <a:spAutoFit/>
          </a:bodyPr>
          <a:lstStyle/>
          <a:p>
            <a:r>
              <a:rPr lang="en-US" sz="3200">
                <a:solidFill>
                  <a:srgbClr val="7F7F7F"/>
                </a:solidFill>
                <a:latin typeface="Arial Rounded MT Bold" pitchFamily="34" charset="0"/>
              </a:rPr>
              <a:t>Acquisition: Learners typically acquire a vocabulary of about 3,000 words</a:t>
            </a:r>
          </a:p>
          <a:p>
            <a:r>
              <a:rPr lang="en-US" sz="3200">
                <a:solidFill>
                  <a:srgbClr val="7F7F7F"/>
                </a:solidFill>
                <a:latin typeface="Arial Rounded MT Bold" pitchFamily="34" charset="0"/>
              </a:rPr>
              <a:t>Indicators: Learners make short sentences, begin reading and writing.  Learners gain greater confidence.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4225" cy="1143000"/>
          </a:xfrm>
        </p:spPr>
        <p:txBody>
          <a:bodyPr rtlCol="0">
            <a:normAutofit fontScale="90000"/>
          </a:bodyPr>
          <a:lstStyle/>
          <a:p>
            <a:pPr eaLnBrk="1" fontAlgn="auto" hangingPunct="1">
              <a:spcAft>
                <a:spcPts val="0"/>
              </a:spcAft>
              <a:defRPr/>
            </a:pPr>
            <a:r>
              <a:rPr lang="en-US" dirty="0" smtClean="0">
                <a:latin typeface="Arial Rounded MT Bold"/>
                <a:ea typeface="+mj-ea"/>
                <a:cs typeface="Arial Rounded MT Bold"/>
              </a:rPr>
              <a:t>Stage 3: Students Will Be Able To</a:t>
            </a:r>
            <a:endParaRPr lang="en-US" dirty="0">
              <a:latin typeface="Arial Rounded MT Bold"/>
              <a:ea typeface="+mj-ea"/>
              <a:cs typeface="Arial Rounded MT Bold"/>
            </a:endParaRPr>
          </a:p>
        </p:txBody>
      </p:sp>
      <p:sp>
        <p:nvSpPr>
          <p:cNvPr id="11267" name="TextBox 2"/>
          <p:cNvSpPr txBox="1">
            <a:spLocks noChangeArrowheads="1"/>
          </p:cNvSpPr>
          <p:nvPr/>
        </p:nvSpPr>
        <p:spPr bwMode="auto">
          <a:xfrm>
            <a:off x="620713" y="1287463"/>
            <a:ext cx="7788275" cy="4246562"/>
          </a:xfrm>
          <a:prstGeom prst="rect">
            <a:avLst/>
          </a:prstGeom>
          <a:noFill/>
          <a:ln w="9525">
            <a:noFill/>
            <a:miter lim="800000"/>
            <a:headEnd/>
            <a:tailEnd/>
          </a:ln>
        </p:spPr>
        <p:txBody>
          <a:bodyPr>
            <a:spAutoFit/>
          </a:bodyPr>
          <a:lstStyle/>
          <a:p>
            <a:r>
              <a:rPr lang="en-US" sz="3000">
                <a:solidFill>
                  <a:srgbClr val="7F7F7F"/>
                </a:solidFill>
                <a:latin typeface="Arial Rounded MT Bold" pitchFamily="34" charset="0"/>
              </a:rPr>
              <a:t>·  Read short, modified texts in content area subjects.</a:t>
            </a:r>
          </a:p>
          <a:p>
            <a:r>
              <a:rPr lang="en-US" sz="3000">
                <a:solidFill>
                  <a:srgbClr val="7F7F7F"/>
                </a:solidFill>
                <a:latin typeface="Arial Rounded MT Bold" pitchFamily="34" charset="0"/>
              </a:rPr>
              <a:t>·  Complete graphic organizers with word banks.</a:t>
            </a:r>
          </a:p>
          <a:p>
            <a:r>
              <a:rPr lang="en-US" sz="3000">
                <a:solidFill>
                  <a:srgbClr val="7F7F7F"/>
                </a:solidFill>
                <a:latin typeface="Arial Rounded MT Bold" pitchFamily="34" charset="0"/>
              </a:rPr>
              <a:t>·  Understand and answer questions about charts and graphs.</a:t>
            </a:r>
          </a:p>
          <a:p>
            <a:r>
              <a:rPr lang="en-US" sz="3000">
                <a:solidFill>
                  <a:srgbClr val="7F7F7F"/>
                </a:solidFill>
                <a:latin typeface="Arial Rounded MT Bold" pitchFamily="34" charset="0"/>
              </a:rPr>
              <a:t>·  Match vocabulary words to definitions.</a:t>
            </a:r>
          </a:p>
          <a:p>
            <a:r>
              <a:rPr lang="en-US" sz="3000">
                <a:solidFill>
                  <a:srgbClr val="7F7F7F"/>
                </a:solidFill>
                <a:latin typeface="Arial Rounded MT Bold" pitchFamily="34" charset="0"/>
              </a:rPr>
              <a:t>·  Study flashcards with content area vocabulary.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z="3800" smtClean="0">
                <a:latin typeface="Arial Rounded MT Bold" pitchFamily="34" charset="0"/>
              </a:rPr>
              <a:t>Stage 3: Students Will Be Able To</a:t>
            </a:r>
          </a:p>
        </p:txBody>
      </p:sp>
      <p:sp>
        <p:nvSpPr>
          <p:cNvPr id="12291" name="TextBox 2"/>
          <p:cNvSpPr txBox="1">
            <a:spLocks noChangeArrowheads="1"/>
          </p:cNvSpPr>
          <p:nvPr/>
        </p:nvSpPr>
        <p:spPr bwMode="auto">
          <a:xfrm>
            <a:off x="989013" y="1898650"/>
            <a:ext cx="7053262" cy="4032250"/>
          </a:xfrm>
          <a:prstGeom prst="rect">
            <a:avLst/>
          </a:prstGeom>
          <a:noFill/>
          <a:ln w="9525">
            <a:noFill/>
            <a:miter lim="800000"/>
            <a:headEnd/>
            <a:tailEnd/>
          </a:ln>
        </p:spPr>
        <p:txBody>
          <a:bodyPr>
            <a:spAutoFit/>
          </a:bodyPr>
          <a:lstStyle/>
          <a:p>
            <a:r>
              <a:rPr lang="en-US" sz="3200">
                <a:solidFill>
                  <a:srgbClr val="7F7F7F"/>
                </a:solidFill>
                <a:latin typeface="Arial Rounded MT Bold" pitchFamily="34" charset="0"/>
              </a:rPr>
              <a:t>Participate in duet, pair and choral reading activities.</a:t>
            </a:r>
          </a:p>
          <a:p>
            <a:r>
              <a:rPr lang="en-US" sz="3200">
                <a:solidFill>
                  <a:srgbClr val="7F7F7F"/>
                </a:solidFill>
                <a:latin typeface="Arial Rounded MT Bold" pitchFamily="34" charset="0"/>
              </a:rPr>
              <a:t>·  Write and illustrate riddles.</a:t>
            </a:r>
          </a:p>
          <a:p>
            <a:r>
              <a:rPr lang="en-US" sz="3200">
                <a:solidFill>
                  <a:srgbClr val="7F7F7F"/>
                </a:solidFill>
                <a:latin typeface="Arial Rounded MT Bold" pitchFamily="34" charset="0"/>
              </a:rPr>
              <a:t>·  Understand teacher explanations and two-step directions.</a:t>
            </a:r>
          </a:p>
          <a:p>
            <a:r>
              <a:rPr lang="en-US" sz="3200">
                <a:solidFill>
                  <a:srgbClr val="7F7F7F"/>
                </a:solidFill>
                <a:latin typeface="Arial Rounded MT Bold" pitchFamily="34" charset="0"/>
              </a:rPr>
              <a:t>·  Compose brief stories based on personal experience.</a:t>
            </a:r>
          </a:p>
          <a:p>
            <a:r>
              <a:rPr lang="en-US" sz="3200">
                <a:solidFill>
                  <a:srgbClr val="7F7F7F"/>
                </a:solidFill>
                <a:latin typeface="Arial Rounded MT Bold" pitchFamily="34" charset="0"/>
              </a:rPr>
              <a:t>·  Write in dialogue journals.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rial Rounde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Arial Rounde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397</TotalTime>
  <Words>1077</Words>
  <Application>Microsoft Office PowerPoint</Application>
  <PresentationFormat>Presentación en pantalla (4:3)</PresentationFormat>
  <Paragraphs>136</Paragraphs>
  <Slides>24</Slides>
  <Notes>0</Notes>
  <HiddenSlides>0</HiddenSlides>
  <MMClips>0</MMClips>
  <ScaleCrop>false</ScaleCrop>
  <HeadingPairs>
    <vt:vector size="8" baseType="variant">
      <vt:variant>
        <vt:lpstr>Fuentes usadas</vt:lpstr>
      </vt:variant>
      <vt:variant>
        <vt:i4>6</vt:i4>
      </vt:variant>
      <vt:variant>
        <vt:lpstr>Tema</vt:lpstr>
      </vt:variant>
      <vt:variant>
        <vt:i4>2</vt:i4>
      </vt:variant>
      <vt:variant>
        <vt:lpstr>Servidores OLE incrustados</vt:lpstr>
      </vt:variant>
      <vt:variant>
        <vt:i4>1</vt:i4>
      </vt:variant>
      <vt:variant>
        <vt:lpstr>Títulos de diapositiva</vt:lpstr>
      </vt:variant>
      <vt:variant>
        <vt:i4>24</vt:i4>
      </vt:variant>
    </vt:vector>
  </HeadingPairs>
  <TitlesOfParts>
    <vt:vector size="33" baseType="lpstr">
      <vt:lpstr>Calibri</vt:lpstr>
      <vt:lpstr>MS PGothic</vt:lpstr>
      <vt:lpstr>Arial</vt:lpstr>
      <vt:lpstr>Arial Rounded MT Bold</vt:lpstr>
      <vt:lpstr>Times New Roman</vt:lpstr>
      <vt:lpstr>News Gothic MT</vt:lpstr>
      <vt:lpstr>Arial Rounded Theme</vt:lpstr>
      <vt:lpstr>1_Arial Rounded Theme</vt:lpstr>
      <vt:lpstr>Microsoft Word Document</vt:lpstr>
      <vt:lpstr>Stages in Second Language Acquisition</vt:lpstr>
      <vt:lpstr>Five Stages in SLA</vt:lpstr>
      <vt:lpstr>Stage 1: Pre-production  (Silent Period)</vt:lpstr>
      <vt:lpstr>Stage 2: Early Production</vt:lpstr>
      <vt:lpstr>Stage 2: Students Will Be Able To</vt:lpstr>
      <vt:lpstr>Stage 2: Students Will Be Able To</vt:lpstr>
      <vt:lpstr>Stage 3: Speech Emergence</vt:lpstr>
      <vt:lpstr>Stage 3: Students Will Be Able To</vt:lpstr>
      <vt:lpstr>Stage 3: Students Will Be Able To</vt:lpstr>
      <vt:lpstr>Stage 4: Intermediate Fluency </vt:lpstr>
      <vt:lpstr>Stage 4: Intermediate Fluency</vt:lpstr>
      <vt:lpstr>Stage 5: Advanced Fluency </vt:lpstr>
      <vt:lpstr>Diapositiva 13</vt:lpstr>
      <vt:lpstr>Questions for SLA</vt:lpstr>
      <vt:lpstr>Questions for SLA</vt:lpstr>
      <vt:lpstr>Questions for SLA</vt:lpstr>
      <vt:lpstr>Creating Lesson Plans</vt:lpstr>
      <vt:lpstr>Activities </vt:lpstr>
      <vt:lpstr>Taboo</vt:lpstr>
      <vt:lpstr>Drawing Descriptions</vt:lpstr>
      <vt:lpstr>Hold It Up!</vt:lpstr>
      <vt:lpstr>Guess Who?</vt:lpstr>
      <vt:lpstr>Diapositiva 23</vt:lpstr>
      <vt:lpstr>Thanks!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Stages in Second Language Acquisition</dc:title>
  <dc:creator>David Murphy</dc:creator>
  <cp:lastModifiedBy>jose.murillo</cp:lastModifiedBy>
  <cp:revision>21</cp:revision>
  <dcterms:created xsi:type="dcterms:W3CDTF">2014-02-04T18:26:30Z</dcterms:created>
  <dcterms:modified xsi:type="dcterms:W3CDTF">2014-03-10T16:24:43Z</dcterms:modified>
</cp:coreProperties>
</file>