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62" r:id="rId2"/>
    <p:sldId id="256" r:id="rId3"/>
    <p:sldId id="423" r:id="rId4"/>
    <p:sldId id="420" r:id="rId5"/>
    <p:sldId id="497" r:id="rId6"/>
    <p:sldId id="498" r:id="rId7"/>
    <p:sldId id="475" r:id="rId8"/>
    <p:sldId id="476" r:id="rId9"/>
    <p:sldId id="496" r:id="rId10"/>
    <p:sldId id="477" r:id="rId11"/>
    <p:sldId id="487" r:id="rId12"/>
    <p:sldId id="488" r:id="rId13"/>
    <p:sldId id="489" r:id="rId14"/>
    <p:sldId id="480" r:id="rId15"/>
    <p:sldId id="461" r:id="rId16"/>
    <p:sldId id="462" r:id="rId17"/>
    <p:sldId id="490" r:id="rId18"/>
    <p:sldId id="500" r:id="rId19"/>
    <p:sldId id="460" r:id="rId20"/>
    <p:sldId id="478" r:id="rId21"/>
    <p:sldId id="493" r:id="rId22"/>
    <p:sldId id="492" r:id="rId23"/>
    <p:sldId id="491" r:id="rId24"/>
    <p:sldId id="479" r:id="rId25"/>
    <p:sldId id="501" r:id="rId26"/>
    <p:sldId id="481" r:id="rId27"/>
    <p:sldId id="484" r:id="rId28"/>
    <p:sldId id="495" r:id="rId29"/>
    <p:sldId id="483" r:id="rId30"/>
    <p:sldId id="464" r:id="rId31"/>
    <p:sldId id="494" r:id="rId32"/>
    <p:sldId id="463" r:id="rId33"/>
    <p:sldId id="482" r:id="rId34"/>
    <p:sldId id="465" r:id="rId35"/>
    <p:sldId id="469" r:id="rId36"/>
    <p:sldId id="499" r:id="rId37"/>
    <p:sldId id="466" r:id="rId38"/>
    <p:sldId id="467" r:id="rId39"/>
    <p:sldId id="468" r:id="rId40"/>
    <p:sldId id="471" r:id="rId41"/>
    <p:sldId id="472" r:id="rId42"/>
    <p:sldId id="473" r:id="rId43"/>
    <p:sldId id="474" r:id="rId44"/>
    <p:sldId id="322" r:id="rId45"/>
    <p:sldId id="369" r:id="rId46"/>
    <p:sldId id="33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9900FF"/>
    <a:srgbClr val="9933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075" autoAdjust="0"/>
  </p:normalViewPr>
  <p:slideViewPr>
    <p:cSldViewPr>
      <p:cViewPr varScale="1">
        <p:scale>
          <a:sx n="66" d="100"/>
          <a:sy n="66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5FFAF-6F36-4DEC-963E-F01772DF93B6}" type="datetimeFigureOut">
              <a:rPr lang="es-ES" smtClean="0"/>
              <a:pPr/>
              <a:t>27/11/2014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C1C9E-BA66-49B5-8F94-7A012E8CE4A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255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2759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2837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6883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4780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0449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3859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7894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46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97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6745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166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283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688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623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C1C9E-BA66-49B5-8F94-7A012E8CE4A9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268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11/27/2014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11/27/2014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11/27/2014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11/27/2014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11/27/2014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11/27/2014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11/27/2014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11/27/2014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11/27/2014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11/27/2014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B415-14F6-4A1A-9C9F-3078B5919F55}" type="datetimeFigureOut">
              <a:rPr lang="en-US" smtClean="0"/>
              <a:pPr/>
              <a:t>11/27/2014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B415-14F6-4A1A-9C9F-3078B5919F55}" type="datetimeFigureOut">
              <a:rPr lang="en-US" smtClean="0"/>
              <a:pPr/>
              <a:t>11/27/2014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3138-A18E-455D-9561-E7CE7D4C75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3.doc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eopleleap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ntitled.png"/>
          <p:cNvPicPr>
            <a:picLocks noChangeAspect="1"/>
          </p:cNvPicPr>
          <p:nvPr/>
        </p:nvPicPr>
        <p:blipFill>
          <a:blip r:embed="rId3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457200"/>
            <a:ext cx="6781800" cy="6553200"/>
          </a:xfrm>
          <a:prstGeom prst="rect">
            <a:avLst/>
          </a:prstGeom>
        </p:spPr>
      </p:pic>
      <p:pic>
        <p:nvPicPr>
          <p:cNvPr id="2050" name="Picture 2" descr="C:\Users\Amy Lingenfelter\Documents\AMY'S FILES\Work Files- Lenovo Only\Images for Presentations\Ecuador Ama La Vida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6172200" cy="4831951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971800" cy="2971800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3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2192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458200" cy="5181600"/>
          </a:xfrm>
        </p:spPr>
        <p:txBody>
          <a:bodyPr>
            <a:noAutofit/>
          </a:bodyPr>
          <a:lstStyle/>
          <a:p>
            <a:pPr lvl="0"/>
            <a:r>
              <a:rPr lang="en-US" sz="3000" b="1" dirty="0" smtClean="0"/>
              <a:t>Use </a:t>
            </a:r>
            <a:r>
              <a:rPr lang="en-US" sz="3000" b="1" dirty="0"/>
              <a:t>the </a:t>
            </a:r>
            <a:r>
              <a:rPr lang="en-US" sz="3000" b="1" dirty="0">
                <a:solidFill>
                  <a:srgbClr val="FF0000"/>
                </a:solidFill>
              </a:rPr>
              <a:t>same strategies </a:t>
            </a:r>
            <a:r>
              <a:rPr lang="en-US" sz="3000" b="1" dirty="0"/>
              <a:t>you use to </a:t>
            </a:r>
            <a:r>
              <a:rPr lang="en-US" sz="3000" b="1" dirty="0" smtClean="0"/>
              <a:t>teach </a:t>
            </a:r>
            <a:r>
              <a:rPr lang="en-US" sz="3000" b="1" dirty="0"/>
              <a:t>reading/writing skills and comprehension with native speakers, but </a:t>
            </a:r>
            <a:r>
              <a:rPr lang="en-US" sz="3000" b="1" dirty="0">
                <a:solidFill>
                  <a:srgbClr val="FF0000"/>
                </a:solidFill>
              </a:rPr>
              <a:t>more often </a:t>
            </a:r>
            <a:r>
              <a:rPr lang="en-US" sz="3000" b="1" dirty="0"/>
              <a:t>and more</a:t>
            </a:r>
            <a:r>
              <a:rPr lang="en-US" sz="3000" b="1" dirty="0">
                <a:solidFill>
                  <a:srgbClr val="FF0000"/>
                </a:solidFill>
              </a:rPr>
              <a:t> explicitly</a:t>
            </a:r>
            <a:r>
              <a:rPr lang="en-US" sz="3000" b="1" dirty="0" smtClean="0"/>
              <a:t>.</a:t>
            </a:r>
            <a:endParaRPr lang="en-US" sz="3000" b="1" dirty="0"/>
          </a:p>
          <a:p>
            <a:pPr lvl="0"/>
            <a:r>
              <a:rPr lang="en-US" sz="3000" b="1" u="sng" dirty="0" smtClean="0">
                <a:solidFill>
                  <a:srgbClr val="FF0000"/>
                </a:solidFill>
              </a:rPr>
              <a:t>REMEMBER</a:t>
            </a:r>
            <a:r>
              <a:rPr lang="en-US" sz="3000" b="1" u="sng" dirty="0">
                <a:solidFill>
                  <a:srgbClr val="FF0000"/>
                </a:solidFill>
              </a:rPr>
              <a:t>: Strategies that benefit ELLs benefit ALL STUDENTS!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512" y="152400"/>
            <a:ext cx="8827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 General “Truths”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Keep in Mind: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422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pic>
        <p:nvPicPr>
          <p:cNvPr id="6146" name="Picture 2" descr="C:\Users\Amy Lingenfelter\Desktop\tarzanfarsi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5105400" cy="6169668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5334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 vs. Skills in English:</a:t>
            </a:r>
            <a:endParaRPr lang="en-US" sz="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87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5334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 vs. Skills in English:</a:t>
            </a:r>
            <a:endParaRPr lang="en-US" sz="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746760"/>
          <a:ext cx="9144000" cy="61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CONTENT/KNOWLEDGE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SKILLS</a:t>
                      </a:r>
                      <a:endParaRPr lang="en-US" sz="2500" dirty="0"/>
                    </a:p>
                  </a:txBody>
                  <a:tcPr/>
                </a:tc>
              </a:tr>
              <a:tr h="5369012"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THE INFORMATION YOU ARE TEACHING (KNOWLEDGE AND FACTS)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The WHAT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DEFINING things and terms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Background knowledge of the topic students are reading and writing about (e.g. “Mother Theresa”)</a:t>
                      </a:r>
                    </a:p>
                    <a:p>
                      <a:pPr marL="0" lvl="1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________________________________</a:t>
                      </a:r>
                      <a:endParaRPr lang="en-US" sz="1800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baseline="0" dirty="0" smtClean="0">
                          <a:solidFill>
                            <a:srgbClr val="006600"/>
                          </a:solidFill>
                        </a:rPr>
                        <a:t>Cultural knowledge and awareness of English-speaking countries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baseline="0" dirty="0" smtClean="0">
                          <a:solidFill>
                            <a:srgbClr val="006600"/>
                          </a:solidFill>
                        </a:rPr>
                        <a:t>Knowledge of English, including:</a:t>
                      </a:r>
                    </a:p>
                    <a:p>
                      <a:pPr marL="623888" lvl="2" indent="-285750" algn="l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Grammar rules</a:t>
                      </a:r>
                    </a:p>
                    <a:p>
                      <a:pPr marL="623888" lvl="2" indent="-285750" algn="l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Meanings and correct uses of vocabulary words, transition words, expressions, idioms, etc.</a:t>
                      </a:r>
                    </a:p>
                    <a:p>
                      <a:pPr marL="623888" lvl="2" indent="-285750" algn="l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Labeling the components of a paragraph or essay</a:t>
                      </a:r>
                    </a:p>
                    <a:p>
                      <a:pPr marL="623888" lvl="2" indent="-285750" algn="l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Different genres of reading</a:t>
                      </a:r>
                    </a:p>
                    <a:p>
                      <a:pPr marL="623888" lvl="2" indent="-285750" algn="l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Knowledge of informal vs. formal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THE ABILITIES, METHODS, APPROACHES, AND STRATEGIES YOU ARE TEACHING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The HOW (to apply your knowledge)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________________________________</a:t>
                      </a:r>
                      <a:endParaRPr lang="en-US" sz="1800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6600"/>
                          </a:solidFill>
                        </a:rPr>
                        <a:t>Writing skills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How to organize an essay/paragraph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How to write an introduction, paragraph, and conclusion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How to write a topic and concluding sentence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How to use vocabulary in context of a sentence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How to apply the grammar rules in a sentence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How and when to use informal and formal language in writing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6600"/>
                          </a:solidFill>
                        </a:rPr>
                        <a:t>Listening skills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Note –taking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pronunciation and intonation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521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762000"/>
          <a:ext cx="9144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648200"/>
              </a:tblGrid>
              <a:tr h="508053">
                <a:tc>
                  <a:txBody>
                    <a:bodyPr/>
                    <a:lstStyle/>
                    <a:p>
                      <a:pPr lvl="1" algn="ctr"/>
                      <a:r>
                        <a:rPr lang="en-US" sz="2500" dirty="0" smtClean="0"/>
                        <a:t>CONTENT/KNOWLEDGE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SKILLS</a:t>
                      </a:r>
                      <a:endParaRPr lang="en-US" sz="2500" dirty="0"/>
                    </a:p>
                  </a:txBody>
                  <a:tcPr/>
                </a:tc>
              </a:tr>
              <a:tr h="5587947"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THE INFORMATION YOU ARE TEACHING (KNOWLEDGE AND FACTS)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Teaching WHAT and DEFINING things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Background knowledge of the topic students are reading and writing about (e.g. “Mother Theresa”)</a:t>
                      </a:r>
                    </a:p>
                    <a:p>
                      <a:pPr marL="0" lvl="1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________________________________</a:t>
                      </a:r>
                      <a:endParaRPr lang="en-US" sz="1800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Knowledge of English, including:</a:t>
                      </a:r>
                    </a:p>
                    <a:p>
                      <a:pPr marL="623888" lvl="2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baseline="0" dirty="0" smtClean="0">
                          <a:solidFill>
                            <a:srgbClr val="006600"/>
                          </a:solidFill>
                        </a:rPr>
                        <a:t>History of English and etymology</a:t>
                      </a:r>
                    </a:p>
                    <a:p>
                      <a:pPr marL="623888" lvl="2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baseline="0" dirty="0" smtClean="0">
                          <a:solidFill>
                            <a:srgbClr val="006600"/>
                          </a:solidFill>
                        </a:rPr>
                        <a:t>Linguistics</a:t>
                      </a:r>
                    </a:p>
                    <a:p>
                      <a:pPr marL="623888" lvl="2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baseline="0" dirty="0" smtClean="0">
                          <a:solidFill>
                            <a:srgbClr val="006600"/>
                          </a:solidFill>
                        </a:rPr>
                        <a:t>Physical structure of mouth/throat during pronunciation </a:t>
                      </a:r>
                    </a:p>
                    <a:p>
                      <a:pPr marL="623888" lvl="2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baseline="0" dirty="0" smtClean="0">
                          <a:solidFill>
                            <a:srgbClr val="006600"/>
                          </a:solidFill>
                        </a:rPr>
                        <a:t>Definition of skimming and scanning</a:t>
                      </a:r>
                    </a:p>
                    <a:p>
                      <a:pPr marL="623888" lvl="2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1" baseline="0" dirty="0" smtClean="0">
                          <a:solidFill>
                            <a:srgbClr val="006600"/>
                          </a:solidFill>
                        </a:rPr>
                        <a:t>Difference between academic/formal and casual/informal written and spoken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THE ABILITIES, METHODS, APPROACHES, AND STRATEGIES YOU ARE TEACHING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Teaching HOW to DO something and APPLY your knowledge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i="1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________________________________</a:t>
                      </a:r>
                      <a:endParaRPr lang="en-US" sz="1800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6600"/>
                          </a:solidFill>
                        </a:rPr>
                        <a:t>Reading skills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Skimming/Scanning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How to guess unknown vocabulary in context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Predicting and using background knowledge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6600"/>
                          </a:solidFill>
                        </a:rPr>
                        <a:t>Speaking skills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Group speaking strategies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Pronunciation and intonation strategies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How to use words and phrases in a conversation in the right context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How and when to use formal and informal language in speaking</a:t>
                      </a:r>
                    </a:p>
                    <a:p>
                      <a:pPr marL="623888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How to speak politely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5334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 vs. Skills in English:</a:t>
            </a:r>
            <a:endParaRPr lang="en-US" sz="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64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ntitled.png"/>
          <p:cNvPicPr>
            <a:picLocks noChangeAspect="1"/>
          </p:cNvPicPr>
          <p:nvPr/>
        </p:nvPicPr>
        <p:blipFill>
          <a:blip r:embed="rId3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6248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please do what I say: 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0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0"/>
            <a:ext cx="83820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200" b="1" dirty="0" smtClean="0"/>
              <a:t>Baba lulu gaga jeje shan gloglo hihi</a:t>
            </a:r>
            <a:r>
              <a:rPr lang="en-US" sz="4200" b="1" dirty="0"/>
              <a:t>!</a:t>
            </a:r>
            <a:endParaRPr lang="en-US" sz="4200" b="1" dirty="0" smtClean="0"/>
          </a:p>
          <a:p>
            <a:pPr marL="0" indent="0">
              <a:buNone/>
            </a:pPr>
            <a:r>
              <a:rPr lang="en-US" sz="33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41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382000" cy="6629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900" b="1" dirty="0" smtClean="0"/>
              <a:t>Baba   lulu  gaga jeje shan gloglo hihi!</a:t>
            </a:r>
          </a:p>
          <a:p>
            <a:pPr marL="0" indent="0" algn="ctr">
              <a:buNone/>
            </a:pPr>
            <a:r>
              <a:rPr lang="en-US" sz="2900" b="1" i="1" dirty="0" smtClean="0">
                <a:solidFill>
                  <a:srgbClr val="FF0000"/>
                </a:solidFill>
              </a:rPr>
              <a:t>Open  book the   you  5     page    now!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2900" b="1" dirty="0" smtClean="0"/>
              <a:t>Baba = Open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2900" b="1" dirty="0" smtClean="0"/>
              <a:t>Gaga = article (like “the/a”)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2900" b="1" dirty="0" smtClean="0"/>
              <a:t>Lulu = Book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2900" b="1" dirty="0" smtClean="0"/>
              <a:t>Jeje = You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2900" b="1" dirty="0" smtClean="0"/>
              <a:t>Shan = 5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2900" b="1" dirty="0" smtClean="0"/>
              <a:t>Gloglo = page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2900" b="1" dirty="0" smtClean="0"/>
              <a:t>Hihi = now, in this/that moment</a:t>
            </a:r>
          </a:p>
          <a:p>
            <a:pPr marL="400050" lvl="1" indent="0">
              <a:buNone/>
            </a:pPr>
            <a:endParaRPr lang="en-US" sz="1500" b="1" dirty="0" smtClean="0"/>
          </a:p>
          <a:p>
            <a:pPr marL="0" indent="0">
              <a:buNone/>
            </a:pPr>
            <a:r>
              <a:rPr lang="en-US" sz="2900" b="1" i="1" dirty="0" smtClean="0"/>
              <a:t>Task: Please write each word in your vocabulary notebooks and draw a picture of the word that helps you remember its meaning.</a:t>
            </a:r>
            <a:endParaRPr lang="en-US" sz="2900" b="1" i="1" dirty="0"/>
          </a:p>
        </p:txBody>
      </p:sp>
    </p:spTree>
    <p:extLst>
      <p:ext uri="{BB962C8B-B14F-4D97-AF65-F5344CB8AC3E}">
        <p14:creationId xmlns:p14="http://schemas.microsoft.com/office/powerpoint/2010/main" val="12244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4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1381542"/>
            <a:ext cx="8382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endParaRPr lang="en-US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628197"/>
              </p:ext>
            </p:extLst>
          </p:nvPr>
        </p:nvGraphicFramePr>
        <p:xfrm>
          <a:off x="1600201" y="-102998"/>
          <a:ext cx="6172199" cy="688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Document" r:id="rId6" imgW="6645664" imgH="8189194" progId="Word.Document.8">
                  <p:embed/>
                </p:oleObj>
              </mc:Choice>
              <mc:Fallback>
                <p:oleObj name="Document" r:id="rId6" imgW="6645664" imgH="81891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-102998"/>
                        <a:ext cx="6172199" cy="68847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817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381542"/>
            <a:ext cx="8382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endParaRPr lang="en-US" sz="3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19921"/>
              </p:ext>
            </p:extLst>
          </p:nvPr>
        </p:nvGraphicFramePr>
        <p:xfrm>
          <a:off x="1828800" y="21814"/>
          <a:ext cx="5410200" cy="683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Document" r:id="rId5" imgW="7330514" imgH="9263761" progId="Word.Document.8">
                  <p:embed/>
                </p:oleObj>
              </mc:Choice>
              <mc:Fallback>
                <p:oleObj name="Document" r:id="rId5" imgW="7330514" imgH="926376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21814"/>
                        <a:ext cx="5410200" cy="683618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  <a:alpha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3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ntitled.png"/>
          <p:cNvPicPr>
            <a:picLocks noChangeAspect="1"/>
          </p:cNvPicPr>
          <p:nvPr/>
        </p:nvPicPr>
        <p:blipFill>
          <a:blip r:embed="rId3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6248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read this 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(and do </a:t>
            </a:r>
            <a:r>
              <a:rPr lang="en-US" sz="48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when you read the word “</a:t>
            </a:r>
            <a:r>
              <a:rPr lang="en-US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nanao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”): 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39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ntitled.png"/>
          <p:cNvPicPr>
            <a:picLocks noChangeAspect="1"/>
          </p:cNvPicPr>
          <p:nvPr/>
        </p:nvPicPr>
        <p:blipFill>
          <a:blip r:embed="rId3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0"/>
            <a:ext cx="6858000" cy="31242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Teaching English Language Learners (ELLs) in </a:t>
            </a:r>
            <a:r>
              <a:rPr lang="en-US" sz="5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Mainstream Classroom Environment</a:t>
            </a:r>
            <a:endParaRPr lang="en-US" sz="50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77000" cy="6096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Presented by: Amy Lingenfelter</a:t>
            </a:r>
          </a:p>
        </p:txBody>
      </p:sp>
    </p:spTree>
    <p:extLst>
      <p:ext uri="{BB962C8B-B14F-4D97-AF65-F5344CB8AC3E}">
        <p14:creationId xmlns:p14="http://schemas.microsoft.com/office/powerpoint/2010/main" val="419597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8382000" cy="5943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00" b="1" dirty="0" smtClean="0"/>
              <a:t>Jenny </a:t>
            </a:r>
            <a:r>
              <a:rPr lang="en-US" sz="3300" b="1" u="sng" dirty="0" smtClean="0">
                <a:solidFill>
                  <a:srgbClr val="FF0000"/>
                </a:solidFill>
              </a:rPr>
              <a:t>babava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u="sng" dirty="0">
                <a:solidFill>
                  <a:srgbClr val="FF0000"/>
                </a:solidFill>
              </a:rPr>
              <a:t>lulu </a:t>
            </a:r>
            <a:r>
              <a:rPr lang="en-US" sz="3300" b="1" dirty="0"/>
              <a:t>her and </a:t>
            </a:r>
            <a:r>
              <a:rPr lang="en-US" sz="3300" b="1" dirty="0" smtClean="0"/>
              <a:t>saw </a:t>
            </a:r>
            <a:r>
              <a:rPr lang="en-US" sz="3300" b="1" dirty="0"/>
              <a:t>on </a:t>
            </a:r>
            <a:r>
              <a:rPr lang="en-US" sz="3300" b="1" u="sng" dirty="0" smtClean="0">
                <a:solidFill>
                  <a:srgbClr val="FF0000"/>
                </a:solidFill>
              </a:rPr>
              <a:t>shan </a:t>
            </a:r>
            <a:r>
              <a:rPr lang="en-US" sz="3300" b="1" u="sng" dirty="0">
                <a:solidFill>
                  <a:srgbClr val="FF0000"/>
                </a:solidFill>
              </a:rPr>
              <a:t>gloglo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u="sng" dirty="0">
                <a:solidFill>
                  <a:srgbClr val="FF0000"/>
                </a:solidFill>
              </a:rPr>
              <a:t>wuwu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u="sng" dirty="0">
                <a:solidFill>
                  <a:srgbClr val="FF0000"/>
                </a:solidFill>
              </a:rPr>
              <a:t>gaga</a:t>
            </a:r>
            <a:r>
              <a:rPr lang="en-US" sz="3300" b="1" dirty="0"/>
              <a:t> of a </a:t>
            </a:r>
            <a:r>
              <a:rPr lang="en-US" sz="3300" b="1" i="1" u="sng" dirty="0">
                <a:solidFill>
                  <a:srgbClr val="9900CC"/>
                </a:solidFill>
              </a:rPr>
              <a:t>naonao</a:t>
            </a:r>
            <a:r>
              <a:rPr lang="en-US" sz="3300" b="1" dirty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300" b="1" dirty="0" smtClean="0"/>
              <a:t>The </a:t>
            </a:r>
            <a:r>
              <a:rPr lang="en-US" sz="3300" b="1" i="1" u="sng" dirty="0">
                <a:solidFill>
                  <a:srgbClr val="9900CC"/>
                </a:solidFill>
              </a:rPr>
              <a:t>naonao</a:t>
            </a:r>
            <a:r>
              <a:rPr lang="en-US" sz="3300" b="1" dirty="0"/>
              <a:t> made her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u="sng" dirty="0">
                <a:solidFill>
                  <a:srgbClr val="FF0000"/>
                </a:solidFill>
              </a:rPr>
              <a:t>ververva</a:t>
            </a:r>
            <a:r>
              <a:rPr lang="en-US" sz="3300" b="1" dirty="0"/>
              <a:t>.  </a:t>
            </a:r>
            <a:r>
              <a:rPr lang="en-US" sz="3300" b="1" u="sng" dirty="0">
                <a:solidFill>
                  <a:srgbClr val="FF0000"/>
                </a:solidFill>
              </a:rPr>
              <a:t>Hihi</a:t>
            </a:r>
            <a:r>
              <a:rPr lang="en-US" sz="3300" b="1" dirty="0"/>
              <a:t> she started crying </a:t>
            </a:r>
            <a:r>
              <a:rPr lang="en-US" sz="3300" b="1" u="sng" dirty="0">
                <a:solidFill>
                  <a:srgbClr val="FF0000"/>
                </a:solidFill>
              </a:rPr>
              <a:t>ververfofo</a:t>
            </a:r>
            <a:r>
              <a:rPr lang="en-US" sz="3300" b="1" dirty="0"/>
              <a:t>.</a:t>
            </a:r>
          </a:p>
          <a:p>
            <a:pPr marL="514350" indent="-514350">
              <a:buAutoNum type="arabicPeriod"/>
            </a:pPr>
            <a:r>
              <a:rPr lang="en-US" sz="3300" b="1" dirty="0" smtClean="0"/>
              <a:t>After that, Jenny didn’t want to </a:t>
            </a:r>
            <a:r>
              <a:rPr lang="en-US" sz="3300" b="1" u="sng" dirty="0" smtClean="0">
                <a:solidFill>
                  <a:srgbClr val="FF0000"/>
                </a:solidFill>
              </a:rPr>
              <a:t>fadifadi</a:t>
            </a:r>
            <a:r>
              <a:rPr lang="en-US" sz="3300" b="1" dirty="0" smtClean="0"/>
              <a:t> the </a:t>
            </a:r>
            <a:r>
              <a:rPr lang="en-US" sz="3300" b="1" u="sng" dirty="0" smtClean="0">
                <a:solidFill>
                  <a:srgbClr val="FF0000"/>
                </a:solidFill>
              </a:rPr>
              <a:t>lulu</a:t>
            </a:r>
            <a:r>
              <a:rPr lang="en-US" sz="3300" b="1" dirty="0" smtClean="0"/>
              <a:t> anymore.  She </a:t>
            </a:r>
            <a:r>
              <a:rPr lang="en-US" sz="3300" b="1" u="sng" dirty="0" smtClean="0">
                <a:solidFill>
                  <a:srgbClr val="FF0000"/>
                </a:solidFill>
              </a:rPr>
              <a:t>maymayva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smtClean="0"/>
              <a:t>the </a:t>
            </a:r>
            <a:r>
              <a:rPr lang="en-US" sz="3300" b="1" u="sng" dirty="0" smtClean="0">
                <a:solidFill>
                  <a:srgbClr val="FF0000"/>
                </a:solidFill>
              </a:rPr>
              <a:t>lulu</a:t>
            </a:r>
            <a:r>
              <a:rPr lang="en-US" sz="3300" b="1" dirty="0" smtClean="0"/>
              <a:t> and</a:t>
            </a:r>
            <a:r>
              <a:rPr lang="en-US" sz="3300" b="1" u="sng" dirty="0" smtClean="0">
                <a:solidFill>
                  <a:srgbClr val="FF0000"/>
                </a:solidFill>
              </a:rPr>
              <a:t> yoyova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smtClean="0"/>
              <a:t>it on the </a:t>
            </a:r>
            <a:r>
              <a:rPr lang="en-US" sz="3300" b="1" u="sng" dirty="0" smtClean="0">
                <a:solidFill>
                  <a:srgbClr val="FF0000"/>
                </a:solidFill>
              </a:rPr>
              <a:t>quiqui</a:t>
            </a:r>
            <a:r>
              <a:rPr lang="en-US" sz="33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3300" b="1" dirty="0" smtClean="0"/>
              <a:t>Jenny’s teacher </a:t>
            </a:r>
            <a:r>
              <a:rPr lang="en-US" sz="3300" b="1" u="sng" dirty="0" smtClean="0">
                <a:solidFill>
                  <a:srgbClr val="FF0000"/>
                </a:solidFill>
              </a:rPr>
              <a:t>sarsarva</a:t>
            </a:r>
            <a:r>
              <a:rPr lang="en-US" sz="3300" b="1" dirty="0" smtClean="0"/>
              <a:t> her for </a:t>
            </a:r>
            <a:r>
              <a:rPr lang="en-US" sz="3300" b="1" u="sng" dirty="0" smtClean="0">
                <a:solidFill>
                  <a:srgbClr val="FF0000"/>
                </a:solidFill>
              </a:rPr>
              <a:t>maymay</a:t>
            </a:r>
            <a:r>
              <a:rPr lang="en-US" sz="3300" b="1" dirty="0" smtClean="0"/>
              <a:t> the </a:t>
            </a:r>
            <a:r>
              <a:rPr lang="en-US" sz="3300" b="1" u="sng" dirty="0" smtClean="0">
                <a:solidFill>
                  <a:srgbClr val="FF0000"/>
                </a:solidFill>
              </a:rPr>
              <a:t>lulu</a:t>
            </a:r>
            <a:r>
              <a:rPr lang="en-US" sz="3300" b="1" dirty="0" smtClean="0"/>
              <a:t>.  She made her </a:t>
            </a:r>
            <a:r>
              <a:rPr lang="en-US" sz="3300" b="1" u="sng" dirty="0" smtClean="0">
                <a:solidFill>
                  <a:srgbClr val="FF0000"/>
                </a:solidFill>
              </a:rPr>
              <a:t>baba shan gloglo </a:t>
            </a:r>
            <a:r>
              <a:rPr lang="en-US" sz="3300" b="1" dirty="0" smtClean="0"/>
              <a:t>again, but Jenny still </a:t>
            </a:r>
            <a:r>
              <a:rPr lang="en-US" sz="3300" b="1" u="sng" dirty="0" smtClean="0">
                <a:solidFill>
                  <a:srgbClr val="FF0000"/>
                </a:solidFill>
              </a:rPr>
              <a:t>ververva</a:t>
            </a:r>
            <a:r>
              <a:rPr lang="en-US" sz="3300" b="1" dirty="0" smtClean="0"/>
              <a:t> from the </a:t>
            </a:r>
            <a:r>
              <a:rPr lang="en-US" sz="3300" b="1" i="1" u="sng" dirty="0" smtClean="0">
                <a:solidFill>
                  <a:srgbClr val="9900CC"/>
                </a:solidFill>
              </a:rPr>
              <a:t>nanao</a:t>
            </a:r>
            <a:r>
              <a:rPr lang="en-US" sz="33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2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382000" cy="6477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Jenny </a:t>
            </a:r>
            <a:r>
              <a:rPr lang="en-US" b="1" u="sng" dirty="0" smtClean="0"/>
              <a:t>babava</a:t>
            </a:r>
            <a:r>
              <a:rPr lang="en-US" b="1" i="1" dirty="0" smtClean="0"/>
              <a:t> (open) </a:t>
            </a:r>
            <a:r>
              <a:rPr lang="en-US" b="1" dirty="0" smtClean="0"/>
              <a:t>lulu </a:t>
            </a:r>
            <a:r>
              <a:rPr lang="en-US" b="1" i="1" dirty="0" smtClean="0"/>
              <a:t>(book) </a:t>
            </a:r>
            <a:r>
              <a:rPr lang="en-US" b="1" dirty="0" smtClean="0"/>
              <a:t>her </a:t>
            </a:r>
            <a:r>
              <a:rPr lang="en-US" b="1" dirty="0"/>
              <a:t>and </a:t>
            </a:r>
            <a:r>
              <a:rPr lang="en-US" b="1" dirty="0" smtClean="0"/>
              <a:t>saw </a:t>
            </a:r>
            <a:r>
              <a:rPr lang="en-US" b="1" dirty="0"/>
              <a:t>on </a:t>
            </a:r>
            <a:r>
              <a:rPr lang="en-US" b="1" u="sng" dirty="0" smtClean="0"/>
              <a:t>shan</a:t>
            </a:r>
            <a:r>
              <a:rPr lang="en-US" b="1" dirty="0" smtClean="0"/>
              <a:t> </a:t>
            </a:r>
            <a:r>
              <a:rPr lang="en-US" b="1" i="1" dirty="0" smtClean="0"/>
              <a:t>(5) </a:t>
            </a:r>
            <a:r>
              <a:rPr lang="en-US" b="1" u="sng" dirty="0" smtClean="0"/>
              <a:t>gloglo</a:t>
            </a:r>
            <a:r>
              <a:rPr lang="en-US" b="1" dirty="0" smtClean="0"/>
              <a:t> </a:t>
            </a:r>
            <a:r>
              <a:rPr lang="en-US" b="1" i="1" dirty="0" smtClean="0"/>
              <a:t>(page) </a:t>
            </a:r>
            <a:r>
              <a:rPr lang="en-US" b="1" u="sng" dirty="0">
                <a:solidFill>
                  <a:srgbClr val="FF0000"/>
                </a:solidFill>
              </a:rPr>
              <a:t>wuwu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u="sng" dirty="0"/>
              <a:t>gaga</a:t>
            </a:r>
            <a:r>
              <a:rPr lang="en-US" b="1" dirty="0"/>
              <a:t> </a:t>
            </a:r>
            <a:r>
              <a:rPr lang="en-US" b="1" i="1" dirty="0" smtClean="0"/>
              <a:t>(a/the) </a:t>
            </a:r>
            <a:r>
              <a:rPr lang="en-US" b="1" dirty="0" smtClean="0"/>
              <a:t>of </a:t>
            </a:r>
            <a:r>
              <a:rPr lang="en-US" b="1" dirty="0"/>
              <a:t>a </a:t>
            </a:r>
            <a:r>
              <a:rPr lang="en-US" b="1" u="sng" dirty="0">
                <a:solidFill>
                  <a:srgbClr val="FF0000"/>
                </a:solidFill>
              </a:rPr>
              <a:t>naonao</a:t>
            </a:r>
            <a:r>
              <a:rPr lang="en-US" b="1" dirty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/>
              <a:t>The </a:t>
            </a:r>
            <a:r>
              <a:rPr lang="en-US" b="1" u="sng" dirty="0">
                <a:solidFill>
                  <a:srgbClr val="FF0000"/>
                </a:solidFill>
              </a:rPr>
              <a:t>naonao</a:t>
            </a:r>
            <a:r>
              <a:rPr lang="en-US" b="1" dirty="0"/>
              <a:t> made her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ververva</a:t>
            </a:r>
            <a:r>
              <a:rPr lang="en-US" b="1" dirty="0"/>
              <a:t>.  </a:t>
            </a:r>
            <a:r>
              <a:rPr lang="en-US" b="1" u="sng" dirty="0"/>
              <a:t>Hihi</a:t>
            </a:r>
            <a:r>
              <a:rPr lang="en-US" b="1" dirty="0"/>
              <a:t> </a:t>
            </a:r>
            <a:r>
              <a:rPr lang="en-US" b="1" i="1" dirty="0" smtClean="0"/>
              <a:t>(now/in this moment)</a:t>
            </a:r>
            <a:r>
              <a:rPr lang="en-US" b="1" dirty="0" smtClean="0"/>
              <a:t> she </a:t>
            </a:r>
            <a:r>
              <a:rPr lang="en-US" b="1" dirty="0"/>
              <a:t>started crying </a:t>
            </a:r>
            <a:r>
              <a:rPr lang="en-US" b="1" u="sng" dirty="0">
                <a:solidFill>
                  <a:srgbClr val="FF0000"/>
                </a:solidFill>
              </a:rPr>
              <a:t>ververfofo</a:t>
            </a:r>
            <a:r>
              <a:rPr lang="en-US" b="1" dirty="0"/>
              <a:t>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After that, Jenny didn’t want to </a:t>
            </a:r>
            <a:r>
              <a:rPr lang="en-US" b="1" u="sng" dirty="0" smtClean="0">
                <a:solidFill>
                  <a:srgbClr val="FF0000"/>
                </a:solidFill>
              </a:rPr>
              <a:t>fadifadi</a:t>
            </a:r>
            <a:r>
              <a:rPr lang="en-US" b="1" dirty="0" smtClean="0"/>
              <a:t> the </a:t>
            </a:r>
            <a:r>
              <a:rPr lang="en-US" b="1" u="sng" dirty="0"/>
              <a:t>lulu</a:t>
            </a:r>
            <a:r>
              <a:rPr lang="en-US" b="1" dirty="0"/>
              <a:t> </a:t>
            </a:r>
            <a:r>
              <a:rPr lang="en-US" b="1" i="1" dirty="0"/>
              <a:t>(book)</a:t>
            </a:r>
            <a:r>
              <a:rPr lang="en-US" b="1" dirty="0" smtClean="0"/>
              <a:t> anymore.  She </a:t>
            </a:r>
            <a:r>
              <a:rPr lang="en-US" b="1" u="sng" dirty="0" smtClean="0">
                <a:solidFill>
                  <a:srgbClr val="FF0000"/>
                </a:solidFill>
              </a:rPr>
              <a:t>maymayva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the </a:t>
            </a:r>
            <a:r>
              <a:rPr lang="en-US" b="1" u="sng" dirty="0" smtClean="0"/>
              <a:t>lulu</a:t>
            </a:r>
            <a:r>
              <a:rPr lang="en-US" b="1" dirty="0" smtClean="0"/>
              <a:t> </a:t>
            </a:r>
            <a:r>
              <a:rPr lang="en-US" b="1" i="1" dirty="0" smtClean="0"/>
              <a:t>(book)</a:t>
            </a:r>
            <a:r>
              <a:rPr lang="en-US" b="1" dirty="0" smtClean="0"/>
              <a:t> and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yoyova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it on the </a:t>
            </a:r>
            <a:r>
              <a:rPr lang="en-US" b="1" u="sng" dirty="0" smtClean="0">
                <a:solidFill>
                  <a:srgbClr val="FF0000"/>
                </a:solidFill>
              </a:rPr>
              <a:t>quiqui</a:t>
            </a:r>
            <a:r>
              <a:rPr lang="en-US" b="1" dirty="0" smtClean="0"/>
              <a:t>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Jenny’s teacher </a:t>
            </a:r>
            <a:r>
              <a:rPr lang="en-US" b="1" u="sng" dirty="0" smtClean="0">
                <a:solidFill>
                  <a:srgbClr val="FF0000"/>
                </a:solidFill>
              </a:rPr>
              <a:t>sarsarva</a:t>
            </a:r>
            <a:r>
              <a:rPr lang="en-US" b="1" dirty="0" smtClean="0"/>
              <a:t> her for </a:t>
            </a:r>
            <a:r>
              <a:rPr lang="en-US" b="1" u="sng" dirty="0" smtClean="0">
                <a:solidFill>
                  <a:srgbClr val="FF0000"/>
                </a:solidFill>
              </a:rPr>
              <a:t>maymay</a:t>
            </a:r>
            <a:r>
              <a:rPr lang="en-US" b="1" dirty="0" smtClean="0"/>
              <a:t> the </a:t>
            </a:r>
            <a:r>
              <a:rPr lang="en-US" b="1" u="sng" dirty="0" smtClean="0"/>
              <a:t>lulu</a:t>
            </a:r>
            <a:r>
              <a:rPr lang="en-US" b="1" dirty="0" smtClean="0"/>
              <a:t> </a:t>
            </a:r>
            <a:r>
              <a:rPr lang="en-US" b="1" i="1" dirty="0"/>
              <a:t>(book</a:t>
            </a:r>
            <a:r>
              <a:rPr lang="en-US" b="1" i="1" dirty="0" smtClean="0"/>
              <a:t>)</a:t>
            </a:r>
            <a:r>
              <a:rPr lang="en-US" b="1" dirty="0" smtClean="0"/>
              <a:t>.  She made her </a:t>
            </a:r>
            <a:r>
              <a:rPr lang="en-US" b="1" u="sng" dirty="0" smtClean="0"/>
              <a:t>baba shan gloglo</a:t>
            </a:r>
            <a:r>
              <a:rPr lang="en-US" b="1" dirty="0" smtClean="0"/>
              <a:t> </a:t>
            </a:r>
            <a:r>
              <a:rPr lang="en-US" b="1" i="1" dirty="0" smtClean="0"/>
              <a:t>(open page 5)</a:t>
            </a:r>
            <a:r>
              <a:rPr lang="en-US" b="1" dirty="0" smtClean="0"/>
              <a:t> again, but Jenny still was </a:t>
            </a:r>
            <a:r>
              <a:rPr lang="en-US" b="1" u="sng" dirty="0" smtClean="0">
                <a:solidFill>
                  <a:srgbClr val="FF0000"/>
                </a:solidFill>
              </a:rPr>
              <a:t>ververva</a:t>
            </a:r>
            <a:r>
              <a:rPr lang="en-US" b="1" dirty="0" smtClean="0"/>
              <a:t> from the </a:t>
            </a:r>
            <a:r>
              <a:rPr lang="en-US" b="1" u="sng" dirty="0" smtClean="0">
                <a:solidFill>
                  <a:srgbClr val="FF0000"/>
                </a:solidFill>
              </a:rPr>
              <a:t>nanao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3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ntitled.png"/>
          <p:cNvPicPr>
            <a:picLocks noChangeAspect="1"/>
          </p:cNvPicPr>
          <p:nvPr/>
        </p:nvPicPr>
        <p:blipFill>
          <a:blip r:embed="rId3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3622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with a partner: 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think these words mean based on the context?  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90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0668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382000" cy="6477000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Wuwu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Naonao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Verver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</a:rPr>
              <a:t>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Fofo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Va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Maymay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Fadifadi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Yoyo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Quiqui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u="sng" dirty="0" smtClean="0">
                <a:solidFill>
                  <a:srgbClr val="FF0000"/>
                </a:solidFill>
              </a:rPr>
              <a:t>Sarsar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endParaRPr lang="en-US" sz="2900" b="1" dirty="0" smtClean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rabicParenR"/>
            </a:pPr>
            <a:endParaRPr lang="en-US" sz="2900" b="1" dirty="0"/>
          </a:p>
        </p:txBody>
      </p:sp>
      <p:pic>
        <p:nvPicPr>
          <p:cNvPr id="2050" name="Picture 2" descr="http://ts1.mm.bing.net/th?&amp;id=HN.608028392941293329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676400"/>
            <a:ext cx="3467100" cy="3467100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37" y="381000"/>
            <a:ext cx="7891463" cy="6477000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Wuwu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image/photo/picture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Naonao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ghost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Verver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= </a:t>
            </a:r>
            <a:r>
              <a:rPr lang="en-US" sz="3200" b="1" dirty="0" smtClean="0"/>
              <a:t>scared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>
                <a:solidFill>
                  <a:srgbClr val="FF0000"/>
                </a:solidFill>
              </a:rPr>
              <a:t>Va</a:t>
            </a:r>
            <a:r>
              <a:rPr lang="en-US" sz="3200" b="1" dirty="0">
                <a:solidFill>
                  <a:srgbClr val="FF0000"/>
                </a:solidFill>
              </a:rPr>
              <a:t> = </a:t>
            </a:r>
            <a:r>
              <a:rPr lang="en-US" sz="3200" b="1" dirty="0"/>
              <a:t>past tense/adjective marker (like “ed”)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Maymay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close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Fadifadi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read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Yoyo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throw/hurl/destroy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Quiqui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floor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</a:rPr>
              <a:t>Sarsar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scold/yell</a:t>
            </a:r>
          </a:p>
          <a:p>
            <a:pPr marL="914400" lvl="1" indent="-514350">
              <a:buFont typeface="+mj-lt"/>
              <a:buAutoNum type="arabicParenR"/>
            </a:pPr>
            <a:endParaRPr lang="en-US" sz="2900" b="1" dirty="0" smtClean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rabicParenR"/>
            </a:pP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6668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8382000" cy="6477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Jenny </a:t>
            </a:r>
            <a:r>
              <a:rPr lang="en-US" b="1" i="1" dirty="0" smtClean="0">
                <a:solidFill>
                  <a:srgbClr val="FF0000"/>
                </a:solidFill>
              </a:rPr>
              <a:t>open book </a:t>
            </a:r>
            <a:r>
              <a:rPr lang="en-US" b="1" i="1" dirty="0" smtClean="0"/>
              <a:t>her </a:t>
            </a:r>
            <a:r>
              <a:rPr lang="en-US" b="1" i="1" dirty="0"/>
              <a:t>and </a:t>
            </a:r>
            <a:r>
              <a:rPr lang="en-US" b="1" i="1" dirty="0" smtClean="0"/>
              <a:t>saw </a:t>
            </a:r>
            <a:r>
              <a:rPr lang="en-US" b="1" i="1" dirty="0"/>
              <a:t>on </a:t>
            </a:r>
            <a:r>
              <a:rPr lang="en-US" b="1" i="1" dirty="0">
                <a:solidFill>
                  <a:srgbClr val="FF0000"/>
                </a:solidFill>
              </a:rPr>
              <a:t>5</a:t>
            </a:r>
            <a:r>
              <a:rPr lang="en-US" b="1" i="1" dirty="0" smtClean="0">
                <a:solidFill>
                  <a:srgbClr val="FF0000"/>
                </a:solidFill>
              </a:rPr>
              <a:t> page image the </a:t>
            </a:r>
            <a:r>
              <a:rPr lang="en-US" b="1" i="1" dirty="0" smtClean="0"/>
              <a:t>of </a:t>
            </a:r>
            <a:r>
              <a:rPr lang="en-US" b="1" i="1" dirty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ghost</a:t>
            </a:r>
            <a:r>
              <a:rPr lang="en-US" b="1" i="1" dirty="0" smtClean="0"/>
              <a:t>.</a:t>
            </a:r>
            <a:endParaRPr lang="en-US" b="1" i="1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i="1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ghost</a:t>
            </a:r>
            <a:r>
              <a:rPr lang="en-US" b="1" i="1" dirty="0" smtClean="0"/>
              <a:t> </a:t>
            </a:r>
            <a:r>
              <a:rPr lang="en-US" b="1" i="1" dirty="0"/>
              <a:t>made her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scared/fearful</a:t>
            </a:r>
            <a:r>
              <a:rPr lang="en-US" b="1" i="1" dirty="0" smtClean="0"/>
              <a:t>.  </a:t>
            </a:r>
            <a:r>
              <a:rPr lang="en-US" b="1" i="1" dirty="0" smtClean="0">
                <a:solidFill>
                  <a:srgbClr val="FF0000"/>
                </a:solidFill>
              </a:rPr>
              <a:t>At this point, </a:t>
            </a:r>
            <a:r>
              <a:rPr lang="en-US" b="1" i="1" dirty="0" smtClean="0"/>
              <a:t>she </a:t>
            </a:r>
            <a:r>
              <a:rPr lang="en-US" b="1" i="1" dirty="0"/>
              <a:t>started crying </a:t>
            </a:r>
            <a:r>
              <a:rPr lang="en-US" b="1" i="1" u="sng" dirty="0" smtClean="0">
                <a:solidFill>
                  <a:srgbClr val="FF0000"/>
                </a:solidFill>
              </a:rPr>
              <a:t>ververfofo</a:t>
            </a:r>
            <a:r>
              <a:rPr lang="en-US" b="1" i="1" dirty="0" smtClean="0"/>
              <a:t>.</a:t>
            </a:r>
            <a:endParaRPr lang="en-US" b="1" i="1" dirty="0"/>
          </a:p>
          <a:p>
            <a:pPr marL="514350" indent="-514350">
              <a:buAutoNum type="arabicPeriod"/>
            </a:pPr>
            <a:r>
              <a:rPr lang="en-US" b="1" i="1" dirty="0" smtClean="0"/>
              <a:t>After that, Jenny didn’t want to </a:t>
            </a:r>
            <a:r>
              <a:rPr lang="en-US" b="1" i="1" dirty="0" smtClean="0">
                <a:solidFill>
                  <a:srgbClr val="FF0000"/>
                </a:solidFill>
              </a:rPr>
              <a:t>read</a:t>
            </a:r>
            <a:r>
              <a:rPr lang="en-US" b="1" i="1" dirty="0" smtClean="0"/>
              <a:t> the </a:t>
            </a:r>
            <a:r>
              <a:rPr lang="en-US" b="1" i="1" dirty="0" smtClean="0">
                <a:solidFill>
                  <a:srgbClr val="FF0000"/>
                </a:solidFill>
              </a:rPr>
              <a:t>book</a:t>
            </a:r>
            <a:r>
              <a:rPr lang="en-US" b="1" i="1" dirty="0" smtClean="0"/>
              <a:t> anymore.  She </a:t>
            </a:r>
            <a:r>
              <a:rPr lang="en-US" b="1" i="1" dirty="0" smtClean="0">
                <a:solidFill>
                  <a:srgbClr val="FF0000"/>
                </a:solidFill>
              </a:rPr>
              <a:t>closed the book </a:t>
            </a:r>
            <a:r>
              <a:rPr lang="en-US" b="1" i="1" dirty="0" smtClean="0"/>
              <a:t>and</a:t>
            </a:r>
            <a:r>
              <a:rPr lang="en-US" b="1" i="1" dirty="0" smtClean="0">
                <a:solidFill>
                  <a:srgbClr val="FF0000"/>
                </a:solidFill>
              </a:rPr>
              <a:t> threw </a:t>
            </a:r>
            <a:r>
              <a:rPr lang="en-US" b="1" i="1" dirty="0" smtClean="0"/>
              <a:t>it on the </a:t>
            </a:r>
            <a:r>
              <a:rPr lang="en-US" b="1" i="1" dirty="0" smtClean="0">
                <a:solidFill>
                  <a:srgbClr val="FF0000"/>
                </a:solidFill>
              </a:rPr>
              <a:t>floor.</a:t>
            </a:r>
            <a:endParaRPr lang="en-US" b="1" i="1" dirty="0" smtClean="0"/>
          </a:p>
          <a:p>
            <a:pPr marL="514350" indent="-514350">
              <a:buAutoNum type="arabicPeriod"/>
            </a:pPr>
            <a:r>
              <a:rPr lang="en-US" b="1" i="1" dirty="0" smtClean="0"/>
              <a:t>Jenny’s teacher </a:t>
            </a:r>
            <a:r>
              <a:rPr lang="en-US" b="1" i="1" dirty="0" smtClean="0">
                <a:solidFill>
                  <a:srgbClr val="FF0000"/>
                </a:solidFill>
              </a:rPr>
              <a:t>scolded</a:t>
            </a:r>
            <a:r>
              <a:rPr lang="en-US" b="1" i="1" dirty="0" smtClean="0"/>
              <a:t> her for </a:t>
            </a:r>
            <a:r>
              <a:rPr lang="en-US" b="1" i="1" dirty="0" smtClean="0">
                <a:solidFill>
                  <a:srgbClr val="FF0000"/>
                </a:solidFill>
              </a:rPr>
              <a:t>close</a:t>
            </a:r>
            <a:r>
              <a:rPr lang="en-US" b="1" i="1" dirty="0" smtClean="0"/>
              <a:t> the </a:t>
            </a:r>
            <a:r>
              <a:rPr lang="en-US" b="1" i="1" dirty="0" smtClean="0">
                <a:solidFill>
                  <a:srgbClr val="FF0000"/>
                </a:solidFill>
              </a:rPr>
              <a:t>book</a:t>
            </a:r>
            <a:r>
              <a:rPr lang="en-US" b="1" i="1" dirty="0" smtClean="0"/>
              <a:t>.  She made her </a:t>
            </a:r>
            <a:r>
              <a:rPr lang="en-US" b="1" i="1" dirty="0" smtClean="0">
                <a:solidFill>
                  <a:srgbClr val="FF0000"/>
                </a:solidFill>
              </a:rPr>
              <a:t>open page 5 </a:t>
            </a:r>
            <a:r>
              <a:rPr lang="en-US" b="1" i="1" dirty="0" smtClean="0"/>
              <a:t>again, but Jenny still was still</a:t>
            </a:r>
            <a:r>
              <a:rPr lang="en-US" b="1" i="1" dirty="0" smtClean="0">
                <a:solidFill>
                  <a:srgbClr val="FF0000"/>
                </a:solidFill>
              </a:rPr>
              <a:t> scared</a:t>
            </a:r>
            <a:r>
              <a:rPr lang="en-US" b="1" i="1" dirty="0" smtClean="0"/>
              <a:t> from the </a:t>
            </a:r>
            <a:r>
              <a:rPr lang="en-US" b="1" i="1" dirty="0" smtClean="0">
                <a:solidFill>
                  <a:srgbClr val="FF0000"/>
                </a:solidFill>
              </a:rPr>
              <a:t>ghost</a:t>
            </a:r>
            <a:r>
              <a:rPr lang="en-US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9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ntitled.png"/>
          <p:cNvPicPr>
            <a:picLocks noChangeAspect="1"/>
          </p:cNvPicPr>
          <p:nvPr/>
        </p:nvPicPr>
        <p:blipFill>
          <a:blip r:embed="rId3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3200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let’s do 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Jigsaw Reading 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(pairs with pairs). . .  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ts1.mm.bing.net/th?&amp;id=HN.608055266545960309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4038600"/>
            <a:ext cx="2619375" cy="2619375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47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ntitled.png"/>
          <p:cNvPicPr>
            <a:picLocks noChangeAspect="1"/>
          </p:cNvPicPr>
          <p:nvPr/>
        </p:nvPicPr>
        <p:blipFill>
          <a:blip r:embed="rId3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6248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with a partner: what do you think “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fofo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means?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37" y="381000"/>
            <a:ext cx="7891463" cy="6477000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Wuwu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image/photo/picture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Naonao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ghost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Verver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= </a:t>
            </a:r>
            <a:r>
              <a:rPr lang="en-US" sz="3200" b="1" dirty="0" smtClean="0"/>
              <a:t>sad/scared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Fofo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adverb marker (like “ly”)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Va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past tense/adjective marker (like “ed”)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Maymay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close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Fadifadi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read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Yoyo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throw/hurl/destroy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Quiqui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floor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</a:rPr>
              <a:t>Sarsar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scold/yell</a:t>
            </a:r>
          </a:p>
          <a:p>
            <a:pPr marL="914400" lvl="1" indent="-514350">
              <a:buFont typeface="+mj-lt"/>
              <a:buAutoNum type="arabicParenR"/>
            </a:pPr>
            <a:endParaRPr lang="en-US" sz="2900" b="1" dirty="0" smtClean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rabicParenR"/>
            </a:pP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36772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ntitled.png"/>
          <p:cNvPicPr>
            <a:picLocks noChangeAspect="1"/>
          </p:cNvPicPr>
          <p:nvPr/>
        </p:nvPicPr>
        <p:blipFill>
          <a:blip r:embed="rId3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2209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So: what did I do to make you understand this gibberish? 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ts1.mm.bing.net/th?&amp;id=HN.608054630895649842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43300"/>
            <a:ext cx="2533650" cy="2857500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35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ntitled.png"/>
          <p:cNvPicPr>
            <a:picLocks noChangeAspect="1"/>
          </p:cNvPicPr>
          <p:nvPr/>
        </p:nvPicPr>
        <p:blipFill>
          <a:blip r:embed="rId3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6248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exactly IS an English Language Learner (ELL) in an academic 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ontext?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7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"/>
            <a:ext cx="8610600" cy="6705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Gestured</a:t>
            </a:r>
            <a:r>
              <a:rPr lang="en-US" b="1" dirty="0"/>
              <a:t>/used exaggerated </a:t>
            </a:r>
            <a:r>
              <a:rPr lang="en-US" b="1" dirty="0">
                <a:solidFill>
                  <a:srgbClr val="FF0000"/>
                </a:solidFill>
              </a:rPr>
              <a:t>body language </a:t>
            </a:r>
            <a:r>
              <a:rPr lang="en-US" b="1" dirty="0"/>
              <a:t>and facial expressions</a:t>
            </a:r>
          </a:p>
          <a:p>
            <a:r>
              <a:rPr lang="en-US" b="1" dirty="0">
                <a:solidFill>
                  <a:srgbClr val="FF0000"/>
                </a:solidFill>
              </a:rPr>
              <a:t>Exaggerated</a:t>
            </a:r>
            <a:r>
              <a:rPr lang="en-US" b="1" dirty="0"/>
              <a:t> </a:t>
            </a:r>
            <a:r>
              <a:rPr lang="en-US" b="1" dirty="0" smtClean="0"/>
              <a:t>intonation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Repetition, repetition, repetition: </a:t>
            </a:r>
            <a:r>
              <a:rPr lang="en-US" b="1" dirty="0"/>
              <a:t>Repeated the same language several times in the same </a:t>
            </a:r>
            <a:r>
              <a:rPr lang="en-US" b="1" dirty="0" smtClean="0"/>
              <a:t>way</a:t>
            </a:r>
          </a:p>
          <a:p>
            <a:r>
              <a:rPr lang="en-US" b="1" dirty="0">
                <a:solidFill>
                  <a:srgbClr val="FF0000"/>
                </a:solidFill>
              </a:rPr>
              <a:t>Pointed to </a:t>
            </a:r>
            <a:r>
              <a:rPr lang="en-US" b="1" dirty="0"/>
              <a:t>the difficult words as I read them out loud and objects I was referring </a:t>
            </a:r>
            <a:r>
              <a:rPr lang="en-US" b="1" dirty="0" smtClean="0"/>
              <a:t>to</a:t>
            </a:r>
          </a:p>
          <a:p>
            <a:r>
              <a:rPr lang="en-US" b="1" dirty="0" smtClean="0"/>
              <a:t>Used </a:t>
            </a:r>
            <a:r>
              <a:rPr lang="en-US" b="1" dirty="0">
                <a:solidFill>
                  <a:srgbClr val="FF0000"/>
                </a:solidFill>
              </a:rPr>
              <a:t>graphic </a:t>
            </a:r>
            <a:r>
              <a:rPr lang="en-US" b="1" dirty="0" smtClean="0">
                <a:solidFill>
                  <a:srgbClr val="FF0000"/>
                </a:solidFill>
              </a:rPr>
              <a:t>organizers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Drew </a:t>
            </a:r>
            <a:r>
              <a:rPr lang="en-US" b="1" dirty="0">
                <a:solidFill>
                  <a:srgbClr val="FF0000"/>
                </a:solidFill>
              </a:rPr>
              <a:t>a picture </a:t>
            </a:r>
            <a:r>
              <a:rPr lang="en-US" b="1" dirty="0"/>
              <a:t>of the word and had you do the </a:t>
            </a:r>
            <a:r>
              <a:rPr lang="en-US" b="1" dirty="0" smtClean="0"/>
              <a:t>same</a:t>
            </a:r>
          </a:p>
          <a:p>
            <a:r>
              <a:rPr lang="en-US" b="1" dirty="0" smtClean="0"/>
              <a:t>Used </a:t>
            </a:r>
            <a:r>
              <a:rPr lang="en-US" b="1" dirty="0" smtClean="0">
                <a:solidFill>
                  <a:srgbClr val="FF0000"/>
                </a:solidFill>
              </a:rPr>
              <a:t>Total </a:t>
            </a:r>
            <a:r>
              <a:rPr lang="en-US" b="1" dirty="0">
                <a:solidFill>
                  <a:srgbClr val="FF0000"/>
                </a:solidFill>
              </a:rPr>
              <a:t>Physical Response </a:t>
            </a:r>
            <a:r>
              <a:rPr lang="en-US" b="1" dirty="0"/>
              <a:t>(TPR) for </a:t>
            </a:r>
            <a:r>
              <a:rPr lang="en-US" b="1" dirty="0" smtClean="0"/>
              <a:t>un-known </a:t>
            </a:r>
            <a:r>
              <a:rPr lang="en-US" b="1" dirty="0"/>
              <a:t>words that were related to the </a:t>
            </a:r>
            <a:r>
              <a:rPr lang="en-US" b="1" dirty="0" smtClean="0"/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13729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76200"/>
            <a:ext cx="8572500" cy="6705600"/>
          </a:xfrm>
        </p:spPr>
        <p:txBody>
          <a:bodyPr>
            <a:noAutofit/>
          </a:bodyPr>
          <a:lstStyle/>
          <a:p>
            <a:r>
              <a:rPr lang="en-US" b="1" dirty="0"/>
              <a:t>Explicitly had you infer meaning from </a:t>
            </a:r>
            <a:r>
              <a:rPr lang="en-US" b="1" dirty="0">
                <a:solidFill>
                  <a:srgbClr val="FF0000"/>
                </a:solidFill>
              </a:rPr>
              <a:t>context</a:t>
            </a:r>
          </a:p>
          <a:p>
            <a:r>
              <a:rPr lang="en-US" b="1" dirty="0"/>
              <a:t>Used</a:t>
            </a:r>
            <a:r>
              <a:rPr lang="en-US" b="1" dirty="0">
                <a:solidFill>
                  <a:srgbClr val="FF0000"/>
                </a:solidFill>
              </a:rPr>
              <a:t> guessing </a:t>
            </a:r>
            <a:r>
              <a:rPr lang="en-US" b="1" dirty="0" smtClean="0"/>
              <a:t>activities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Modeled </a:t>
            </a:r>
            <a:r>
              <a:rPr lang="en-US" b="1" dirty="0" smtClean="0">
                <a:solidFill>
                  <a:srgbClr val="FF0000"/>
                </a:solidFill>
              </a:rPr>
              <a:t>reading </a:t>
            </a:r>
            <a:r>
              <a:rPr lang="en-US" b="1" dirty="0" err="1" smtClean="0">
                <a:solidFill>
                  <a:srgbClr val="FF0000"/>
                </a:solidFill>
              </a:rPr>
              <a:t>outloud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first, then had you do </a:t>
            </a:r>
            <a:r>
              <a:rPr lang="en-US" b="1" dirty="0">
                <a:solidFill>
                  <a:srgbClr val="FF0000"/>
                </a:solidFill>
              </a:rPr>
              <a:t>pair </a:t>
            </a:r>
            <a:r>
              <a:rPr lang="en-US" b="1" dirty="0" err="1">
                <a:solidFill>
                  <a:srgbClr val="FF0000"/>
                </a:solidFill>
              </a:rPr>
              <a:t>outloud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reading</a:t>
            </a:r>
            <a:endParaRPr lang="en-US" b="1" dirty="0" smtClean="0"/>
          </a:p>
          <a:p>
            <a:r>
              <a:rPr lang="en-US" b="1" dirty="0" smtClean="0"/>
              <a:t>Did </a:t>
            </a:r>
            <a:r>
              <a:rPr lang="en-US" b="1" dirty="0">
                <a:solidFill>
                  <a:srgbClr val="FF0000"/>
                </a:solidFill>
              </a:rPr>
              <a:t>strategic pairing </a:t>
            </a:r>
            <a:r>
              <a:rPr lang="en-US" b="1" dirty="0"/>
              <a:t>based on </a:t>
            </a:r>
            <a:r>
              <a:rPr lang="en-US" b="1" dirty="0" smtClean="0"/>
              <a:t>level/knowledge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Modeled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how to do the activity with student volunteers</a:t>
            </a:r>
          </a:p>
          <a:p>
            <a:r>
              <a:rPr lang="en-US" b="1" dirty="0" smtClean="0"/>
              <a:t>Did</a:t>
            </a:r>
            <a:r>
              <a:rPr lang="en-US" b="1" dirty="0" smtClean="0">
                <a:solidFill>
                  <a:srgbClr val="FF0000"/>
                </a:solidFill>
              </a:rPr>
              <a:t> Jigsaw </a:t>
            </a:r>
            <a:r>
              <a:rPr lang="en-US" b="1" dirty="0">
                <a:solidFill>
                  <a:srgbClr val="FF0000"/>
                </a:solidFill>
              </a:rPr>
              <a:t>reading </a:t>
            </a:r>
            <a:r>
              <a:rPr lang="en-US" b="1" dirty="0"/>
              <a:t>based on </a:t>
            </a:r>
            <a:r>
              <a:rPr lang="en-US" b="1" dirty="0" smtClean="0"/>
              <a:t>level/knowledge</a:t>
            </a:r>
          </a:p>
          <a:p>
            <a:r>
              <a:rPr lang="en-US" b="1" dirty="0" smtClean="0"/>
              <a:t>Did “</a:t>
            </a:r>
            <a:r>
              <a:rPr lang="en-US" b="1" dirty="0" smtClean="0">
                <a:solidFill>
                  <a:srgbClr val="FF0000"/>
                </a:solidFill>
              </a:rPr>
              <a:t>Think-Pair-Share</a:t>
            </a:r>
            <a:r>
              <a:rPr lang="en-US" b="1" dirty="0" smtClean="0"/>
              <a:t>”</a:t>
            </a:r>
          </a:p>
          <a:p>
            <a:r>
              <a:rPr lang="en-US" b="1" dirty="0"/>
              <a:t>U</a:t>
            </a:r>
            <a:r>
              <a:rPr lang="en-US" b="1" dirty="0" smtClean="0"/>
              <a:t>sed</a:t>
            </a:r>
            <a:r>
              <a:rPr lang="en-US" b="1" dirty="0" smtClean="0">
                <a:solidFill>
                  <a:srgbClr val="FF0000"/>
                </a:solidFill>
              </a:rPr>
              <a:t> communicative</a:t>
            </a:r>
            <a:r>
              <a:rPr lang="en-US" b="1" dirty="0" smtClean="0"/>
              <a:t>,</a:t>
            </a:r>
            <a:r>
              <a:rPr lang="en-US" b="1" dirty="0" smtClean="0">
                <a:solidFill>
                  <a:srgbClr val="FF0000"/>
                </a:solidFill>
              </a:rPr>
              <a:t> student-centered </a:t>
            </a:r>
            <a:r>
              <a:rPr lang="en-US" b="1" dirty="0" smtClean="0"/>
              <a:t>strategies</a:t>
            </a:r>
          </a:p>
          <a:p>
            <a:r>
              <a:rPr lang="en-US" b="1" dirty="0" smtClean="0"/>
              <a:t>Explained </a:t>
            </a:r>
            <a:r>
              <a:rPr lang="en-US" b="1" dirty="0" smtClean="0">
                <a:solidFill>
                  <a:srgbClr val="FF0000"/>
                </a:solidFill>
              </a:rPr>
              <a:t>grammar in context </a:t>
            </a:r>
            <a:r>
              <a:rPr lang="en-US" b="1" dirty="0" smtClean="0"/>
              <a:t>through patterns</a:t>
            </a:r>
          </a:p>
        </p:txBody>
      </p:sp>
    </p:spTree>
    <p:extLst>
      <p:ext uri="{BB962C8B-B14F-4D97-AF65-F5344CB8AC3E}">
        <p14:creationId xmlns:p14="http://schemas.microsoft.com/office/powerpoint/2010/main" val="3792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8215"/>
            <a:ext cx="8382000" cy="5577385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Pair </a:t>
            </a:r>
            <a:r>
              <a:rPr lang="en-US" sz="3000" b="1" dirty="0">
                <a:solidFill>
                  <a:srgbClr val="FF0000"/>
                </a:solidFill>
              </a:rPr>
              <a:t>student</a:t>
            </a:r>
            <a:r>
              <a:rPr lang="en-US" sz="3000" b="1" dirty="0"/>
              <a:t> with a </a:t>
            </a:r>
            <a:r>
              <a:rPr lang="en-US" sz="3000" b="1" dirty="0">
                <a:solidFill>
                  <a:srgbClr val="FF0000"/>
                </a:solidFill>
              </a:rPr>
              <a:t>buddy</a:t>
            </a:r>
            <a:r>
              <a:rPr lang="en-US" sz="3000" b="1" dirty="0"/>
              <a:t> who speaks her native language and/or is a stronger student (academically or English-wise</a:t>
            </a:r>
            <a:r>
              <a:rPr lang="en-US" sz="3000" b="1" dirty="0" smtClean="0"/>
              <a:t>).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Don’t </a:t>
            </a:r>
            <a:r>
              <a:rPr lang="en-US" sz="3000" b="1" dirty="0">
                <a:solidFill>
                  <a:srgbClr val="FF0000"/>
                </a:solidFill>
              </a:rPr>
              <a:t>discourage</a:t>
            </a:r>
            <a:r>
              <a:rPr lang="en-US" sz="3000" b="1" dirty="0"/>
              <a:t> a student from speaking or writing in their native language, especially if she is a beginner- just require that she finds a way to also </a:t>
            </a:r>
            <a:r>
              <a:rPr lang="en-US" sz="3000" b="1" dirty="0" smtClean="0"/>
              <a:t>express it </a:t>
            </a:r>
            <a:r>
              <a:rPr lang="en-US" sz="3000" b="1" dirty="0"/>
              <a:t>in English either </a:t>
            </a:r>
            <a:r>
              <a:rPr lang="en-US" sz="3000" b="1" dirty="0" smtClean="0"/>
              <a:t>by: </a:t>
            </a:r>
          </a:p>
          <a:p>
            <a:pPr lvl="1"/>
            <a:r>
              <a:rPr lang="en-US" sz="3000" b="1" dirty="0"/>
              <a:t>R</a:t>
            </a:r>
            <a:r>
              <a:rPr lang="en-US" sz="3000" b="1" dirty="0" smtClean="0"/>
              <a:t>epeating/copying you (your paraphrase)</a:t>
            </a:r>
          </a:p>
          <a:p>
            <a:pPr lvl="1"/>
            <a:r>
              <a:rPr lang="en-US" sz="3000" b="1" dirty="0"/>
              <a:t>F</a:t>
            </a:r>
            <a:r>
              <a:rPr lang="en-US" sz="3000" b="1" dirty="0" smtClean="0"/>
              <a:t>iguring </a:t>
            </a:r>
            <a:r>
              <a:rPr lang="en-US" sz="3000" b="1" dirty="0"/>
              <a:t>out a different way to say it, or </a:t>
            </a:r>
            <a:endParaRPr lang="en-US" sz="3000" b="1" dirty="0" smtClean="0"/>
          </a:p>
          <a:p>
            <a:pPr lvl="1"/>
            <a:r>
              <a:rPr lang="en-US" sz="3000" b="1" dirty="0"/>
              <a:t>U</a:t>
            </a:r>
            <a:r>
              <a:rPr lang="en-US" sz="3000" b="1" dirty="0" smtClean="0"/>
              <a:t>sing </a:t>
            </a:r>
            <a:r>
              <a:rPr lang="en-US" sz="3000" b="1" dirty="0"/>
              <a:t>a bilingual </a:t>
            </a:r>
            <a:r>
              <a:rPr lang="en-US" sz="3000" b="1" dirty="0" smtClean="0"/>
              <a:t>dictionary</a:t>
            </a:r>
            <a:endParaRPr lang="en-US" sz="3000" b="1" dirty="0"/>
          </a:p>
          <a:p>
            <a:pPr marL="514350" indent="-514350">
              <a:buFont typeface="+mj-lt"/>
              <a:buAutoNum type="arabicParenR"/>
            </a:pPr>
            <a:endParaRPr lang="en-US" sz="2900" b="1" dirty="0"/>
          </a:p>
        </p:txBody>
      </p:sp>
      <p:sp>
        <p:nvSpPr>
          <p:cNvPr id="2" name="Rectangle 1"/>
          <p:cNvSpPr/>
          <p:nvPr/>
        </p:nvSpPr>
        <p:spPr>
          <a:xfrm>
            <a:off x="609600" y="304800"/>
            <a:ext cx="8030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Tips for ELL Beginners: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8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914400"/>
            <a:ext cx="8572500" cy="5867400"/>
          </a:xfrm>
        </p:spPr>
        <p:txBody>
          <a:bodyPr>
            <a:noAutofit/>
          </a:bodyPr>
          <a:lstStyle/>
          <a:p>
            <a:r>
              <a:rPr lang="en-US" sz="2900" b="1" dirty="0" smtClean="0">
                <a:solidFill>
                  <a:srgbClr val="FF0000"/>
                </a:solidFill>
              </a:rPr>
              <a:t>Label</a:t>
            </a:r>
            <a:r>
              <a:rPr lang="en-US" sz="2900" b="1" dirty="0">
                <a:solidFill>
                  <a:srgbClr val="FF0000"/>
                </a:solidFill>
              </a:rPr>
              <a:t> </a:t>
            </a:r>
            <a:r>
              <a:rPr lang="en-US" sz="2900" b="1" dirty="0"/>
              <a:t>as much as you can in the classroom (e.g. doors, windows, plants, etc.).</a:t>
            </a:r>
          </a:p>
          <a:p>
            <a:r>
              <a:rPr lang="en-US" sz="2900" b="1" i="1" dirty="0" smtClean="0">
                <a:solidFill>
                  <a:srgbClr val="FF0000"/>
                </a:solidFill>
              </a:rPr>
              <a:t>“</a:t>
            </a:r>
            <a:r>
              <a:rPr lang="en-US" sz="2900" b="1" i="1" dirty="0">
                <a:solidFill>
                  <a:srgbClr val="FF0000"/>
                </a:solidFill>
              </a:rPr>
              <a:t>A picture is worth a </a:t>
            </a:r>
            <a:r>
              <a:rPr lang="en-US" sz="2900" b="1" i="1" dirty="0" smtClean="0">
                <a:solidFill>
                  <a:srgbClr val="FF0000"/>
                </a:solidFill>
              </a:rPr>
              <a:t>thousand words:” </a:t>
            </a:r>
            <a:r>
              <a:rPr lang="en-US" sz="2900" b="1" dirty="0"/>
              <a:t>Use </a:t>
            </a:r>
            <a:r>
              <a:rPr lang="en-US" sz="2900" b="1" dirty="0">
                <a:solidFill>
                  <a:srgbClr val="FF0000"/>
                </a:solidFill>
              </a:rPr>
              <a:t>visuals </a:t>
            </a:r>
            <a:r>
              <a:rPr lang="en-US" sz="2900" b="1" dirty="0" smtClean="0"/>
              <a:t>as </a:t>
            </a:r>
            <a:r>
              <a:rPr lang="en-US" sz="2900" b="1" dirty="0"/>
              <a:t>much as possible to explain a concept </a:t>
            </a:r>
            <a:r>
              <a:rPr lang="en-US" sz="2900" b="1" dirty="0" smtClean="0"/>
              <a:t>with </a:t>
            </a:r>
            <a:r>
              <a:rPr lang="en-US" sz="2900" b="1" dirty="0" smtClean="0">
                <a:solidFill>
                  <a:srgbClr val="FF0000"/>
                </a:solidFill>
              </a:rPr>
              <a:t>extensive </a:t>
            </a:r>
            <a:r>
              <a:rPr lang="en-US" sz="2900" b="1" dirty="0">
                <a:solidFill>
                  <a:srgbClr val="FF0000"/>
                </a:solidFill>
              </a:rPr>
              <a:t>modeling</a:t>
            </a:r>
            <a:r>
              <a:rPr lang="en-US" sz="2900" b="1" dirty="0"/>
              <a:t> (charts, graphs, graphic organizers, photos, drawings, etc.).  </a:t>
            </a:r>
            <a:endParaRPr lang="en-US" sz="2900" b="1" dirty="0" smtClean="0"/>
          </a:p>
          <a:p>
            <a:r>
              <a:rPr lang="en-US" sz="2900" b="1" dirty="0" smtClean="0"/>
              <a:t>Allow </a:t>
            </a:r>
            <a:r>
              <a:rPr lang="en-US" sz="2900" b="1" dirty="0"/>
              <a:t>students to </a:t>
            </a:r>
            <a:r>
              <a:rPr lang="en-US" sz="2900" b="1" dirty="0">
                <a:solidFill>
                  <a:srgbClr val="FF0000"/>
                </a:solidFill>
              </a:rPr>
              <a:t>draw/illustrate</a:t>
            </a:r>
            <a:r>
              <a:rPr lang="en-US" sz="2900" b="1" dirty="0"/>
              <a:t> what they want to express but can’t communicate as well </a:t>
            </a:r>
            <a:r>
              <a:rPr lang="en-US" sz="2900" b="1" dirty="0" smtClean="0"/>
              <a:t>verbally, then </a:t>
            </a:r>
            <a:r>
              <a:rPr lang="en-US" sz="2900" b="1" dirty="0"/>
              <a:t>show them how to describe their illustration in spoken and/or written words.  Drawings can also be used as a way of brainstorming and pre-writing</a:t>
            </a:r>
            <a:r>
              <a:rPr lang="en-US" sz="2900" b="1" dirty="0" smtClean="0"/>
              <a:t>.</a:t>
            </a:r>
            <a:endParaRPr lang="en-US" sz="2900" b="1" dirty="0"/>
          </a:p>
        </p:txBody>
      </p:sp>
      <p:sp>
        <p:nvSpPr>
          <p:cNvPr id="2" name="Rectangle 1"/>
          <p:cNvSpPr/>
          <p:nvPr/>
        </p:nvSpPr>
        <p:spPr>
          <a:xfrm>
            <a:off x="1447800" y="152400"/>
            <a:ext cx="6388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Tips for all ELLs: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46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2192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382000" cy="55626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Explicitly </a:t>
            </a:r>
            <a:r>
              <a:rPr lang="en-US" sz="3000" b="1" dirty="0"/>
              <a:t>teach the difference between </a:t>
            </a:r>
            <a:r>
              <a:rPr lang="en-US" sz="3000" b="1" dirty="0">
                <a:solidFill>
                  <a:srgbClr val="FF0000"/>
                </a:solidFill>
              </a:rPr>
              <a:t>spoken (informal)</a:t>
            </a:r>
            <a:r>
              <a:rPr lang="en-US" sz="3000" b="1" dirty="0"/>
              <a:t> and </a:t>
            </a:r>
            <a:r>
              <a:rPr lang="en-US" sz="3000" b="1" dirty="0">
                <a:solidFill>
                  <a:srgbClr val="FF0000"/>
                </a:solidFill>
              </a:rPr>
              <a:t>written (formal) </a:t>
            </a:r>
            <a:r>
              <a:rPr lang="en-US" sz="3000" b="1" dirty="0"/>
              <a:t>English.</a:t>
            </a:r>
          </a:p>
          <a:p>
            <a:r>
              <a:rPr lang="en-US" sz="3000" b="1" dirty="0" smtClean="0"/>
              <a:t>Focus </a:t>
            </a:r>
            <a:r>
              <a:rPr lang="en-US" sz="3000" b="1" dirty="0"/>
              <a:t>more on </a:t>
            </a:r>
            <a:r>
              <a:rPr lang="en-US" sz="3000" b="1" dirty="0">
                <a:solidFill>
                  <a:srgbClr val="FF0000"/>
                </a:solidFill>
              </a:rPr>
              <a:t>language use</a:t>
            </a:r>
            <a:r>
              <a:rPr lang="en-US" sz="3000" b="1" dirty="0"/>
              <a:t> and less on language </a:t>
            </a:r>
            <a:r>
              <a:rPr lang="en-US" sz="3000" b="1" dirty="0" smtClean="0"/>
              <a:t>labels/rules.</a:t>
            </a:r>
          </a:p>
          <a:p>
            <a:r>
              <a:rPr lang="en-US" sz="3000" b="1" dirty="0" smtClean="0"/>
              <a:t>Allow </a:t>
            </a:r>
            <a:r>
              <a:rPr lang="en-US" sz="3000" b="1" dirty="0"/>
              <a:t>for greater </a:t>
            </a:r>
            <a:r>
              <a:rPr lang="en-US" sz="3000" b="1" dirty="0">
                <a:solidFill>
                  <a:srgbClr val="FF0000"/>
                </a:solidFill>
              </a:rPr>
              <a:t>repetition</a:t>
            </a:r>
            <a:r>
              <a:rPr lang="en-US" sz="3000" b="1" dirty="0"/>
              <a:t> of new words, concepts, and items that are both spoken and written down, etc.  Repetition is key to language learning!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304800"/>
            <a:ext cx="6388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Tips for all ELLs: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694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2192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610600" cy="5943600"/>
          </a:xfrm>
        </p:spPr>
        <p:txBody>
          <a:bodyPr>
            <a:noAutofit/>
          </a:bodyPr>
          <a:lstStyle/>
          <a:p>
            <a:pPr lvl="0"/>
            <a:r>
              <a:rPr lang="en-US" sz="3000" b="1" dirty="0" smtClean="0"/>
              <a:t>Encourage </a:t>
            </a:r>
            <a:r>
              <a:rPr lang="en-US" sz="3000" b="1" dirty="0"/>
              <a:t>frequent </a:t>
            </a:r>
            <a:r>
              <a:rPr lang="en-US" sz="3000" b="1" dirty="0">
                <a:solidFill>
                  <a:srgbClr val="FF0000"/>
                </a:solidFill>
              </a:rPr>
              <a:t>low-risk free writing </a:t>
            </a:r>
            <a:r>
              <a:rPr lang="en-US" sz="3000" b="1" dirty="0"/>
              <a:t>in </a:t>
            </a:r>
            <a:r>
              <a:rPr lang="en-US" sz="3000" b="1" dirty="0" smtClean="0"/>
              <a:t>English.</a:t>
            </a:r>
          </a:p>
          <a:p>
            <a:pPr lvl="0"/>
            <a:r>
              <a:rPr lang="en-US" sz="3000" b="1" dirty="0" smtClean="0"/>
              <a:t>Allow </a:t>
            </a:r>
            <a:r>
              <a:rPr lang="en-US" sz="3000" b="1" dirty="0"/>
              <a:t>students to practice writing down what they hear </a:t>
            </a:r>
            <a:r>
              <a:rPr lang="en-US" sz="3000" b="1" dirty="0">
                <a:solidFill>
                  <a:srgbClr val="FF0000"/>
                </a:solidFill>
              </a:rPr>
              <a:t>(dictation).</a:t>
            </a:r>
          </a:p>
          <a:p>
            <a:pPr lvl="0"/>
            <a:r>
              <a:rPr lang="en-US" sz="3000" b="1" dirty="0"/>
              <a:t>Allow them to use </a:t>
            </a:r>
            <a:r>
              <a:rPr lang="en-US" sz="3000" b="1" dirty="0">
                <a:solidFill>
                  <a:srgbClr val="FF0000"/>
                </a:solidFill>
              </a:rPr>
              <a:t>higher-frequency </a:t>
            </a:r>
            <a:r>
              <a:rPr lang="en-US" sz="3000" b="1" dirty="0" smtClean="0">
                <a:solidFill>
                  <a:srgbClr val="FF0000"/>
                </a:solidFill>
              </a:rPr>
              <a:t>vocabulary </a:t>
            </a:r>
            <a:r>
              <a:rPr lang="en-US" sz="3000" b="1" dirty="0" smtClean="0"/>
              <a:t>to write complex topics. </a:t>
            </a:r>
            <a:endParaRPr lang="en-US" sz="3000" b="1" dirty="0"/>
          </a:p>
          <a:p>
            <a:pPr lvl="0"/>
            <a:r>
              <a:rPr lang="en-US" sz="3000" b="1" dirty="0"/>
              <a:t>Encourage </a:t>
            </a:r>
            <a:r>
              <a:rPr lang="en-US" sz="3000" b="1" dirty="0">
                <a:solidFill>
                  <a:srgbClr val="FF0000"/>
                </a:solidFill>
              </a:rPr>
              <a:t>process writing </a:t>
            </a:r>
            <a:r>
              <a:rPr lang="en-US" sz="3000" b="1" dirty="0"/>
              <a:t>and </a:t>
            </a:r>
            <a:r>
              <a:rPr lang="en-US" sz="3000" b="1" dirty="0">
                <a:solidFill>
                  <a:srgbClr val="FF0000"/>
                </a:solidFill>
              </a:rPr>
              <a:t>Writer’s Workshops </a:t>
            </a:r>
            <a:r>
              <a:rPr lang="en-US" sz="3000" b="1" dirty="0"/>
              <a:t>in which revisions and one-on-one discussions about writing are frequent.</a:t>
            </a:r>
          </a:p>
          <a:p>
            <a:pPr lvl="0"/>
            <a:r>
              <a:rPr lang="en-US" sz="3000" b="1" dirty="0"/>
              <a:t>Employ </a:t>
            </a:r>
            <a:r>
              <a:rPr lang="en-US" sz="3000" b="1" dirty="0">
                <a:solidFill>
                  <a:srgbClr val="FF0000"/>
                </a:solidFill>
              </a:rPr>
              <a:t>peer-editing</a:t>
            </a:r>
            <a:r>
              <a:rPr lang="en-US" sz="3000" b="1" dirty="0"/>
              <a:t> and </a:t>
            </a:r>
            <a:r>
              <a:rPr lang="en-US" sz="3000" b="1" dirty="0">
                <a:solidFill>
                  <a:srgbClr val="FF0000"/>
                </a:solidFill>
              </a:rPr>
              <a:t>self-editing</a:t>
            </a:r>
            <a:r>
              <a:rPr lang="en-US" sz="3000" b="1" dirty="0"/>
              <a:t> as often as possible.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76200"/>
            <a:ext cx="8025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Teaching Writing to ELLs: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06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691438"/>
              </p:ext>
            </p:extLst>
          </p:nvPr>
        </p:nvGraphicFramePr>
        <p:xfrm>
          <a:off x="1889125" y="43946"/>
          <a:ext cx="5426075" cy="6890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Document" r:id="rId4" imgW="7361538" imgH="9348700" progId="Word.Document.8">
                  <p:embed/>
                </p:oleObj>
              </mc:Choice>
              <mc:Fallback>
                <p:oleObj name="Document" r:id="rId4" imgW="7361538" imgH="93487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125" y="43946"/>
                        <a:ext cx="5426075" cy="689025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  <a:alpha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8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2192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382000" cy="60960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Make </a:t>
            </a:r>
            <a:r>
              <a:rPr lang="en-US" sz="3000" b="1" dirty="0"/>
              <a:t>a point to speak more </a:t>
            </a:r>
            <a:r>
              <a:rPr lang="en-US" sz="3000" b="1" dirty="0">
                <a:solidFill>
                  <a:srgbClr val="FF0000"/>
                </a:solidFill>
              </a:rPr>
              <a:t>slowly</a:t>
            </a:r>
            <a:r>
              <a:rPr lang="en-US" sz="3000" b="1" dirty="0"/>
              <a:t> than normal and </a:t>
            </a:r>
            <a:r>
              <a:rPr lang="en-US" sz="3000" b="1" dirty="0">
                <a:solidFill>
                  <a:srgbClr val="FF0000"/>
                </a:solidFill>
              </a:rPr>
              <a:t>enunciate</a:t>
            </a:r>
            <a:r>
              <a:rPr lang="en-US" sz="3000" b="1" dirty="0"/>
              <a:t> each word clearly.</a:t>
            </a:r>
          </a:p>
          <a:p>
            <a:r>
              <a:rPr lang="en-US" sz="3000" b="1" dirty="0" smtClean="0"/>
              <a:t>Use </a:t>
            </a:r>
            <a:r>
              <a:rPr lang="en-US" sz="3000" b="1" dirty="0"/>
              <a:t>exaggerated animated </a:t>
            </a:r>
            <a:r>
              <a:rPr lang="en-US" sz="3000" b="1" dirty="0" smtClean="0">
                <a:solidFill>
                  <a:srgbClr val="FF0000"/>
                </a:solidFill>
              </a:rPr>
              <a:t>facial expressions </a:t>
            </a:r>
            <a:r>
              <a:rPr lang="en-US" sz="3000" b="1" dirty="0" smtClean="0"/>
              <a:t>and</a:t>
            </a:r>
            <a:r>
              <a:rPr lang="en-US" sz="3000" b="1" dirty="0"/>
              <a:t> </a:t>
            </a:r>
            <a:r>
              <a:rPr lang="en-US" sz="3000" b="1" dirty="0">
                <a:solidFill>
                  <a:srgbClr val="FF0000"/>
                </a:solidFill>
              </a:rPr>
              <a:t>gestures</a:t>
            </a:r>
            <a:r>
              <a:rPr lang="en-US" sz="3000" b="1" dirty="0"/>
              <a:t> to support/illustrate a </a:t>
            </a:r>
            <a:r>
              <a:rPr lang="en-US" sz="3000" b="1" dirty="0" smtClean="0"/>
              <a:t>concept, object, </a:t>
            </a:r>
            <a:r>
              <a:rPr lang="en-US" sz="3000" b="1" dirty="0"/>
              <a:t>or </a:t>
            </a:r>
            <a:r>
              <a:rPr lang="en-US" sz="3000" b="1" dirty="0" smtClean="0"/>
              <a:t>feeling.</a:t>
            </a:r>
          </a:p>
          <a:p>
            <a:r>
              <a:rPr lang="en-US" sz="3000" b="1" dirty="0" smtClean="0"/>
              <a:t>Exaggerate</a:t>
            </a:r>
            <a:r>
              <a:rPr lang="en-US" sz="3000" b="1" dirty="0"/>
              <a:t> </a:t>
            </a:r>
            <a:r>
              <a:rPr lang="en-US" sz="3000" b="1" dirty="0">
                <a:solidFill>
                  <a:srgbClr val="FF0000"/>
                </a:solidFill>
              </a:rPr>
              <a:t>intonation</a:t>
            </a:r>
            <a:r>
              <a:rPr lang="en-US" sz="3000" b="1" dirty="0"/>
              <a:t> of words when speaking.</a:t>
            </a:r>
          </a:p>
          <a:p>
            <a:r>
              <a:rPr lang="en-US" sz="3000" b="1" dirty="0" smtClean="0"/>
              <a:t>Use</a:t>
            </a:r>
            <a:r>
              <a:rPr lang="en-US" sz="3000" b="1" dirty="0"/>
              <a:t> </a:t>
            </a:r>
            <a:r>
              <a:rPr lang="en-US" sz="3000" b="1" dirty="0">
                <a:solidFill>
                  <a:srgbClr val="FF0000"/>
                </a:solidFill>
              </a:rPr>
              <a:t>consistent vocabulary</a:t>
            </a:r>
            <a:r>
              <a:rPr lang="en-US" sz="3000" b="1" dirty="0"/>
              <a:t> (say something in exactly the </a:t>
            </a:r>
            <a:r>
              <a:rPr lang="en-US" sz="3000" b="1" dirty="0">
                <a:solidFill>
                  <a:srgbClr val="FF0000"/>
                </a:solidFill>
              </a:rPr>
              <a:t>same way</a:t>
            </a:r>
            <a:r>
              <a:rPr lang="en-US" sz="3000" b="1" dirty="0"/>
              <a:t> until it is comprehended</a:t>
            </a:r>
            <a:r>
              <a:rPr lang="en-US" sz="3000" b="1" dirty="0" smtClean="0"/>
              <a:t>), </a:t>
            </a:r>
            <a:r>
              <a:rPr lang="en-US" sz="3000" b="1" i="1" dirty="0" smtClean="0"/>
              <a:t>especiall</a:t>
            </a:r>
            <a:r>
              <a:rPr lang="en-US" sz="3000" b="1" dirty="0" smtClean="0"/>
              <a:t>y </a:t>
            </a:r>
            <a:r>
              <a:rPr lang="en-US" sz="3000" b="1" dirty="0"/>
              <a:t>for daily routines and directions.</a:t>
            </a:r>
          </a:p>
          <a:p>
            <a:r>
              <a:rPr lang="en-US" sz="3000" b="1" dirty="0" smtClean="0"/>
              <a:t>Model </a:t>
            </a:r>
            <a:r>
              <a:rPr lang="en-US" sz="3000" b="1" dirty="0"/>
              <a:t>standard spoken language and correct spoken errors by </a:t>
            </a:r>
            <a:r>
              <a:rPr lang="en-US" sz="3000" b="1" dirty="0">
                <a:solidFill>
                  <a:srgbClr val="FF0000"/>
                </a:solidFill>
              </a:rPr>
              <a:t>paraphrasing.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76200"/>
            <a:ext cx="6192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Speaking to ELLs: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32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2192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382000" cy="5867400"/>
          </a:xfrm>
        </p:spPr>
        <p:txBody>
          <a:bodyPr>
            <a:noAutofit/>
          </a:bodyPr>
          <a:lstStyle/>
          <a:p>
            <a:pPr lvl="0"/>
            <a:r>
              <a:rPr lang="en-US" sz="2900" b="1" dirty="0" smtClean="0"/>
              <a:t>Assign </a:t>
            </a:r>
            <a:r>
              <a:rPr lang="en-US" sz="2900" b="1" dirty="0"/>
              <a:t>students a </a:t>
            </a:r>
            <a:r>
              <a:rPr lang="en-US" sz="2900" b="1" dirty="0">
                <a:solidFill>
                  <a:srgbClr val="FF0000"/>
                </a:solidFill>
              </a:rPr>
              <a:t>vocabulary notebook </a:t>
            </a:r>
            <a:r>
              <a:rPr lang="en-US" sz="2900" b="1" dirty="0"/>
              <a:t>in which they record words they read or </a:t>
            </a:r>
            <a:r>
              <a:rPr lang="en-US" sz="2900" b="1" dirty="0" smtClean="0"/>
              <a:t>hear, </a:t>
            </a:r>
            <a:r>
              <a:rPr lang="en-US" sz="2900" b="1" dirty="0"/>
              <a:t>and then write their definitions/synonyms, illustrations, and/or translations.</a:t>
            </a:r>
          </a:p>
          <a:p>
            <a:pPr lvl="0"/>
            <a:r>
              <a:rPr lang="en-US" sz="2900" b="1" dirty="0"/>
              <a:t>Use </a:t>
            </a:r>
            <a:r>
              <a:rPr lang="en-US" sz="2900" b="1" dirty="0">
                <a:solidFill>
                  <a:srgbClr val="FF0000"/>
                </a:solidFill>
              </a:rPr>
              <a:t>T.P.R. </a:t>
            </a:r>
            <a:r>
              <a:rPr lang="en-US" sz="2900" b="1" dirty="0"/>
              <a:t>(Total Physical Response) to teach a concept/word.</a:t>
            </a:r>
          </a:p>
          <a:p>
            <a:pPr lvl="0"/>
            <a:r>
              <a:rPr lang="en-US" sz="2900" b="1" dirty="0"/>
              <a:t>Teach </a:t>
            </a:r>
            <a:r>
              <a:rPr lang="en-US" sz="2900" b="1" dirty="0">
                <a:solidFill>
                  <a:srgbClr val="FF0000"/>
                </a:solidFill>
              </a:rPr>
              <a:t>grammar</a:t>
            </a:r>
            <a:r>
              <a:rPr lang="en-US" sz="2900" b="1" dirty="0"/>
              <a:t> and </a:t>
            </a:r>
            <a:r>
              <a:rPr lang="en-US" sz="2900" b="1" dirty="0">
                <a:solidFill>
                  <a:srgbClr val="FF0000"/>
                </a:solidFill>
              </a:rPr>
              <a:t>lower-frequency (“Tier 2-3”) vocabulary explicitly </a:t>
            </a:r>
            <a:r>
              <a:rPr lang="en-US" sz="2900" b="1" dirty="0"/>
              <a:t>using text from all subject/content </a:t>
            </a:r>
            <a:r>
              <a:rPr lang="en-US" sz="2900" b="1" dirty="0" smtClean="0"/>
              <a:t>areas.</a:t>
            </a:r>
          </a:p>
          <a:p>
            <a:pPr lvl="0"/>
            <a:r>
              <a:rPr lang="en-US" sz="2900" b="1" dirty="0" smtClean="0"/>
              <a:t>Use </a:t>
            </a:r>
            <a:r>
              <a:rPr lang="en-US" sz="2900" b="1" dirty="0">
                <a:solidFill>
                  <a:srgbClr val="FF0000"/>
                </a:solidFill>
              </a:rPr>
              <a:t>high-frequency words </a:t>
            </a:r>
            <a:r>
              <a:rPr lang="en-US" sz="2900" b="1" dirty="0"/>
              <a:t>in speaking and texts first, then </a:t>
            </a:r>
            <a:r>
              <a:rPr lang="en-US" sz="2900" b="1" dirty="0">
                <a:solidFill>
                  <a:srgbClr val="FF0000"/>
                </a:solidFill>
              </a:rPr>
              <a:t>scaffold</a:t>
            </a:r>
            <a:r>
              <a:rPr lang="en-US" sz="2900" b="1" dirty="0"/>
              <a:t> to lower frequency words.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063" y="152400"/>
            <a:ext cx="8993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Teaching Vocabulary to ELLs: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14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2192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382000" cy="5867400"/>
          </a:xfrm>
        </p:spPr>
        <p:txBody>
          <a:bodyPr>
            <a:noAutofit/>
          </a:bodyPr>
          <a:lstStyle/>
          <a:p>
            <a:pPr lvl="0"/>
            <a:r>
              <a:rPr lang="en-US" sz="3000" b="1" dirty="0"/>
              <a:t>Write down and </a:t>
            </a:r>
            <a:r>
              <a:rPr lang="en-US" sz="3000" b="1" dirty="0">
                <a:solidFill>
                  <a:srgbClr val="FF0000"/>
                </a:solidFill>
              </a:rPr>
              <a:t>point to every word </a:t>
            </a:r>
            <a:r>
              <a:rPr lang="en-US" sz="3000" b="1" dirty="0"/>
              <a:t>as </a:t>
            </a:r>
            <a:r>
              <a:rPr lang="en-US" sz="3000" b="1" dirty="0" smtClean="0"/>
              <a:t>you/the student presents it/reads </a:t>
            </a:r>
            <a:r>
              <a:rPr lang="en-US" sz="3000" b="1" dirty="0"/>
              <a:t>it aloud. </a:t>
            </a:r>
            <a:endParaRPr lang="en-US" sz="3000" b="1" dirty="0" smtClean="0"/>
          </a:p>
          <a:p>
            <a:pPr lvl="0"/>
            <a:r>
              <a:rPr lang="en-US" sz="3000" b="1" dirty="0" smtClean="0"/>
              <a:t>Before </a:t>
            </a:r>
            <a:r>
              <a:rPr lang="en-US" sz="3000" b="1" dirty="0"/>
              <a:t>reading, build tons of </a:t>
            </a:r>
            <a:r>
              <a:rPr lang="en-US" sz="3000" b="1" dirty="0">
                <a:solidFill>
                  <a:srgbClr val="FF0000"/>
                </a:solidFill>
              </a:rPr>
              <a:t>background knowledge </a:t>
            </a:r>
            <a:r>
              <a:rPr lang="en-US" sz="3000" b="1" dirty="0"/>
              <a:t>about both content and Tier 2 and 3 vocabulary words.</a:t>
            </a:r>
          </a:p>
          <a:p>
            <a:pPr lvl="0"/>
            <a:r>
              <a:rPr lang="en-US" sz="3000" b="1" dirty="0"/>
              <a:t>Whenever possible, </a:t>
            </a:r>
            <a:r>
              <a:rPr lang="en-US" sz="3000" b="1" dirty="0">
                <a:solidFill>
                  <a:srgbClr val="FF0000"/>
                </a:solidFill>
              </a:rPr>
              <a:t>adjust/simplify text </a:t>
            </a:r>
            <a:r>
              <a:rPr lang="en-US" sz="3000" b="1" dirty="0"/>
              <a:t>to students’ level of </a:t>
            </a:r>
            <a:r>
              <a:rPr lang="en-US" sz="3000" b="1" dirty="0" smtClean="0"/>
              <a:t>comprehension.</a:t>
            </a:r>
            <a:endParaRPr lang="en-US" sz="3000" b="1" dirty="0"/>
          </a:p>
        </p:txBody>
      </p:sp>
      <p:sp>
        <p:nvSpPr>
          <p:cNvPr id="2" name="Rectangle 1"/>
          <p:cNvSpPr/>
          <p:nvPr/>
        </p:nvSpPr>
        <p:spPr>
          <a:xfrm>
            <a:off x="457200" y="152400"/>
            <a:ext cx="8289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Teaching Reading to ELLs:</a:t>
            </a:r>
            <a:endParaRPr lang="en-US" sz="4000" dirty="0"/>
          </a:p>
        </p:txBody>
      </p:sp>
      <p:pic>
        <p:nvPicPr>
          <p:cNvPr id="5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362200" cy="2362200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382000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300" b="1" dirty="0"/>
          </a:p>
          <a:p>
            <a:pPr marL="0" indent="0">
              <a:buNone/>
            </a:pPr>
            <a:endParaRPr lang="en-US" sz="3300" b="1" dirty="0"/>
          </a:p>
        </p:txBody>
      </p:sp>
      <p:sp>
        <p:nvSpPr>
          <p:cNvPr id="7" name="Rectangle 6"/>
          <p:cNvSpPr/>
          <p:nvPr/>
        </p:nvSpPr>
        <p:spPr>
          <a:xfrm>
            <a:off x="164512" y="152400"/>
            <a:ext cx="882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Definition of an ELL: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40712" y="838200"/>
            <a:ext cx="8598488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smtClean="0"/>
              <a:t>A student who is receiving academic instruction in English when English is not the primary language spoken at home,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/>
              <a:t>A student who is considered to be below grade level in one or more of the 4 primary language skills (listening, reading, writing, and speaking) due to not having yet received enough exposure to or instruction in English.</a:t>
            </a:r>
          </a:p>
          <a:p>
            <a:pPr marL="514350" indent="-514350">
              <a:buFont typeface="Arial"/>
              <a:buChar char="•"/>
            </a:pPr>
            <a:endParaRPr lang="en-US" sz="1300" b="1" dirty="0" smtClean="0"/>
          </a:p>
          <a:p>
            <a:pPr marL="457200" lvl="0" indent="-457200">
              <a:buFont typeface="Arial"/>
              <a:buChar char="•"/>
            </a:pPr>
            <a:r>
              <a:rPr lang="en-US" sz="3000" b="1" dirty="0" smtClean="0">
                <a:solidFill>
                  <a:srgbClr val="FF0000"/>
                </a:solidFill>
              </a:rPr>
              <a:t>REMEMBER</a:t>
            </a:r>
            <a:r>
              <a:rPr lang="en-US" sz="3000" b="1" dirty="0">
                <a:solidFill>
                  <a:srgbClr val="FF0000"/>
                </a:solidFill>
              </a:rPr>
              <a:t>: most of </a:t>
            </a:r>
            <a:r>
              <a:rPr lang="en-US" sz="3000" b="1" dirty="0" smtClean="0">
                <a:solidFill>
                  <a:srgbClr val="FF0000"/>
                </a:solidFill>
              </a:rPr>
              <a:t>your </a:t>
            </a:r>
            <a:r>
              <a:rPr lang="en-US" sz="3000" b="1" dirty="0">
                <a:solidFill>
                  <a:srgbClr val="FF0000"/>
                </a:solidFill>
              </a:rPr>
              <a:t>students are </a:t>
            </a:r>
            <a:r>
              <a:rPr lang="en-US" sz="3000" b="1" dirty="0" smtClean="0">
                <a:solidFill>
                  <a:srgbClr val="FF0000"/>
                </a:solidFill>
              </a:rPr>
              <a:t>not frequently </a:t>
            </a:r>
            <a:r>
              <a:rPr lang="en-US" sz="3000" b="1" dirty="0">
                <a:solidFill>
                  <a:srgbClr val="FF0000"/>
                </a:solidFill>
              </a:rPr>
              <a:t>using or hearing English outside of </a:t>
            </a:r>
            <a:r>
              <a:rPr lang="en-US" sz="3000" b="1" dirty="0" smtClean="0">
                <a:solidFill>
                  <a:srgbClr val="FF0000"/>
                </a:solidFill>
              </a:rPr>
              <a:t>school- </a:t>
            </a:r>
            <a:r>
              <a:rPr lang="en-US" sz="3000" b="1" dirty="0">
                <a:solidFill>
                  <a:srgbClr val="FF0000"/>
                </a:solidFill>
              </a:rPr>
              <a:t>for every less hour they use it outside school, they need </a:t>
            </a:r>
            <a:r>
              <a:rPr lang="en-US" sz="3000" b="1" dirty="0" smtClean="0">
                <a:solidFill>
                  <a:srgbClr val="FF0000"/>
                </a:solidFill>
              </a:rPr>
              <a:t>school time to </a:t>
            </a:r>
            <a:r>
              <a:rPr lang="en-US" sz="3000" b="1" u="sng" dirty="0">
                <a:solidFill>
                  <a:srgbClr val="FF0000"/>
                </a:solidFill>
              </a:rPr>
              <a:t>catch up</a:t>
            </a:r>
            <a:r>
              <a:rPr lang="en-US" sz="3000" b="1" dirty="0" smtClean="0">
                <a:solidFill>
                  <a:srgbClr val="FF0000"/>
                </a:solidFill>
              </a:rPr>
              <a:t>!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2192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458200" cy="5029200"/>
          </a:xfrm>
        </p:spPr>
        <p:txBody>
          <a:bodyPr>
            <a:noAutofit/>
          </a:bodyPr>
          <a:lstStyle/>
          <a:p>
            <a:pPr lvl="0"/>
            <a:r>
              <a:rPr lang="en-US" sz="3000" b="1" dirty="0"/>
              <a:t>Whenever possible, allow the questions themselves on </a:t>
            </a:r>
            <a:r>
              <a:rPr lang="en-US" sz="3000" b="1" dirty="0">
                <a:solidFill>
                  <a:srgbClr val="FF0000"/>
                </a:solidFill>
              </a:rPr>
              <a:t>assessments to be worded as simply as </a:t>
            </a:r>
            <a:r>
              <a:rPr lang="en-US" sz="3000" b="1" dirty="0" smtClean="0">
                <a:solidFill>
                  <a:srgbClr val="FF0000"/>
                </a:solidFill>
              </a:rPr>
              <a:t>possible.</a:t>
            </a:r>
          </a:p>
          <a:p>
            <a:pPr lvl="0"/>
            <a:r>
              <a:rPr lang="en-US" sz="3000" b="1" dirty="0" smtClean="0"/>
              <a:t>Allow </a:t>
            </a:r>
            <a:r>
              <a:rPr lang="en-US" sz="3000" b="1" dirty="0"/>
              <a:t>students more </a:t>
            </a:r>
            <a:r>
              <a:rPr lang="en-US" sz="3000" b="1" dirty="0">
                <a:solidFill>
                  <a:srgbClr val="FF0000"/>
                </a:solidFill>
              </a:rPr>
              <a:t>time to process </a:t>
            </a:r>
            <a:r>
              <a:rPr lang="en-US" sz="3000" b="1" dirty="0"/>
              <a:t>information and thoughts before production (speaking, writing), and more time to speak.</a:t>
            </a:r>
          </a:p>
          <a:p>
            <a:pPr lvl="0"/>
            <a:r>
              <a:rPr lang="en-US" sz="3000" b="1" dirty="0"/>
              <a:t>Allow students </a:t>
            </a:r>
            <a:r>
              <a:rPr lang="en-US" sz="3000" b="1" dirty="0">
                <a:solidFill>
                  <a:srgbClr val="FF0000"/>
                </a:solidFill>
              </a:rPr>
              <a:t>more time </a:t>
            </a:r>
            <a:r>
              <a:rPr lang="en-US" sz="3000" b="1" dirty="0"/>
              <a:t>to complete assignments (time and a half or more), especially exams and longer written assignments.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152400"/>
            <a:ext cx="8970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Specific Accommodations for ELLs:</a:t>
            </a:r>
            <a:endParaRPr lang="en-US" sz="4000" dirty="0"/>
          </a:p>
        </p:txBody>
      </p:sp>
      <p:pic>
        <p:nvPicPr>
          <p:cNvPr id="5122" name="Picture 2" descr="http://ts1.mm.bing.net/th?id=HN.607991159867837325&amp;w=148&amp;h=147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39" y="5545748"/>
            <a:ext cx="1244461" cy="1236052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2192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34400" cy="5486400"/>
          </a:xfrm>
        </p:spPr>
        <p:txBody>
          <a:bodyPr>
            <a:noAutofit/>
          </a:bodyPr>
          <a:lstStyle/>
          <a:p>
            <a:pPr lvl="0"/>
            <a:r>
              <a:rPr lang="en-US" sz="3000" b="1" dirty="0"/>
              <a:t>Require that Beginning and Intermediate ELLs have and use a </a:t>
            </a:r>
            <a:r>
              <a:rPr lang="en-US" sz="3000" b="1" dirty="0">
                <a:solidFill>
                  <a:srgbClr val="FF0000"/>
                </a:solidFill>
              </a:rPr>
              <a:t>bilingual dictionary </a:t>
            </a:r>
            <a:r>
              <a:rPr lang="en-US" sz="3000" b="1" dirty="0"/>
              <a:t>in their first </a:t>
            </a:r>
            <a:r>
              <a:rPr lang="en-US" sz="3000" b="1" dirty="0" smtClean="0"/>
              <a:t>language.</a:t>
            </a:r>
            <a:endParaRPr lang="en-US" sz="3000" b="1" dirty="0"/>
          </a:p>
          <a:p>
            <a:pPr lvl="0"/>
            <a:r>
              <a:rPr lang="en-US" sz="3000" b="1" dirty="0"/>
              <a:t>Encourage students to </a:t>
            </a:r>
            <a:r>
              <a:rPr lang="en-US" sz="3000" b="1" dirty="0">
                <a:solidFill>
                  <a:srgbClr val="FF0000"/>
                </a:solidFill>
              </a:rPr>
              <a:t>make connections </a:t>
            </a:r>
            <a:r>
              <a:rPr lang="en-US" sz="3000" b="1" dirty="0"/>
              <a:t>to their </a:t>
            </a:r>
            <a:r>
              <a:rPr lang="en-US" sz="3000" b="1" dirty="0">
                <a:solidFill>
                  <a:srgbClr val="FF0000"/>
                </a:solidFill>
              </a:rPr>
              <a:t>native language </a:t>
            </a:r>
            <a:r>
              <a:rPr lang="en-US" sz="3000" b="1" dirty="0"/>
              <a:t>and </a:t>
            </a:r>
            <a:r>
              <a:rPr lang="en-US" sz="3000" b="1" dirty="0">
                <a:solidFill>
                  <a:srgbClr val="FF0000"/>
                </a:solidFill>
              </a:rPr>
              <a:t>home country/culture </a:t>
            </a:r>
            <a:r>
              <a:rPr lang="en-US" sz="3000" b="1" dirty="0"/>
              <a:t>whenever </a:t>
            </a:r>
            <a:r>
              <a:rPr lang="en-US" sz="3000" b="1" dirty="0" smtClean="0"/>
              <a:t>possible.</a:t>
            </a:r>
            <a:endParaRPr lang="en-US" sz="3000" b="1" dirty="0"/>
          </a:p>
          <a:p>
            <a:pPr lvl="0"/>
            <a:r>
              <a:rPr lang="en-US" sz="3000" b="1" dirty="0"/>
              <a:t>If students are literate in Spanish, emphasize </a:t>
            </a:r>
            <a:r>
              <a:rPr lang="en-US" sz="3000" b="1" dirty="0" smtClean="0"/>
              <a:t>the inconsistency of English.</a:t>
            </a:r>
            <a:r>
              <a:rPr lang="en-US" sz="3000" b="1" dirty="0"/>
              <a:t>  </a:t>
            </a:r>
            <a:r>
              <a:rPr lang="en-US" sz="3000" b="1" dirty="0">
                <a:solidFill>
                  <a:srgbClr val="FF0000"/>
                </a:solidFill>
              </a:rPr>
              <a:t>Drill sight words </a:t>
            </a:r>
            <a:r>
              <a:rPr lang="en-US" sz="3000" b="1" dirty="0"/>
              <a:t>more often with these students</a:t>
            </a:r>
            <a:r>
              <a:rPr lang="en-US" sz="3000" b="1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878" y="0"/>
            <a:ext cx="79015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Connection to Home Language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Culture for ELLs: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28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Untitled.png"/>
          <p:cNvPicPr>
            <a:picLocks noChangeAspect="1"/>
          </p:cNvPicPr>
          <p:nvPr/>
        </p:nvPicPr>
        <p:blipFill>
          <a:blip r:embed="rId3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219200" y="152400"/>
            <a:ext cx="6781800" cy="6553200"/>
          </a:xfrm>
          <a:prstGeom prst="rect">
            <a:avLst/>
          </a:prstGeom>
        </p:spPr>
      </p:pic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4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654214" y="3077918"/>
            <a:ext cx="1979746" cy="19130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458200" cy="5029200"/>
          </a:xfrm>
        </p:spPr>
        <p:txBody>
          <a:bodyPr>
            <a:noAutofit/>
          </a:bodyPr>
          <a:lstStyle/>
          <a:p>
            <a:pPr lvl="0"/>
            <a:r>
              <a:rPr lang="en-US" sz="3000" b="1" dirty="0" smtClean="0"/>
              <a:t>If </a:t>
            </a:r>
            <a:r>
              <a:rPr lang="en-US" sz="3000" b="1" dirty="0"/>
              <a:t>Spanish is their first language, emphasize and </a:t>
            </a:r>
            <a:r>
              <a:rPr lang="en-US" sz="3000" b="1" dirty="0">
                <a:solidFill>
                  <a:srgbClr val="FF0000"/>
                </a:solidFill>
              </a:rPr>
              <a:t>explicitly teach cognates </a:t>
            </a:r>
            <a:r>
              <a:rPr lang="en-US" sz="3000" b="1" dirty="0"/>
              <a:t>and </a:t>
            </a:r>
            <a:r>
              <a:rPr lang="en-US" sz="3000" b="1" dirty="0">
                <a:solidFill>
                  <a:srgbClr val="FF0000"/>
                </a:solidFill>
              </a:rPr>
              <a:t>false </a:t>
            </a:r>
            <a:r>
              <a:rPr lang="en-US" sz="3000" b="1" dirty="0" smtClean="0">
                <a:solidFill>
                  <a:srgbClr val="FF0000"/>
                </a:solidFill>
              </a:rPr>
              <a:t>cognates. 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Don’t </a:t>
            </a:r>
            <a:r>
              <a:rPr lang="en-US" sz="3000" b="1" dirty="0">
                <a:solidFill>
                  <a:srgbClr val="FF0000"/>
                </a:solidFill>
              </a:rPr>
              <a:t>discourage </a:t>
            </a:r>
            <a:r>
              <a:rPr lang="en-US" sz="3000" b="1" dirty="0"/>
              <a:t>a student from speaking or writing in her </a:t>
            </a:r>
            <a:r>
              <a:rPr lang="en-US" sz="3000" b="1" dirty="0">
                <a:solidFill>
                  <a:srgbClr val="FF0000"/>
                </a:solidFill>
              </a:rPr>
              <a:t>native language</a:t>
            </a:r>
            <a:r>
              <a:rPr lang="en-US" sz="3000" b="1" dirty="0"/>
              <a:t>, especially if she is a beginner- just require that she finds a way to also express in English either by: </a:t>
            </a:r>
          </a:p>
          <a:p>
            <a:pPr lvl="1"/>
            <a:r>
              <a:rPr lang="en-US" sz="3000" b="1" dirty="0"/>
              <a:t>Repeating/copying you</a:t>
            </a:r>
          </a:p>
          <a:p>
            <a:pPr lvl="1"/>
            <a:r>
              <a:rPr lang="en-US" sz="3000" b="1" dirty="0"/>
              <a:t>Figuring out a different way </a:t>
            </a:r>
            <a:r>
              <a:rPr lang="en-US" sz="3000" b="1" dirty="0" smtClean="0"/>
              <a:t>                                         to say </a:t>
            </a:r>
            <a:r>
              <a:rPr lang="en-US" sz="3000" b="1" dirty="0"/>
              <a:t>it, or </a:t>
            </a:r>
          </a:p>
          <a:p>
            <a:pPr lvl="1"/>
            <a:r>
              <a:rPr lang="en-US" sz="3000" b="1" dirty="0"/>
              <a:t>Using a bilingual dictionary</a:t>
            </a:r>
          </a:p>
          <a:p>
            <a:pPr lvl="0"/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632878" y="76200"/>
            <a:ext cx="79015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Connection to Home Language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Culture for ELLs:</a:t>
            </a:r>
            <a:endParaRPr lang="en-US" sz="4000" dirty="0"/>
          </a:p>
        </p:txBody>
      </p:sp>
      <p:pic>
        <p:nvPicPr>
          <p:cNvPr id="6146" name="Picture 2" descr="http://firenzemoms4moms.files.wordpress.com/2011/02/bil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67" y="4495800"/>
            <a:ext cx="3247933" cy="1640450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5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2192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71587"/>
            <a:ext cx="8458200" cy="5029200"/>
          </a:xfrm>
        </p:spPr>
        <p:txBody>
          <a:bodyPr>
            <a:noAutofit/>
          </a:bodyPr>
          <a:lstStyle/>
          <a:p>
            <a:pPr lvl="0"/>
            <a:r>
              <a:rPr lang="en-US" sz="3000" b="1" dirty="0"/>
              <a:t>Allow students to </a:t>
            </a:r>
            <a:r>
              <a:rPr lang="en-US" sz="3000" b="1" dirty="0">
                <a:solidFill>
                  <a:srgbClr val="FF0000"/>
                </a:solidFill>
              </a:rPr>
              <a:t>share ideas orally with partners </a:t>
            </a:r>
            <a:r>
              <a:rPr lang="en-US" sz="3000" b="1" dirty="0"/>
              <a:t>(especially friends) </a:t>
            </a:r>
            <a:r>
              <a:rPr lang="en-US" sz="3000" b="1" dirty="0">
                <a:solidFill>
                  <a:srgbClr val="FF0000"/>
                </a:solidFill>
              </a:rPr>
              <a:t>and/or small groups </a:t>
            </a:r>
            <a:r>
              <a:rPr lang="en-US" sz="3000" b="1" dirty="0" smtClean="0"/>
              <a:t>before </a:t>
            </a:r>
            <a:r>
              <a:rPr lang="en-US" sz="3000" b="1" dirty="0"/>
              <a:t>or instead of sharing with the whole class.</a:t>
            </a:r>
          </a:p>
          <a:p>
            <a:pPr lvl="0"/>
            <a:r>
              <a:rPr lang="en-US" sz="3000" b="1" dirty="0">
                <a:solidFill>
                  <a:srgbClr val="FF0000"/>
                </a:solidFill>
              </a:rPr>
              <a:t>Pair/group</a:t>
            </a:r>
            <a:r>
              <a:rPr lang="en-US" sz="3000" b="1" dirty="0"/>
              <a:t> students</a:t>
            </a:r>
            <a:r>
              <a:rPr lang="en-US" sz="3000" b="1" dirty="0">
                <a:solidFill>
                  <a:srgbClr val="FF0000"/>
                </a:solidFill>
              </a:rPr>
              <a:t> heterogeneously </a:t>
            </a:r>
            <a:r>
              <a:rPr lang="en-US" sz="3000" b="1" dirty="0"/>
              <a:t>(i.e. more proficient students with those who are less proficient).</a:t>
            </a:r>
          </a:p>
          <a:p>
            <a:pPr lvl="0"/>
            <a:r>
              <a:rPr lang="en-US" sz="3000" b="1" dirty="0">
                <a:solidFill>
                  <a:srgbClr val="FF0000"/>
                </a:solidFill>
              </a:rPr>
              <a:t>Seat</a:t>
            </a:r>
            <a:r>
              <a:rPr lang="en-US" sz="3000" b="1" dirty="0"/>
              <a:t> less proficient students in the </a:t>
            </a:r>
            <a:r>
              <a:rPr lang="en-US" sz="3000" b="1" dirty="0">
                <a:solidFill>
                  <a:srgbClr val="FF0000"/>
                </a:solidFill>
              </a:rPr>
              <a:t>middle</a:t>
            </a:r>
            <a:r>
              <a:rPr lang="en-US" sz="3000" b="1" dirty="0"/>
              <a:t> of the classroom so they can be most aware of what others are doing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2" name="Rectangle 1"/>
          <p:cNvSpPr/>
          <p:nvPr/>
        </p:nvSpPr>
        <p:spPr>
          <a:xfrm>
            <a:off x="115452" y="206514"/>
            <a:ext cx="8876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Grouping/Classroom Management: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1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ntitled.png"/>
          <p:cNvPicPr>
            <a:picLocks noChangeAspect="1"/>
          </p:cNvPicPr>
          <p:nvPr/>
        </p:nvPicPr>
        <p:blipFill>
          <a:blip r:embed="rId3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3124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14450" algn="l"/>
              </a:tabLst>
            </a:pPr>
            <a:r>
              <a:rPr lang="en-US" sz="3600" b="1" dirty="0" smtClean="0"/>
              <a:t>My website</a:t>
            </a:r>
            <a:r>
              <a:rPr lang="en-US" sz="3600" b="1" dirty="0"/>
              <a:t>: </a:t>
            </a:r>
            <a:r>
              <a:rPr lang="en-US" sz="3600" b="1" dirty="0" smtClean="0">
                <a:hlinkClick r:id="rId4"/>
              </a:rPr>
              <a:t>www.peopleleap.com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153052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ntitled.png"/>
          <p:cNvPicPr>
            <a:picLocks noChangeAspect="1"/>
          </p:cNvPicPr>
          <p:nvPr/>
        </p:nvPicPr>
        <p:blipFill>
          <a:blip r:embed="rId3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76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Questions? Comments? </a:t>
            </a:r>
            <a:r>
              <a:rPr lang="en-US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7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karen.navarrete\Escritorio\simple-open-book-Download-Royalty-free-Vector-File-EPS-14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06199">
            <a:off x="6482840" y="1178717"/>
            <a:ext cx="1239329" cy="1239329"/>
          </a:xfrm>
          <a:prstGeom prst="rect">
            <a:avLst/>
          </a:prstGeom>
          <a:noFill/>
        </p:spPr>
      </p:pic>
      <p:pic>
        <p:nvPicPr>
          <p:cNvPr id="153604" name="Picture 4" descr="https://encrypted-tbn2.gstatic.com/images?q=tbn:ANd9GcTksbNwgcX2nWaYOx74y45MkF_NbwRcV763HIRVuF0C-HUv0Sb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0566">
            <a:off x="5013813" y="2012276"/>
            <a:ext cx="658353" cy="983775"/>
          </a:xfrm>
          <a:prstGeom prst="rect">
            <a:avLst/>
          </a:prstGeom>
          <a:noFill/>
        </p:spPr>
      </p:pic>
      <p:pic>
        <p:nvPicPr>
          <p:cNvPr id="8" name="Picture 2" descr="C:\Documents and Settings\karen.navarrete\Escritorio\simple-open-book-Download-Royalty-free-Vector-File-EPS-14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2323">
            <a:off x="3138971" y="4232738"/>
            <a:ext cx="739584" cy="739584"/>
          </a:xfrm>
          <a:prstGeom prst="rect">
            <a:avLst/>
          </a:prstGeom>
          <a:noFill/>
        </p:spPr>
      </p:pic>
      <p:pic>
        <p:nvPicPr>
          <p:cNvPr id="153602" name="Picture 2" descr="http://www.stencilease.com/gif/CC4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0548">
            <a:off x="1932400" y="623608"/>
            <a:ext cx="1789727" cy="2769143"/>
          </a:xfrm>
          <a:prstGeom prst="rect">
            <a:avLst/>
          </a:prstGeom>
          <a:noFill/>
        </p:spPr>
      </p:pic>
      <p:pic>
        <p:nvPicPr>
          <p:cNvPr id="153606" name="Picture 6" descr="https://encrypted-tbn0.gstatic.com/images?q=tbn:ANd9GcQjjtwXGvTsYHK9yDcNIMt9elj_KhsEv7nb8BArYmx5tgC1nKW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19600"/>
            <a:ext cx="2748195" cy="1828800"/>
          </a:xfrm>
          <a:prstGeom prst="rect">
            <a:avLst/>
          </a:prstGeom>
          <a:noFill/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7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219200" y="152400"/>
            <a:ext cx="6781800" cy="6553200"/>
          </a:xfrm>
          <a:prstGeom prst="rect">
            <a:avLst/>
          </a:prstGeom>
        </p:spPr>
      </p:pic>
      <p:pic>
        <p:nvPicPr>
          <p:cNvPr id="151554" name="Picture 2" descr="C:\Documents and Settings\karen.navarrete\Escritorio\simple-open-book-Download-Royalty-free-Vector-File-EPS-14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05000"/>
            <a:ext cx="304800" cy="304800"/>
          </a:xfrm>
          <a:prstGeom prst="rect">
            <a:avLst/>
          </a:prstGeom>
          <a:noFill/>
        </p:spPr>
      </p:pic>
      <p:pic>
        <p:nvPicPr>
          <p:cNvPr id="107522" name="Picture 2" descr="C:\Documents and Settings\karen.navarrete\Escritorio\índice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2971123"/>
            <a:ext cx="995702" cy="99127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3052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ntitled.png"/>
          <p:cNvPicPr>
            <a:picLocks noChangeAspect="1"/>
          </p:cNvPicPr>
          <p:nvPr/>
        </p:nvPicPr>
        <p:blipFill>
          <a:blip r:embed="rId3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6248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with a partner: </a:t>
            </a:r>
            <a:b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True or False? 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4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1430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382000" cy="6477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300" b="1" dirty="0" smtClean="0"/>
              <a:t>Students’ ability to speak and understand a second language is a good reflection of their ability to read and write in that language.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300" b="1" dirty="0" smtClean="0"/>
              <a:t>Students reach academic proficiency in a second language within 2-3 years.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300" b="1" dirty="0" smtClean="0"/>
              <a:t>Younger students learn a second language faster than adults.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300" b="1" dirty="0" smtClean="0"/>
              <a:t>It is very difficult to lose your accent in a second language if you start learning it after puberty.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300" b="1" dirty="0" smtClean="0"/>
              <a:t>Pull-out English classes are usually more effective than push-in.</a:t>
            </a:r>
            <a:endParaRPr lang="en-US" sz="33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67" y="1676400"/>
            <a:ext cx="677333" cy="1016000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5734050"/>
            <a:ext cx="931333" cy="1047750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3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2192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65086"/>
            <a:ext cx="8458200" cy="5464314"/>
          </a:xfrm>
        </p:spPr>
        <p:txBody>
          <a:bodyPr>
            <a:noAutofit/>
          </a:bodyPr>
          <a:lstStyle/>
          <a:p>
            <a:pPr lvl="0"/>
            <a:r>
              <a:rPr lang="en-US" sz="3100" b="1" dirty="0" smtClean="0"/>
              <a:t>1-2. </a:t>
            </a:r>
            <a:r>
              <a:rPr lang="en-US" sz="3100" b="1" dirty="0" smtClean="0">
                <a:solidFill>
                  <a:srgbClr val="9900CC"/>
                </a:solidFill>
              </a:rPr>
              <a:t>FALSE.</a:t>
            </a:r>
            <a:r>
              <a:rPr lang="en-US" sz="3100" b="1" dirty="0" smtClean="0"/>
              <a:t> </a:t>
            </a:r>
            <a:r>
              <a:rPr lang="en-US" sz="3100" b="1" dirty="0" smtClean="0">
                <a:solidFill>
                  <a:srgbClr val="FF0000"/>
                </a:solidFill>
              </a:rPr>
              <a:t>Don’t </a:t>
            </a:r>
            <a:r>
              <a:rPr lang="en-US" sz="3100" b="1" dirty="0">
                <a:solidFill>
                  <a:srgbClr val="FF0000"/>
                </a:solidFill>
              </a:rPr>
              <a:t>confuse </a:t>
            </a:r>
            <a:r>
              <a:rPr lang="en-US" sz="3100" b="1" dirty="0"/>
              <a:t>spoken/conversational proficiency with academic proficiency.  Basic conversational skills are acquired in around </a:t>
            </a:r>
            <a:r>
              <a:rPr lang="en-US" sz="3100" b="1" dirty="0" smtClean="0"/>
              <a:t>2-3 </a:t>
            </a:r>
            <a:r>
              <a:rPr lang="en-US" sz="3100" b="1" dirty="0"/>
              <a:t>years, while academic proficiency </a:t>
            </a:r>
            <a:r>
              <a:rPr lang="en-US" sz="3100" b="1" dirty="0" smtClean="0"/>
              <a:t>takes 4 to 7 years to acquire!</a:t>
            </a:r>
          </a:p>
          <a:p>
            <a:pPr marL="0" lvl="0" indent="0">
              <a:buNone/>
            </a:pPr>
            <a:endParaRPr lang="en-US" sz="1400" b="1" dirty="0" smtClean="0"/>
          </a:p>
          <a:p>
            <a:pPr lvl="0"/>
            <a:r>
              <a:rPr lang="en-US" sz="3100" b="1" dirty="0" smtClean="0"/>
              <a:t>3. </a:t>
            </a:r>
            <a:r>
              <a:rPr lang="en-US" sz="3100" b="1" dirty="0">
                <a:solidFill>
                  <a:srgbClr val="9900CC"/>
                </a:solidFill>
              </a:rPr>
              <a:t>FALSE. </a:t>
            </a:r>
            <a:r>
              <a:rPr lang="en-US" sz="3100" b="1" dirty="0" smtClean="0">
                <a:solidFill>
                  <a:srgbClr val="FF0000"/>
                </a:solidFill>
              </a:rPr>
              <a:t>Younger students </a:t>
            </a:r>
            <a:r>
              <a:rPr lang="en-US" sz="3100" b="1" dirty="0" smtClean="0"/>
              <a:t>don’t necessarily learn a second language faster than adults.  It’s just easier to pick up the simpler language and simpler cognitive tasks that are geared toward younger students to begin with.</a:t>
            </a:r>
            <a:endParaRPr lang="en-US" sz="3100" b="1" dirty="0"/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48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2192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10600" cy="6172200"/>
          </a:xfrm>
        </p:spPr>
        <p:txBody>
          <a:bodyPr>
            <a:noAutofit/>
          </a:bodyPr>
          <a:lstStyle/>
          <a:p>
            <a:r>
              <a:rPr lang="en-US" sz="3000" b="1" dirty="0"/>
              <a:t>4. </a:t>
            </a:r>
            <a:r>
              <a:rPr lang="en-US" sz="2800" b="1" dirty="0" smtClean="0">
                <a:solidFill>
                  <a:srgbClr val="9900CC"/>
                </a:solidFill>
              </a:rPr>
              <a:t>TRUE. </a:t>
            </a:r>
            <a:r>
              <a:rPr lang="en-US" sz="3000" b="1" dirty="0" smtClean="0">
                <a:solidFill>
                  <a:srgbClr val="FF0000"/>
                </a:solidFill>
              </a:rPr>
              <a:t>The </a:t>
            </a:r>
            <a:r>
              <a:rPr lang="en-US" sz="3000" b="1" dirty="0">
                <a:solidFill>
                  <a:srgbClr val="FF0000"/>
                </a:solidFill>
              </a:rPr>
              <a:t>younger the students are </a:t>
            </a:r>
            <a:r>
              <a:rPr lang="en-US" sz="3000" b="1" dirty="0"/>
              <a:t>when they acquire a second language, the less likely they are to have an accent.  If they start learning after puberty, there is a strong chance that they will always have a slight accent</a:t>
            </a:r>
            <a:r>
              <a:rPr lang="en-US" sz="3000" b="1" dirty="0" smtClean="0"/>
              <a:t>.</a:t>
            </a:r>
          </a:p>
          <a:p>
            <a:pPr lvl="0"/>
            <a:r>
              <a:rPr lang="en-US" sz="3000" b="1" dirty="0" smtClean="0"/>
              <a:t>5. </a:t>
            </a:r>
            <a:r>
              <a:rPr lang="en-US" sz="2800" b="1" dirty="0">
                <a:solidFill>
                  <a:srgbClr val="9900CC"/>
                </a:solidFill>
              </a:rPr>
              <a:t>FALSE. </a:t>
            </a:r>
            <a:r>
              <a:rPr lang="en-US" sz="3000" b="1" dirty="0" smtClean="0">
                <a:solidFill>
                  <a:srgbClr val="FF0000"/>
                </a:solidFill>
              </a:rPr>
              <a:t>Pull-out</a:t>
            </a:r>
            <a:r>
              <a:rPr lang="en-US" sz="3000" b="1" dirty="0" smtClean="0"/>
              <a:t> and </a:t>
            </a:r>
            <a:r>
              <a:rPr lang="en-US" sz="3000" b="1" dirty="0" smtClean="0">
                <a:solidFill>
                  <a:srgbClr val="FF0000"/>
                </a:solidFill>
              </a:rPr>
              <a:t>push-in</a:t>
            </a:r>
            <a:r>
              <a:rPr lang="en-US" sz="3000" b="1" dirty="0" smtClean="0"/>
              <a:t> language instruction can both be equally effective, given the right strategies and resources!</a:t>
            </a:r>
            <a:endParaRPr lang="en-US" sz="3000" b="1" dirty="0"/>
          </a:p>
        </p:txBody>
      </p:sp>
      <p:pic>
        <p:nvPicPr>
          <p:cNvPr id="7170" name="Picture 2" descr="http://4.bp.blogspot.com/_hhOWhYuJPe4/SElbiWkHc-I/AAAAAAAAA2A/VU1T4GJs6Rs/s400/MixedUpAlphabet_p30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45255"/>
            <a:ext cx="4800600" cy="2760345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Untitled.png"/>
          <p:cNvPicPr>
            <a:picLocks noChangeAspect="1"/>
          </p:cNvPicPr>
          <p:nvPr/>
        </p:nvPicPr>
        <p:blipFill>
          <a:blip r:embed="rId2" cstate="print">
            <a:alphaModFix amt="24000"/>
            <a:lum bright="5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889" r="2083" b="3333"/>
          <a:stretch>
            <a:fillRect/>
          </a:stretch>
        </p:blipFill>
        <p:spPr>
          <a:xfrm>
            <a:off x="1219200" y="152400"/>
            <a:ext cx="6781800" cy="6553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458200" cy="4953000"/>
          </a:xfrm>
        </p:spPr>
        <p:txBody>
          <a:bodyPr>
            <a:noAutofit/>
          </a:bodyPr>
          <a:lstStyle/>
          <a:p>
            <a:pPr lvl="0"/>
            <a:r>
              <a:rPr lang="en-US" sz="3000" b="1" dirty="0" smtClean="0"/>
              <a:t>An ELL </a:t>
            </a:r>
            <a:r>
              <a:rPr lang="en-US" sz="3000" b="1" dirty="0"/>
              <a:t>should be able to </a:t>
            </a:r>
            <a:r>
              <a:rPr lang="en-US" sz="3000" b="1" dirty="0" smtClean="0"/>
              <a:t>understand roughly </a:t>
            </a:r>
            <a:r>
              <a:rPr lang="en-US" sz="3000" b="1" dirty="0">
                <a:solidFill>
                  <a:srgbClr val="FF0000"/>
                </a:solidFill>
              </a:rPr>
              <a:t>80% of the words </a:t>
            </a:r>
            <a:r>
              <a:rPr lang="en-US" sz="3000" b="1" dirty="0"/>
              <a:t>in a sentence or text </a:t>
            </a:r>
            <a:r>
              <a:rPr lang="en-US" sz="3000" b="1" dirty="0" smtClean="0"/>
              <a:t>in order to generally comprehend the meaning.</a:t>
            </a:r>
          </a:p>
          <a:p>
            <a:pPr lvl="0"/>
            <a:r>
              <a:rPr lang="en-US" sz="3000" b="1" dirty="0" smtClean="0"/>
              <a:t>Students </a:t>
            </a:r>
            <a:r>
              <a:rPr lang="en-US" sz="3000" b="1" dirty="0">
                <a:solidFill>
                  <a:srgbClr val="FF0000"/>
                </a:solidFill>
              </a:rPr>
              <a:t>crave </a:t>
            </a:r>
            <a:r>
              <a:rPr lang="en-US" sz="3000" b="1" dirty="0" smtClean="0"/>
              <a:t>and </a:t>
            </a:r>
            <a:r>
              <a:rPr lang="en-US" sz="3000" b="1" dirty="0" smtClean="0">
                <a:solidFill>
                  <a:srgbClr val="FF0000"/>
                </a:solidFill>
              </a:rPr>
              <a:t>learn language</a:t>
            </a: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through meaning </a:t>
            </a:r>
            <a:r>
              <a:rPr lang="en-US" sz="3000" b="1" dirty="0" smtClean="0"/>
              <a:t>and </a:t>
            </a:r>
            <a:r>
              <a:rPr lang="en-US" sz="3000" b="1" dirty="0" smtClean="0">
                <a:solidFill>
                  <a:srgbClr val="FF0000"/>
                </a:solidFill>
              </a:rPr>
              <a:t>context</a:t>
            </a:r>
            <a:r>
              <a:rPr lang="en-US" sz="3000" b="1" dirty="0" smtClean="0"/>
              <a:t>, not isolated rules or labels:</a:t>
            </a:r>
          </a:p>
          <a:p>
            <a:pPr lvl="1"/>
            <a:r>
              <a:rPr lang="en-US" sz="3000" b="1" dirty="0" smtClean="0"/>
              <a:t>Teach language topics by connecting them to </a:t>
            </a:r>
            <a:r>
              <a:rPr lang="en-US" sz="3000" b="1" dirty="0" smtClean="0">
                <a:solidFill>
                  <a:srgbClr val="FF0000"/>
                </a:solidFill>
              </a:rPr>
              <a:t>real-life meaning.</a:t>
            </a:r>
          </a:p>
          <a:p>
            <a:pPr lvl="1"/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64512" y="152400"/>
            <a:ext cx="8827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 General “Truths”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Keep in Mind: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439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6899</TotalTime>
  <Words>1844</Words>
  <Application>Microsoft Office PowerPoint</Application>
  <PresentationFormat>On-screen Show (4:3)</PresentationFormat>
  <Paragraphs>236</Paragraphs>
  <Slides>46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Courier New</vt:lpstr>
      <vt:lpstr>Tema de Office</vt:lpstr>
      <vt:lpstr>Document</vt:lpstr>
      <vt:lpstr>PowerPoint Presentation</vt:lpstr>
      <vt:lpstr>Teaching English Language Learners (ELLs) in a Mainstream Classroom Environment</vt:lpstr>
      <vt:lpstr>What exactly IS an English Language Learner (ELL) in an academic context?</vt:lpstr>
      <vt:lpstr>PowerPoint Presentation</vt:lpstr>
      <vt:lpstr>Discuss with a partner:  True or False?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 vs. Skills in English:</vt:lpstr>
      <vt:lpstr>Content vs. Skills in English:</vt:lpstr>
      <vt:lpstr>Content vs. Skills in English:</vt:lpstr>
      <vt:lpstr>Now please do what I say: </vt:lpstr>
      <vt:lpstr>PowerPoint Presentation</vt:lpstr>
      <vt:lpstr>PowerPoint Presentation</vt:lpstr>
      <vt:lpstr>PowerPoint Presentation</vt:lpstr>
      <vt:lpstr>PowerPoint Presentation</vt:lpstr>
      <vt:lpstr>Now read this  (and do this when you read the word “nanao”): </vt:lpstr>
      <vt:lpstr>PowerPoint Presentation</vt:lpstr>
      <vt:lpstr>PowerPoint Presentation</vt:lpstr>
      <vt:lpstr>Discuss with a partner:  what do you think these words mean based on the context?  </vt:lpstr>
      <vt:lpstr>PowerPoint Presentation</vt:lpstr>
      <vt:lpstr>PowerPoint Presentation</vt:lpstr>
      <vt:lpstr>PowerPoint Presentation</vt:lpstr>
      <vt:lpstr>Now let’s do  Jigsaw Reading  (pairs with pairs). . .  </vt:lpstr>
      <vt:lpstr>Discuss with a partner: what do you think “fofo” means?</vt:lpstr>
      <vt:lpstr>PowerPoint Presentation</vt:lpstr>
      <vt:lpstr>So: what did I do to make you understand this gibberish?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Questions? Comments?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Classroom Management in the English Language Classroom</dc:title>
  <dc:creator>Katie</dc:creator>
  <cp:lastModifiedBy>Amy Lingenfelter</cp:lastModifiedBy>
  <cp:revision>1050</cp:revision>
  <cp:lastPrinted>2014-11-26T14:30:46Z</cp:lastPrinted>
  <dcterms:created xsi:type="dcterms:W3CDTF">2012-09-11T20:11:29Z</dcterms:created>
  <dcterms:modified xsi:type="dcterms:W3CDTF">2014-11-27T12:37:30Z</dcterms:modified>
</cp:coreProperties>
</file>