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22" r:id="rId3"/>
    <p:sldId id="404" r:id="rId4"/>
    <p:sldId id="360" r:id="rId5"/>
    <p:sldId id="409" r:id="rId6"/>
    <p:sldId id="406" r:id="rId7"/>
    <p:sldId id="407" r:id="rId8"/>
    <p:sldId id="426" r:id="rId9"/>
    <p:sldId id="408" r:id="rId10"/>
    <p:sldId id="395" r:id="rId11"/>
    <p:sldId id="413" r:id="rId12"/>
    <p:sldId id="392" r:id="rId13"/>
    <p:sldId id="412" r:id="rId14"/>
    <p:sldId id="361" r:id="rId15"/>
    <p:sldId id="393" r:id="rId16"/>
    <p:sldId id="384" r:id="rId17"/>
    <p:sldId id="394" r:id="rId18"/>
    <p:sldId id="391" r:id="rId19"/>
    <p:sldId id="362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411" r:id="rId28"/>
    <p:sldId id="427" r:id="rId29"/>
    <p:sldId id="428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30" r:id="rId42"/>
    <p:sldId id="429" r:id="rId43"/>
    <p:sldId id="432" r:id="rId44"/>
    <p:sldId id="431" r:id="rId45"/>
    <p:sldId id="434" r:id="rId46"/>
    <p:sldId id="437" r:id="rId47"/>
    <p:sldId id="435" r:id="rId48"/>
    <p:sldId id="436" r:id="rId49"/>
    <p:sldId id="276" r:id="rId50"/>
    <p:sldId id="38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54"/>
    <a:srgbClr val="FF6600"/>
    <a:srgbClr val="00FF00"/>
    <a:srgbClr val="17ADA6"/>
    <a:srgbClr val="D9E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22DE-EE5B-4708-B09C-169942BD9567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8062-2690-482D-8AF1-ACE9877B18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8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C8062-2690-482D-8AF1-ACE9877B1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2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7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8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91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95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3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7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3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7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6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6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0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8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00E1EE-7E54-417B-8C72-534C89EE6FF0}" type="datetimeFigureOut">
              <a:rPr lang="en-US" smtClean="0"/>
              <a:t>7/13/15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185F6-C7A1-44BB-872B-25F3BEFE1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oleObject" Target="../embeddings/Microsoft_Word_97_-_2004_Document1.doc"/><Relationship Id="rId7" Type="http://schemas.openxmlformats.org/officeDocument/2006/relationships/image" Target="../media/image4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" TargetMode="External"/><Relationship Id="rId4" Type="http://schemas.openxmlformats.org/officeDocument/2006/relationships/hyperlink" Target="http://www.bbcnews.com" TargetMode="External"/><Relationship Id="rId5" Type="http://schemas.openxmlformats.org/officeDocument/2006/relationships/hyperlink" Target="http://www.wsj.com" TargetMode="External"/><Relationship Id="rId6" Type="http://schemas.openxmlformats.org/officeDocument/2006/relationships/hyperlink" Target="http://www.economist.com" TargetMode="External"/><Relationship Id="rId7" Type="http://schemas.openxmlformats.org/officeDocument/2006/relationships/hyperlink" Target="http://www.ipl.org/div/new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1418" y="5223828"/>
            <a:ext cx="9381572" cy="1094422"/>
          </a:xfrm>
        </p:spPr>
        <p:txBody>
          <a:bodyPr>
            <a:noAutofit/>
          </a:bodyPr>
          <a:lstStyle/>
          <a:p>
            <a:pPr algn="ctr"/>
            <a:r>
              <a:rPr lang="en-US" sz="2500" b="1" dirty="0" smtClean="0"/>
              <a:t>Presented By: Amy E. Lingenfelter</a:t>
            </a:r>
          </a:p>
          <a:p>
            <a:pPr algn="ctr"/>
            <a:r>
              <a:rPr lang="en-US" sz="2500" b="1" dirty="0" smtClean="0"/>
              <a:t>Pearson longman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551" y="1003134"/>
            <a:ext cx="10256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bg1"/>
                </a:solidFill>
              </a:rPr>
              <a:t>Tackling the TOEFL Test: </a:t>
            </a:r>
            <a:br>
              <a:rPr lang="en-US" sz="6400" b="1" dirty="0" smtClean="0">
                <a:solidFill>
                  <a:schemeClr val="bg1"/>
                </a:solidFill>
              </a:rPr>
            </a:br>
            <a:r>
              <a:rPr lang="en-US" sz="6400" b="1" u="sng" dirty="0" smtClean="0">
                <a:solidFill>
                  <a:schemeClr val="bg1"/>
                </a:solidFill>
              </a:rPr>
              <a:t>Reading</a:t>
            </a:r>
            <a:endParaRPr lang="en-US" sz="6400" b="1" u="sng" dirty="0">
              <a:solidFill>
                <a:schemeClr val="bg1"/>
              </a:solidFill>
            </a:endParaRP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42" y="3127375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303879"/>
            <a:ext cx="9601829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Based on this activity, what you do think is one of the most important </a:t>
            </a:r>
            <a:r>
              <a:rPr lang="en-US" sz="4400" b="1" dirty="0" smtClean="0">
                <a:solidFill>
                  <a:srgbClr val="B31166"/>
                </a:solidFill>
              </a:rPr>
              <a:t>READING SKILLS </a:t>
            </a:r>
            <a:r>
              <a:rPr lang="en-US" sz="4400" b="1" dirty="0" smtClean="0">
                <a:solidFill>
                  <a:schemeClr val="tx1"/>
                </a:solidFill>
              </a:rPr>
              <a:t>to have?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Topic #1: Reading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303879"/>
            <a:ext cx="9601829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Strategies for tackling the </a:t>
            </a:r>
            <a:r>
              <a:rPr lang="en-US" sz="4400" b="1" dirty="0" smtClean="0">
                <a:solidFill>
                  <a:srgbClr val="B31166"/>
                </a:solidFill>
              </a:rPr>
              <a:t>READING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s</a:t>
            </a:r>
            <a:r>
              <a:rPr lang="en-US" sz="4400" b="1" dirty="0" smtClean="0">
                <a:solidFill>
                  <a:schemeClr val="tx1"/>
                </a:solidFill>
              </a:rPr>
              <a:t>ection of the TOEFL. . .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Topic #1: Reading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9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gray">
          <a:xfrm>
            <a:off x="1269546" y="2126192"/>
            <a:ext cx="9601829" cy="5175249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 smtClean="0">
                <a:solidFill>
                  <a:schemeClr val="accent1"/>
                </a:solidFill>
              </a:rPr>
              <a:t>The passages are long (600-700 words) on academic topics</a:t>
            </a:r>
          </a:p>
          <a:p>
            <a:pPr marL="342900" indent="-3429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 smtClean="0">
                <a:solidFill>
                  <a:schemeClr val="tx1"/>
                </a:solidFill>
              </a:rPr>
              <a:t>The questions may be about the following: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>
                <a:solidFill>
                  <a:schemeClr val="tx1"/>
                </a:solidFill>
              </a:rPr>
              <a:t>Vocabulary (meanings of words</a:t>
            </a:r>
            <a:r>
              <a:rPr lang="en-US" sz="2500" b="1" dirty="0" smtClean="0">
                <a:solidFill>
                  <a:schemeClr val="tx1"/>
                </a:solidFill>
              </a:rPr>
              <a:t>)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Pronoun reference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Meanings of sentences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Where sentences can be inserted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Main ideas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Details (stated or unstated)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Inferences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Rhetorical purpose (why certain words were used)</a:t>
            </a:r>
          </a:p>
          <a:p>
            <a:pPr marL="627063" indent="-169863">
              <a:buFont typeface="Arial"/>
              <a:buChar char="•"/>
            </a:pPr>
            <a:r>
              <a:rPr lang="en-US" sz="2500" b="1" dirty="0" smtClean="0">
                <a:solidFill>
                  <a:schemeClr val="tx1"/>
                </a:solidFill>
              </a:rPr>
              <a:t>Overall organization of ideas</a:t>
            </a:r>
            <a:endParaRPr lang="en-US" sz="2500" b="1" dirty="0">
              <a:solidFill>
                <a:schemeClr val="tx1"/>
              </a:solidFill>
            </a:endParaRPr>
          </a:p>
          <a:p>
            <a:endParaRPr lang="en-US" sz="2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Topic #1: Reading</a:t>
            </a:r>
          </a:p>
        </p:txBody>
      </p:sp>
    </p:spTree>
    <p:extLst>
      <p:ext uri="{BB962C8B-B14F-4D97-AF65-F5344CB8AC3E}">
        <p14:creationId xmlns:p14="http://schemas.microsoft.com/office/powerpoint/2010/main" val="33008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Our Task: Cold Read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788112"/>
            <a:ext cx="9601829" cy="243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300" b="1" dirty="0" smtClean="0">
                <a:solidFill>
                  <a:schemeClr val="accent1"/>
                </a:solidFill>
              </a:rPr>
              <a:t>Model Reading of “Aggression” page 3.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300" b="1" dirty="0" smtClean="0">
                <a:solidFill>
                  <a:schemeClr val="accent1"/>
                </a:solidFill>
              </a:rPr>
              <a:t>Try to catch the main idea only while reading and listening.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300" b="1" dirty="0" smtClean="0">
                <a:solidFill>
                  <a:schemeClr val="accent1"/>
                </a:solidFill>
              </a:rPr>
              <a:t>How much do you understand at this point?</a:t>
            </a:r>
          </a:p>
        </p:txBody>
      </p:sp>
    </p:spTree>
    <p:extLst>
      <p:ext uri="{BB962C8B-B14F-4D97-AF65-F5344CB8AC3E}">
        <p14:creationId xmlns:p14="http://schemas.microsoft.com/office/powerpoint/2010/main" val="28773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709333"/>
            <a:ext cx="9601829" cy="2912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Be familiar with the directions.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 smtClean="0">
                <a:solidFill>
                  <a:schemeClr val="tx1"/>
                </a:solidFill>
              </a:rPr>
              <a:t>The directions on every test are the same, so it is not necessary to spend time reading the directions- read them before!  Dismiss them as soon as they show up on the computer- click “continue” and don’t waste your time!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788111"/>
            <a:ext cx="9601829" cy="303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Read/skim the questions first so you know what to focus on while reading.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This will </a:t>
            </a:r>
            <a:r>
              <a:rPr lang="en-US" sz="2700" b="1" dirty="0" smtClean="0">
                <a:solidFill>
                  <a:schemeClr val="tx1"/>
                </a:solidFill>
              </a:rPr>
              <a:t>allow you </a:t>
            </a:r>
            <a:r>
              <a:rPr lang="en-US" sz="2700" b="1" dirty="0">
                <a:solidFill>
                  <a:schemeClr val="tx1"/>
                </a:solidFill>
              </a:rPr>
              <a:t>to “ignore” unnecessary information</a:t>
            </a:r>
            <a:r>
              <a:rPr lang="en-US" sz="2700" b="1" dirty="0" smtClean="0">
                <a:solidFill>
                  <a:schemeClr val="tx1"/>
                </a:solidFill>
              </a:rPr>
              <a:t>.  You don’t need to read all the answers yet; just skim the questions.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028563" y="2508250"/>
            <a:ext cx="10004562" cy="368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Skim each passage to determine the main idea and overall organization of ideas in the passage.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You don’t need to understand every detail in each passage to answer the questions correctly.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4441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14313" y="2870586"/>
            <a:ext cx="9601829" cy="2752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the title, introductory paragraph, and the first and last sentence of every paragraph first.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This will give you the topic sentence and main idea of </a:t>
            </a:r>
            <a:r>
              <a:rPr lang="en-US" sz="2700" b="1" dirty="0" smtClean="0">
                <a:solidFill>
                  <a:schemeClr val="tx1"/>
                </a:solidFill>
              </a:rPr>
              <a:t>both the whole passage and then of every paragraph.</a:t>
            </a:r>
            <a:endParaRPr lang="en-US" sz="2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26" y="2415399"/>
            <a:ext cx="2651108" cy="1876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2008" y="4018726"/>
            <a:ext cx="1993303" cy="1242305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27918"/>
              </p:ext>
            </p:extLst>
          </p:nvPr>
        </p:nvGraphicFramePr>
        <p:xfrm>
          <a:off x="3166218" y="194135"/>
          <a:ext cx="5241790" cy="659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Document" r:id="rId6" imgW="7023100" imgH="8839200" progId="Word.Document.8">
                  <p:embed/>
                </p:oleObj>
              </mc:Choice>
              <mc:Fallback>
                <p:oleObj name="Document" r:id="rId6" imgW="7023100" imgH="8839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6218" y="194135"/>
                        <a:ext cx="5241790" cy="659885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47983" y="608012"/>
            <a:ext cx="2741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Passage/Essay Format: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0096" y="642975"/>
            <a:ext cx="2668510" cy="1446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3657" y="5488399"/>
            <a:ext cx="2881001" cy="1086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46288" y="3454850"/>
            <a:ext cx="3147718" cy="965777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8264972" y="6024768"/>
            <a:ext cx="691289" cy="2572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>
            <a:off x="8367481" y="1006054"/>
            <a:ext cx="691289" cy="2572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8240116" y="3624601"/>
            <a:ext cx="691289" cy="25720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587625"/>
            <a:ext cx="9601829" cy="3226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Don’t worry if a reading passage is on a topic that’s not familiar to you.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Think of any background knowledge that you </a:t>
            </a:r>
            <a:r>
              <a:rPr lang="en-US" sz="2700" b="1" dirty="0" smtClean="0">
                <a:solidFill>
                  <a:schemeClr val="tx1"/>
                </a:solidFill>
              </a:rPr>
              <a:t>can about the topic beforehand, </a:t>
            </a:r>
            <a:r>
              <a:rPr lang="en-US" sz="2700" b="1" dirty="0">
                <a:solidFill>
                  <a:schemeClr val="tx1"/>
                </a:solidFill>
              </a:rPr>
              <a:t>but all of the information that you need to answer the questions is included in the passages.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27047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8512" y="877796"/>
            <a:ext cx="882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Overview/Schedule of Training</a:t>
            </a:r>
            <a:endParaRPr lang="en-US" sz="4000" b="1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3922" y="2192458"/>
            <a:ext cx="92228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1: </a:t>
            </a:r>
            <a:r>
              <a:rPr lang="en-US" sz="2900" b="1" i="1" dirty="0" smtClean="0"/>
              <a:t>Overview, warm up, writing sample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>
                <a:solidFill>
                  <a:schemeClr val="accent1"/>
                </a:solidFill>
              </a:rPr>
              <a:t>Day 2: Strategies for Reading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3: Reading Practice using strategies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>
                <a:solidFill>
                  <a:srgbClr val="FF6600"/>
                </a:solidFill>
              </a:rPr>
              <a:t>Day 4: Strategies for Listening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5: Listening Practice using strategies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>
                <a:solidFill>
                  <a:srgbClr val="008000"/>
                </a:solidFill>
              </a:rPr>
              <a:t>Day 6: Strategies for Writing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7: Writing Practice using strategies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>
                <a:solidFill>
                  <a:srgbClr val="0000FF"/>
                </a:solidFill>
              </a:rPr>
              <a:t>Day 8: Strategies for Speaking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9: Speaking Practice using strategies</a:t>
            </a:r>
          </a:p>
          <a:p>
            <a:pPr marL="457200" indent="-4572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900" b="1" dirty="0" smtClean="0"/>
              <a:t>Day 10: </a:t>
            </a:r>
            <a:r>
              <a:rPr lang="en-US" sz="2900" b="1" i="1" dirty="0" smtClean="0"/>
              <a:t>Wrap up/Practice Test/Review</a:t>
            </a:r>
            <a:endParaRPr lang="en-US" sz="2900" b="1" i="1" dirty="0"/>
          </a:p>
        </p:txBody>
      </p:sp>
    </p:spTree>
    <p:extLst>
      <p:ext uri="{BB962C8B-B14F-4D97-AF65-F5344CB8AC3E}">
        <p14:creationId xmlns:p14="http://schemas.microsoft.com/office/powerpoint/2010/main" val="42303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603500"/>
            <a:ext cx="9601829" cy="3226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Don’t spend too much time reading the passages.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You probably won’t have time to read each passage in depth, and even so you can still answer the questions correctly.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3946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19063" y="2286000"/>
            <a:ext cx="9702937" cy="44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200" b="1" dirty="0" smtClean="0">
                <a:solidFill>
                  <a:schemeClr val="accent1"/>
                </a:solidFill>
              </a:rPr>
              <a:t>Look at each question to determine what type of question it is: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 </a:t>
            </a:r>
            <a:r>
              <a:rPr lang="en-US" sz="2700" b="1" u="sng" dirty="0">
                <a:solidFill>
                  <a:srgbClr val="B31166"/>
                </a:solidFill>
              </a:rPr>
              <a:t>vocabulary questions</a:t>
            </a:r>
            <a:r>
              <a:rPr lang="en-US" sz="2700" b="1" dirty="0">
                <a:solidFill>
                  <a:schemeClr val="tx1"/>
                </a:solidFill>
              </a:rPr>
              <a:t>, the targeted word will be highlighted in the passage.  Figure </a:t>
            </a:r>
            <a:r>
              <a:rPr lang="en-US" sz="2700" b="1" dirty="0" smtClean="0">
                <a:solidFill>
                  <a:schemeClr val="tx1"/>
                </a:solidFill>
              </a:rPr>
              <a:t>it out in context</a:t>
            </a:r>
            <a:r>
              <a:rPr lang="en-US" sz="2700" b="1" dirty="0">
                <a:solidFill>
                  <a:schemeClr val="tx1"/>
                </a:solidFill>
              </a:rPr>
              <a:t>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 </a:t>
            </a:r>
            <a:r>
              <a:rPr lang="en-US" sz="2700" b="1" u="sng" dirty="0">
                <a:solidFill>
                  <a:srgbClr val="B31166"/>
                </a:solidFill>
              </a:rPr>
              <a:t>reference</a:t>
            </a:r>
            <a:r>
              <a:rPr lang="en-US" sz="2700" b="1" u="sng" dirty="0">
                <a:solidFill>
                  <a:schemeClr val="tx1"/>
                </a:solidFill>
              </a:rPr>
              <a:t> questions</a:t>
            </a:r>
            <a:r>
              <a:rPr lang="en-US" sz="2700" b="1" dirty="0">
                <a:solidFill>
                  <a:schemeClr val="tx1"/>
                </a:solidFill>
              </a:rPr>
              <a:t>, the targeted word will be highlighted in the passage.  Figure </a:t>
            </a:r>
            <a:r>
              <a:rPr lang="en-US" sz="2700" b="1" dirty="0" smtClean="0">
                <a:solidFill>
                  <a:schemeClr val="tx1"/>
                </a:solidFill>
              </a:rPr>
              <a:t>it out in context.</a:t>
            </a:r>
            <a:endParaRPr lang="en-US" sz="2700" b="1" dirty="0">
              <a:solidFill>
                <a:schemeClr val="tx1"/>
              </a:solidFill>
            </a:endParaRP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 </a:t>
            </a:r>
            <a:r>
              <a:rPr lang="en-US" sz="2700" b="1" u="sng" dirty="0">
                <a:solidFill>
                  <a:schemeClr val="accent1"/>
                </a:solidFill>
              </a:rPr>
              <a:t>sentence insertion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there will be </a:t>
            </a:r>
            <a:r>
              <a:rPr lang="en-US" sz="2700" b="1" dirty="0" smtClean="0">
                <a:solidFill>
                  <a:schemeClr val="tx1"/>
                </a:solidFill>
              </a:rPr>
              <a:t>dark </a:t>
            </a:r>
            <a:r>
              <a:rPr lang="en-US" sz="2700" b="1" dirty="0">
                <a:solidFill>
                  <a:schemeClr val="tx1"/>
                </a:solidFill>
              </a:rPr>
              <a:t>squares indicating where the sentence might be inserted.  Again, context!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90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904875" y="2238375"/>
            <a:ext cx="10398125" cy="455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 </a:t>
            </a:r>
            <a:r>
              <a:rPr lang="en-US" sz="2700" b="1" u="sng" dirty="0">
                <a:solidFill>
                  <a:srgbClr val="B31166"/>
                </a:solidFill>
              </a:rPr>
              <a:t>sentence restatement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the targeted sentence will be highlighted in the passage.  Read the highlighted sentence and context around it carefully.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</a:t>
            </a:r>
            <a:r>
              <a:rPr lang="en-US" sz="2700" b="1" dirty="0">
                <a:solidFill>
                  <a:srgbClr val="B31166"/>
                </a:solidFill>
              </a:rPr>
              <a:t> </a:t>
            </a:r>
            <a:r>
              <a:rPr lang="en-US" sz="2700" b="1" u="sng" dirty="0">
                <a:solidFill>
                  <a:srgbClr val="B31166"/>
                </a:solidFill>
              </a:rPr>
              <a:t>detail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</a:t>
            </a:r>
            <a:r>
              <a:rPr lang="en-US" sz="2700" b="1" u="sng" dirty="0">
                <a:solidFill>
                  <a:schemeClr val="accent1"/>
                </a:solidFill>
              </a:rPr>
              <a:t>unstated detailed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and </a:t>
            </a:r>
            <a:r>
              <a:rPr lang="en-US" sz="2700" b="1" u="sng" dirty="0">
                <a:solidFill>
                  <a:srgbClr val="B31166"/>
                </a:solidFill>
              </a:rPr>
              <a:t>inference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choose a key word in the question, and skim for the key word (or a related idea) in order in the passage.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For </a:t>
            </a:r>
            <a:r>
              <a:rPr lang="en-US" sz="2700" b="1" u="sng" dirty="0">
                <a:solidFill>
                  <a:srgbClr val="B31166"/>
                </a:solidFill>
              </a:rPr>
              <a:t>overall ideas </a:t>
            </a:r>
            <a:r>
              <a:rPr lang="en-US" sz="2700" b="1" u="sng" dirty="0">
                <a:solidFill>
                  <a:schemeClr val="tx1"/>
                </a:solidFill>
              </a:rPr>
              <a:t>questions</a:t>
            </a:r>
            <a:r>
              <a:rPr lang="en-US" sz="2700" b="1" dirty="0">
                <a:solidFill>
                  <a:schemeClr val="tx1"/>
                </a:solidFill>
              </a:rPr>
              <a:t>, focus on the main ideas rather than details of the passages.  The main ideas are usually in the introduction and at the </a:t>
            </a:r>
            <a:r>
              <a:rPr lang="en-US" sz="2700" b="1" dirty="0" smtClean="0">
                <a:solidFill>
                  <a:schemeClr val="tx1"/>
                </a:solidFill>
              </a:rPr>
              <a:t>beginning or end of each body/supporting paragraph.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308793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873375"/>
            <a:ext cx="9601829" cy="282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Choose the best answer to each question.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Usually you can eliminate </a:t>
            </a:r>
            <a:r>
              <a:rPr lang="en-US" sz="2700" b="1" dirty="0" smtClean="0">
                <a:solidFill>
                  <a:schemeClr val="tx1"/>
                </a:solidFill>
              </a:rPr>
              <a:t>AT LEAST TWO </a:t>
            </a:r>
            <a:r>
              <a:rPr lang="en-US" sz="2700" b="1" dirty="0">
                <a:solidFill>
                  <a:schemeClr val="tx1"/>
                </a:solidFill>
              </a:rPr>
              <a:t>answers.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28770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095376" y="2571750"/>
            <a:ext cx="9900142" cy="368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Do not spend too much time on a question you are completely unsure about.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If you do not know the answer to a question, simply guess and go  on.  If you have time, you can return to this question later.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141347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571750"/>
            <a:ext cx="9601829" cy="368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Monitor the time carefully on the title bar of a computer screen.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The title bar indicates the time remaining in the section, the total number of questions in the section, and the number of the question that you are working 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103326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298438" y="2571750"/>
            <a:ext cx="9601829" cy="368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Guess to complete the section before time is up.</a:t>
            </a:r>
          </a:p>
          <a:p>
            <a:pPr marL="795338" indent="-168275">
              <a:buFont typeface="Arial"/>
              <a:buChar char="•"/>
            </a:pPr>
            <a:r>
              <a:rPr lang="en-US" sz="2700" b="1" dirty="0">
                <a:solidFill>
                  <a:schemeClr val="tx1"/>
                </a:solidFill>
              </a:rPr>
              <a:t>It can only increase your score to guess the answers to the questions that you do not have time to complete.  (Points are not subtracted for incorrect answers).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Strategies for Reading</a:t>
            </a:r>
          </a:p>
        </p:txBody>
      </p:sp>
    </p:spTree>
    <p:extLst>
      <p:ext uri="{BB962C8B-B14F-4D97-AF65-F5344CB8AC3E}">
        <p14:creationId xmlns:p14="http://schemas.microsoft.com/office/powerpoint/2010/main" val="29015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gray">
          <a:xfrm>
            <a:off x="1337449" y="2290351"/>
            <a:ext cx="9601829" cy="45794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2500" b="1" dirty="0" smtClean="0">
                <a:solidFill>
                  <a:schemeClr val="accent1"/>
                </a:solidFill>
              </a:rPr>
              <a:t>Read “Aggression” on page 4 outloud.  Alternate reading paragraphs.  Apply the following strategies while reading:</a:t>
            </a:r>
          </a:p>
          <a:p>
            <a:pPr marL="914400" indent="-338138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Read the questions before you read.</a:t>
            </a:r>
          </a:p>
          <a:p>
            <a:pPr marL="914400" indent="-338138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Skim each passage to determine the main idea and overall organization of ideas in the passage</a:t>
            </a:r>
            <a:r>
              <a:rPr lang="en-US" sz="2500" b="1" dirty="0" smtClean="0">
                <a:solidFill>
                  <a:srgbClr val="000000"/>
                </a:solidFill>
              </a:rPr>
              <a:t>.</a:t>
            </a:r>
          </a:p>
          <a:p>
            <a:pPr marL="914400" indent="-338138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500" b="1" dirty="0">
                <a:solidFill>
                  <a:srgbClr val="000000"/>
                </a:solidFill>
              </a:rPr>
              <a:t>Read the title, introductory paragraph, and the first and last sentence of every paragraph first</a:t>
            </a:r>
            <a:r>
              <a:rPr lang="en-US" sz="2500" b="1" dirty="0" smtClean="0">
                <a:solidFill>
                  <a:srgbClr val="000000"/>
                </a:solidFill>
              </a:rPr>
              <a:t>.</a:t>
            </a:r>
          </a:p>
          <a:p>
            <a:pPr marL="914400" indent="-338138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Look at all the highlighted text and then look at the question to figure out what they want to know about words.  Pay attention to CONTEXT!</a:t>
            </a:r>
          </a:p>
          <a:p>
            <a:pPr marL="914400" indent="-338138"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Read quickly</a:t>
            </a:r>
            <a:endParaRPr lang="en-US" sz="2500" b="1" dirty="0" smtClean="0">
              <a:solidFill>
                <a:schemeClr val="accent1"/>
              </a:solidFill>
            </a:endParaRPr>
          </a:p>
          <a:p>
            <a:pPr>
              <a:buClr>
                <a:schemeClr val="accent1"/>
              </a:buClr>
              <a:buSzPct val="130000"/>
            </a:pPr>
            <a:endParaRPr lang="en-US" sz="2500" b="1" dirty="0" smtClean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YOUR TASK:</a:t>
            </a:r>
          </a:p>
        </p:txBody>
      </p:sp>
    </p:spTree>
    <p:extLst>
      <p:ext uri="{BB962C8B-B14F-4D97-AF65-F5344CB8AC3E}">
        <p14:creationId xmlns:p14="http://schemas.microsoft.com/office/powerpoint/2010/main" val="16396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9416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YOUR CURRENT HOMEWORK: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961209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Pages 13-16 (Focus on vocabulary from context)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and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31633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166776"/>
            <a:ext cx="9601829" cy="25077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let’s review all the reading </a:t>
            </a:r>
            <a:r>
              <a:rPr lang="en-US" sz="4400" b="1" dirty="0" smtClean="0">
                <a:solidFill>
                  <a:schemeClr val="accent1"/>
                </a:solidFill>
              </a:rPr>
              <a:t>skills</a:t>
            </a:r>
            <a:r>
              <a:rPr lang="en-US" sz="4400" b="1" dirty="0" smtClean="0">
                <a:solidFill>
                  <a:schemeClr val="tx1"/>
                </a:solidFill>
              </a:rPr>
              <a:t> that the </a:t>
            </a:r>
            <a:r>
              <a:rPr lang="en-US" sz="4400" b="1" dirty="0" smtClean="0">
                <a:solidFill>
                  <a:srgbClr val="B31166"/>
                </a:solidFill>
              </a:rPr>
              <a:t>TOEFL evaluates </a:t>
            </a:r>
            <a:r>
              <a:rPr lang="en-US" sz="4400" b="1" dirty="0" smtClean="0">
                <a:solidFill>
                  <a:schemeClr val="tx1"/>
                </a:solidFill>
              </a:rPr>
              <a:t>and match skills to questions to help us answer them. . .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3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301296" y="3308111"/>
            <a:ext cx="9601829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let’s read some </a:t>
            </a:r>
            <a:r>
              <a:rPr lang="en-US" sz="4400" b="1" dirty="0" smtClean="0">
                <a:solidFill>
                  <a:srgbClr val="B31166"/>
                </a:solidFill>
              </a:rPr>
              <a:t>gibberish. . .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B31166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Warm-up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3028941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1: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Understand Vocabulary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From Context (pg. 10-12)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tx1"/>
                </a:solidFill>
              </a:rPr>
              <a:t>“Aggression” #3, 9, 16, 17</a:t>
            </a:r>
          </a:p>
        </p:txBody>
      </p:sp>
    </p:spTree>
    <p:extLst>
      <p:ext uri="{BB962C8B-B14F-4D97-AF65-F5344CB8AC3E}">
        <p14:creationId xmlns:p14="http://schemas.microsoft.com/office/powerpoint/2010/main" val="41815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3028941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2: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Recognize Referents (pg. 17)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#11 &amp; 14</a:t>
            </a:r>
          </a:p>
        </p:txBody>
      </p:sp>
    </p:spTree>
    <p:extLst>
      <p:ext uri="{BB962C8B-B14F-4D97-AF65-F5344CB8AC3E}">
        <p14:creationId xmlns:p14="http://schemas.microsoft.com/office/powerpoint/2010/main" val="27846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3028941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3: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Simplify Meanings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of Sentences (pg. 26)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 #4 &amp;13</a:t>
            </a:r>
          </a:p>
        </p:txBody>
      </p:sp>
    </p:spTree>
    <p:extLst>
      <p:ext uri="{BB962C8B-B14F-4D97-AF65-F5344CB8AC3E}">
        <p14:creationId xmlns:p14="http://schemas.microsoft.com/office/powerpoint/2010/main" val="2536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3028941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rgbClr val="008000"/>
                </a:solidFill>
              </a:rPr>
              <a:t>*</a:t>
            </a:r>
            <a:r>
              <a:rPr lang="en-US" sz="4000" b="1" dirty="0" smtClean="0">
                <a:solidFill>
                  <a:schemeClr val="accent1"/>
                </a:solidFill>
              </a:rPr>
              <a:t>Reading Skill 4: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Insert Sentences into the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Passage (pg. 35)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#8 &amp; 18</a:t>
            </a:r>
          </a:p>
        </p:txBody>
      </p:sp>
    </p:spTree>
    <p:extLst>
      <p:ext uri="{BB962C8B-B14F-4D97-AF65-F5344CB8AC3E}">
        <p14:creationId xmlns:p14="http://schemas.microsoft.com/office/powerpoint/2010/main" val="40060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980716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5: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Find Factual Information (pg. 49)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#5 &amp; 15</a:t>
            </a:r>
          </a:p>
        </p:txBody>
      </p:sp>
    </p:spTree>
    <p:extLst>
      <p:ext uri="{BB962C8B-B14F-4D97-AF65-F5344CB8AC3E}">
        <p14:creationId xmlns:p14="http://schemas.microsoft.com/office/powerpoint/2010/main" val="18729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961209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6: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Understand Negative Facts (pg. 56)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#1 &amp; 10</a:t>
            </a:r>
          </a:p>
        </p:txBody>
      </p:sp>
    </p:spTree>
    <p:extLst>
      <p:ext uri="{BB962C8B-B14F-4D97-AF65-F5344CB8AC3E}">
        <p14:creationId xmlns:p14="http://schemas.microsoft.com/office/powerpoint/2010/main" val="40490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961209"/>
            <a:ext cx="9601829" cy="222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7: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Make Inferences from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Stated Facts (pg. 70)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 #6 &amp; 7</a:t>
            </a:r>
          </a:p>
        </p:txBody>
      </p:sp>
    </p:spTree>
    <p:extLst>
      <p:ext uri="{BB962C8B-B14F-4D97-AF65-F5344CB8AC3E}">
        <p14:creationId xmlns:p14="http://schemas.microsoft.com/office/powerpoint/2010/main" val="16458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009113" y="2856839"/>
            <a:ext cx="10230319" cy="2831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8: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Infer Rhetorical Purpose (pg. 76)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#2 &amp; 12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“Demographic Change” pgs. 79-80 #5-9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“The Hubble Telescope” pg. 81 #10-14 </a:t>
            </a:r>
          </a:p>
        </p:txBody>
      </p:sp>
    </p:spTree>
    <p:extLst>
      <p:ext uri="{BB962C8B-B14F-4D97-AF65-F5344CB8AC3E}">
        <p14:creationId xmlns:p14="http://schemas.microsoft.com/office/powerpoint/2010/main" val="9401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783207"/>
            <a:ext cx="9601829" cy="3444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9: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Select Summary Information and Major Supporting Ideas (pg. 91)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#20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“Ben and Jerry” pg. 95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“The Bald Eagle” pg. 96</a:t>
            </a:r>
          </a:p>
          <a:p>
            <a:pPr algn="ctr">
              <a:buClr>
                <a:schemeClr val="accent1"/>
              </a:buClr>
              <a:buSzPct val="130000"/>
            </a:pPr>
            <a:endParaRPr lang="en-US" sz="4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435543"/>
              </p:ext>
            </p:extLst>
          </p:nvPr>
        </p:nvGraphicFramePr>
        <p:xfrm>
          <a:off x="2230972" y="391467"/>
          <a:ext cx="7353300" cy="640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Document" r:id="rId4" imgW="7188200" imgH="6261100" progId="Word.Document.8">
                  <p:embed/>
                </p:oleObj>
              </mc:Choice>
              <mc:Fallback>
                <p:oleObj name="Document" r:id="rId4" imgW="7188200" imgH="62611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0972" y="391467"/>
                        <a:ext cx="7353300" cy="640490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0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750" y="927101"/>
            <a:ext cx="11176000" cy="5943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Jenny </a:t>
            </a:r>
            <a:r>
              <a:rPr lang="en-US" sz="3300" b="1" u="sng" dirty="0" smtClean="0">
                <a:solidFill>
                  <a:srgbClr val="FF0000"/>
                </a:solidFill>
              </a:rPr>
              <a:t>babava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lulu </a:t>
            </a:r>
            <a:r>
              <a:rPr lang="en-US" sz="3300" b="1" dirty="0"/>
              <a:t>her and </a:t>
            </a:r>
            <a:r>
              <a:rPr lang="en-US" sz="3300" b="1" dirty="0" smtClean="0"/>
              <a:t>saw </a:t>
            </a:r>
            <a:r>
              <a:rPr lang="en-US" sz="3300" b="1" dirty="0"/>
              <a:t>on </a:t>
            </a:r>
            <a:r>
              <a:rPr lang="en-US" sz="3300" b="1" u="sng" dirty="0" smtClean="0">
                <a:solidFill>
                  <a:srgbClr val="FF0000"/>
                </a:solidFill>
              </a:rPr>
              <a:t>shan </a:t>
            </a:r>
            <a:r>
              <a:rPr lang="en-US" sz="3300" b="1" u="sng" dirty="0">
                <a:solidFill>
                  <a:srgbClr val="FF0000"/>
                </a:solidFill>
              </a:rPr>
              <a:t>gloglo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u="sng" dirty="0" smtClean="0">
                <a:solidFill>
                  <a:srgbClr val="FF0000"/>
                </a:solidFill>
              </a:rPr>
              <a:t>gaga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u="sng" dirty="0" smtClean="0">
                <a:solidFill>
                  <a:srgbClr val="FF0000"/>
                </a:solidFill>
              </a:rPr>
              <a:t>wuwu</a:t>
            </a:r>
            <a:r>
              <a:rPr lang="en-US" sz="3300" b="1" dirty="0" smtClean="0"/>
              <a:t> </a:t>
            </a:r>
            <a:r>
              <a:rPr lang="en-US" sz="3300" b="1" dirty="0"/>
              <a:t>of a </a:t>
            </a:r>
            <a:r>
              <a:rPr lang="en-US" sz="3300" b="1" i="1" u="sng" dirty="0" smtClean="0">
                <a:solidFill>
                  <a:srgbClr val="9900CC"/>
                </a:solidFill>
              </a:rPr>
              <a:t>naonao (ghost)</a:t>
            </a:r>
            <a:r>
              <a:rPr lang="en-US" sz="3300" b="1" dirty="0" smtClean="0"/>
              <a:t>.</a:t>
            </a:r>
            <a:endParaRPr lang="en-US" sz="3300" b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300" b="1" dirty="0" smtClean="0"/>
              <a:t>The </a:t>
            </a:r>
            <a:r>
              <a:rPr lang="en-US" sz="3300" b="1" i="1" u="sng" dirty="0" smtClean="0">
                <a:solidFill>
                  <a:srgbClr val="9900CC"/>
                </a:solidFill>
              </a:rPr>
              <a:t>naonao (ghost)</a:t>
            </a:r>
            <a:r>
              <a:rPr lang="en-US" sz="3300" b="1" dirty="0" smtClean="0"/>
              <a:t> </a:t>
            </a:r>
            <a:r>
              <a:rPr lang="en-US" sz="3300" b="1" dirty="0"/>
              <a:t>made her</a:t>
            </a:r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en-US" sz="3300" b="1" u="sng" dirty="0">
                <a:solidFill>
                  <a:srgbClr val="FF0000"/>
                </a:solidFill>
              </a:rPr>
              <a:t>ververva</a:t>
            </a:r>
            <a:r>
              <a:rPr lang="en-US" sz="3300" b="1" dirty="0"/>
              <a:t>.  </a:t>
            </a:r>
            <a:r>
              <a:rPr lang="en-US" sz="3300" b="1" u="sng" dirty="0">
                <a:solidFill>
                  <a:srgbClr val="FF0000"/>
                </a:solidFill>
              </a:rPr>
              <a:t>Hihi</a:t>
            </a:r>
            <a:r>
              <a:rPr lang="en-US" sz="3300" b="1" dirty="0"/>
              <a:t> she started crying </a:t>
            </a:r>
            <a:r>
              <a:rPr lang="en-US" sz="3300" b="1" u="sng" dirty="0">
                <a:solidFill>
                  <a:srgbClr val="FF0000"/>
                </a:solidFill>
              </a:rPr>
              <a:t>ververfofo</a:t>
            </a:r>
            <a:r>
              <a:rPr lang="en-US" sz="3300" b="1" dirty="0"/>
              <a:t>.</a:t>
            </a:r>
          </a:p>
          <a:p>
            <a:pPr marL="514350" indent="-514350">
              <a:buAutoNum type="arabicPeriod"/>
            </a:pPr>
            <a:r>
              <a:rPr lang="en-US" sz="3300" b="1" dirty="0" smtClean="0"/>
              <a:t>After that, Jenny didn’t want to </a:t>
            </a:r>
            <a:r>
              <a:rPr lang="en-US" sz="33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300" b="1" dirty="0" smtClean="0"/>
              <a:t> 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 anymore.  She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 and</a:t>
            </a:r>
            <a:r>
              <a:rPr lang="en-US" sz="3300" b="1" u="sng" dirty="0" smtClean="0">
                <a:solidFill>
                  <a:srgbClr val="FF0000"/>
                </a:solidFill>
              </a:rPr>
              <a:t> yoyova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it on the </a:t>
            </a:r>
            <a:r>
              <a:rPr lang="en-US" sz="3300" b="1" u="sng" dirty="0" smtClean="0">
                <a:solidFill>
                  <a:srgbClr val="FF0000"/>
                </a:solidFill>
              </a:rPr>
              <a:t>quiqui</a:t>
            </a:r>
            <a:r>
              <a:rPr lang="en-US" sz="33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3300" b="1" dirty="0" smtClean="0"/>
              <a:t>Jenny’s teacher </a:t>
            </a:r>
            <a:r>
              <a:rPr lang="en-US" sz="3300" b="1" u="sng" dirty="0" smtClean="0">
                <a:solidFill>
                  <a:srgbClr val="FF0000"/>
                </a:solidFill>
              </a:rPr>
              <a:t>sarsarva</a:t>
            </a:r>
            <a:r>
              <a:rPr lang="en-US" sz="3300" b="1" dirty="0" smtClean="0"/>
              <a:t> her for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</a:t>
            </a:r>
            <a:r>
              <a:rPr lang="en-US" sz="3300" b="1" dirty="0" smtClean="0"/>
              <a:t> the </a:t>
            </a:r>
            <a:r>
              <a:rPr lang="en-US" sz="3300" b="1" u="sng" dirty="0" smtClean="0">
                <a:solidFill>
                  <a:srgbClr val="FF0000"/>
                </a:solidFill>
              </a:rPr>
              <a:t>lulu</a:t>
            </a:r>
            <a:r>
              <a:rPr lang="en-US" sz="3300" b="1" dirty="0" smtClean="0"/>
              <a:t>.  She made her </a:t>
            </a:r>
            <a:r>
              <a:rPr lang="en-US" sz="3300" b="1" u="sng" dirty="0" smtClean="0">
                <a:solidFill>
                  <a:srgbClr val="FF0000"/>
                </a:solidFill>
              </a:rPr>
              <a:t>baba shan gloglo </a:t>
            </a:r>
            <a:r>
              <a:rPr lang="en-US" sz="3300" b="1" dirty="0" smtClean="0"/>
              <a:t>again, but Jenny still </a:t>
            </a:r>
            <a:r>
              <a:rPr lang="en-US" sz="3300" b="1" u="sng" dirty="0" smtClean="0">
                <a:solidFill>
                  <a:srgbClr val="FF0000"/>
                </a:solidFill>
              </a:rPr>
              <a:t>ververva</a:t>
            </a:r>
            <a:r>
              <a:rPr lang="en-US" sz="3300" b="1" dirty="0" smtClean="0"/>
              <a:t> from the </a:t>
            </a:r>
            <a:r>
              <a:rPr lang="en-US" sz="3300" b="1" i="1" u="sng" dirty="0" smtClean="0">
                <a:solidFill>
                  <a:srgbClr val="9900CC"/>
                </a:solidFill>
              </a:rPr>
              <a:t>nanao (ghost)</a:t>
            </a:r>
            <a:r>
              <a:rPr lang="en-US" sz="33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3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644049"/>
            <a:ext cx="9601829" cy="351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Reading Skill 10: 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chemeClr val="accent1"/>
                </a:solidFill>
              </a:rPr>
              <a:t>Complete Schematic Tables Outlining Key Information (pg. 98)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0000"/>
                </a:solidFill>
              </a:rPr>
              <a:t>“Aggression” #19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“A Surprising Connection” pg. 102</a:t>
            </a:r>
          </a:p>
          <a:p>
            <a:pPr algn="ctr">
              <a:buClr>
                <a:schemeClr val="accent1"/>
              </a:buClr>
              <a:buSzPct val="130000"/>
            </a:pPr>
            <a:r>
              <a:rPr lang="en-US" sz="4000" b="1" dirty="0" smtClean="0">
                <a:solidFill>
                  <a:srgbClr val="008000"/>
                </a:solidFill>
              </a:rPr>
              <a:t>“William Faulkner” pg. 104</a:t>
            </a:r>
          </a:p>
        </p:txBody>
      </p:sp>
    </p:spTree>
    <p:extLst>
      <p:ext uri="{BB962C8B-B14F-4D97-AF65-F5344CB8AC3E}">
        <p14:creationId xmlns:p14="http://schemas.microsoft.com/office/powerpoint/2010/main" val="37708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303879"/>
            <a:ext cx="9601829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Now’s let review the </a:t>
            </a:r>
            <a:r>
              <a:rPr lang="en-US" sz="4400" b="1" dirty="0" smtClean="0">
                <a:solidFill>
                  <a:schemeClr val="accent1"/>
                </a:solidFill>
              </a:rPr>
              <a:t>“vocab in context skill”</a:t>
            </a:r>
            <a:r>
              <a:rPr lang="en-US" sz="4400" b="1" dirty="0" smtClean="0">
                <a:solidFill>
                  <a:schemeClr val="tx1"/>
                </a:solidFill>
              </a:rPr>
              <a:t> more in depth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Topic #1: Reading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3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6201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797051"/>
            <a:ext cx="9601829" cy="2861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Let’s review Reading Skill 1: Understand Vocabulary From Context (pgs. 10-12)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Review HW: Exercise 1, Passages 1-4.</a:t>
            </a:r>
          </a:p>
        </p:txBody>
      </p:sp>
    </p:spTree>
    <p:extLst>
      <p:ext uri="{BB962C8B-B14F-4D97-AF65-F5344CB8AC3E}">
        <p14:creationId xmlns:p14="http://schemas.microsoft.com/office/powerpoint/2010/main" val="3607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303879"/>
            <a:ext cx="9601829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time for </a:t>
            </a:r>
            <a:r>
              <a:rPr lang="en-US" sz="4400" b="1" dirty="0" smtClean="0">
                <a:solidFill>
                  <a:schemeClr val="accent1"/>
                </a:solidFill>
              </a:rPr>
              <a:t>Jigsaw Reading</a:t>
            </a:r>
            <a:r>
              <a:rPr lang="en-US" sz="4400" b="1" dirty="0" smtClean="0">
                <a:solidFill>
                  <a:schemeClr val="tx1"/>
                </a:solidFill>
              </a:rPr>
              <a:t>.  Please divide into groups of 3-4.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Topic #1: Reading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0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9416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YOUR JIGSAW READING TASK: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475552"/>
            <a:ext cx="9601829" cy="362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Divide into groups of 3-4. 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</a:rPr>
              <a:t>Each person in the group will orally summarize a different passage in 2-3 sentences.  Take turns.  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Then, compare your answers and discuss any discrepancies.</a:t>
            </a:r>
          </a:p>
        </p:txBody>
      </p:sp>
    </p:spTree>
    <p:extLst>
      <p:ext uri="{BB962C8B-B14F-4D97-AF65-F5344CB8AC3E}">
        <p14:creationId xmlns:p14="http://schemas.microsoft.com/office/powerpoint/2010/main" val="337825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492287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YOUR JIGSAW READING TASK:</a:t>
            </a:r>
          </a:p>
        </p:txBody>
      </p:sp>
      <p:sp>
        <p:nvSpPr>
          <p:cNvPr id="2" name="Oval 1"/>
          <p:cNvSpPr/>
          <p:nvPr/>
        </p:nvSpPr>
        <p:spPr>
          <a:xfrm>
            <a:off x="1270458" y="1174736"/>
            <a:ext cx="1173583" cy="1205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325986" y="2674496"/>
            <a:ext cx="1173583" cy="1205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44532" y="2609776"/>
            <a:ext cx="1173583" cy="120562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83566" y="1205841"/>
            <a:ext cx="1173583" cy="120562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292547" y="4190173"/>
            <a:ext cx="1173583" cy="1205626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190040" y="5653214"/>
            <a:ext cx="1173583" cy="1205626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568890" y="5620224"/>
            <a:ext cx="1173583" cy="12056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90595" y="4313778"/>
            <a:ext cx="1173583" cy="12056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evron 2"/>
          <p:cNvSpPr/>
          <p:nvPr/>
        </p:nvSpPr>
        <p:spPr>
          <a:xfrm rot="10800000">
            <a:off x="3150982" y="2202276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rot="205409">
            <a:off x="2258405" y="2210001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 rot="10800000">
            <a:off x="3110429" y="5280327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rot="205409">
            <a:off x="2233928" y="5288052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269033" y="1161765"/>
            <a:ext cx="1173583" cy="1205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7275085" y="2776990"/>
            <a:ext cx="1173583" cy="120562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260769" y="2774471"/>
            <a:ext cx="1173583" cy="12056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9298959" y="1131515"/>
            <a:ext cx="1173583" cy="1205626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7086883" y="5665269"/>
            <a:ext cx="1173583" cy="120562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162230" y="4238959"/>
            <a:ext cx="1173583" cy="1205626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9366111" y="4186485"/>
            <a:ext cx="1173583" cy="1205626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9433738" y="5712714"/>
            <a:ext cx="1173583" cy="1205626"/>
          </a:xfrm>
          <a:prstGeom prst="ellips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hevron 41"/>
          <p:cNvSpPr/>
          <p:nvPr/>
        </p:nvSpPr>
        <p:spPr>
          <a:xfrm rot="10800000">
            <a:off x="9045909" y="5368676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 rot="205409">
            <a:off x="8153333" y="5376401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hevron 44"/>
          <p:cNvSpPr/>
          <p:nvPr/>
        </p:nvSpPr>
        <p:spPr>
          <a:xfrm rot="10800000">
            <a:off x="8992324" y="2274725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Chevron 45"/>
          <p:cNvSpPr/>
          <p:nvPr/>
        </p:nvSpPr>
        <p:spPr>
          <a:xfrm rot="205409">
            <a:off x="8099747" y="2282450"/>
            <a:ext cx="546602" cy="562626"/>
          </a:xfrm>
          <a:prstGeom prst="chevron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30224" y="3665102"/>
            <a:ext cx="2379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B31166"/>
                </a:solidFill>
              </a:rPr>
              <a:t>SWITCH</a:t>
            </a:r>
            <a:endParaRPr lang="en-US" sz="4000" b="1" dirty="0">
              <a:solidFill>
                <a:srgbClr val="B31166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5360027" y="2738255"/>
            <a:ext cx="1072005" cy="857765"/>
          </a:xfrm>
          <a:prstGeom prst="curv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urved Left Arrow 28"/>
          <p:cNvSpPr/>
          <p:nvPr/>
        </p:nvSpPr>
        <p:spPr>
          <a:xfrm>
            <a:off x="5442488" y="4916562"/>
            <a:ext cx="1236100" cy="906345"/>
          </a:xfrm>
          <a:prstGeom prst="curvedLeftArrow">
            <a:avLst/>
          </a:prstGeom>
          <a:solidFill>
            <a:srgbClr val="0000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1285421" y="3166776"/>
            <a:ext cx="9601829" cy="2507702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Now let’s review the reading homework. . .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Skills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89416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YOUR CURRENT HOMEWORK: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298438" y="2475552"/>
            <a:ext cx="9601829" cy="3622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pg. 19, complete q. #1-4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pgs. 29-30, complete q. #3-6 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pg. 37, complete q. #1-2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pg. 54, complete q. #16-22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pg. 62, complete q. #16-22</a:t>
            </a: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4000" b="1" dirty="0" smtClean="0">
                <a:solidFill>
                  <a:schemeClr val="accent1"/>
                </a:solidFill>
              </a:rPr>
              <a:t>READ pg. 73, complete q. #5-8</a:t>
            </a:r>
          </a:p>
        </p:txBody>
      </p:sp>
    </p:spTree>
    <p:extLst>
      <p:ext uri="{BB962C8B-B14F-4D97-AF65-F5344CB8AC3E}">
        <p14:creationId xmlns:p14="http://schemas.microsoft.com/office/powerpoint/2010/main" val="41683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3501" y="772397"/>
            <a:ext cx="98654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Suggestions for Independent Academic Reading Practice: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339698" y="2232021"/>
            <a:ext cx="9482185" cy="4573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>
                <a:solidFill>
                  <a:schemeClr val="accent1"/>
                </a:solidFill>
              </a:rPr>
              <a:t>“The New York Times” </a:t>
            </a:r>
          </a:p>
          <a:p>
            <a:pPr marL="1028700" lvl="1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1200" b="1" dirty="0">
                <a:solidFill>
                  <a:schemeClr val="accent1"/>
                </a:solidFill>
                <a:hlinkClick r:id="rId3"/>
              </a:rPr>
              <a:t>http://</a:t>
            </a:r>
            <a:r>
              <a:rPr lang="en-US" sz="1200" b="1" dirty="0" smtClean="0">
                <a:solidFill>
                  <a:schemeClr val="accent1"/>
                </a:solidFill>
                <a:hlinkClick r:id="rId3"/>
              </a:rPr>
              <a:t>www.nytimes.com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>
                <a:solidFill>
                  <a:schemeClr val="accent1"/>
                </a:solidFill>
              </a:rPr>
              <a:t>BBC News</a:t>
            </a:r>
          </a:p>
          <a:p>
            <a:pPr marL="1028700" lvl="1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1200" b="1" dirty="0" smtClean="0">
                <a:solidFill>
                  <a:schemeClr val="accent1"/>
                </a:solidFill>
                <a:hlinkClick r:id="rId4"/>
              </a:rPr>
              <a:t>www.bbcnews.com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>
                <a:solidFill>
                  <a:schemeClr val="accent1"/>
                </a:solidFill>
              </a:rPr>
              <a:t>The Wall Street Journal</a:t>
            </a:r>
          </a:p>
          <a:p>
            <a:pPr marL="1028700" lvl="1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1200" b="1" dirty="0">
                <a:solidFill>
                  <a:schemeClr val="accent1"/>
                </a:solidFill>
                <a:hlinkClick r:id="rId5"/>
              </a:rPr>
              <a:t>http://</a:t>
            </a:r>
            <a:r>
              <a:rPr lang="en-US" sz="1200" b="1" dirty="0" smtClean="0">
                <a:solidFill>
                  <a:schemeClr val="accent1"/>
                </a:solidFill>
                <a:hlinkClick r:id="rId5"/>
              </a:rPr>
              <a:t>www.wsj.com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>
                <a:solidFill>
                  <a:schemeClr val="accent1"/>
                </a:solidFill>
              </a:rPr>
              <a:t>The </a:t>
            </a:r>
            <a:r>
              <a:rPr lang="en-US" sz="3000" b="1" dirty="0" smtClean="0">
                <a:solidFill>
                  <a:schemeClr val="accent1"/>
                </a:solidFill>
              </a:rPr>
              <a:t>Economist</a:t>
            </a:r>
          </a:p>
          <a:p>
            <a:pPr marL="1028700" lvl="1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1200" b="1" dirty="0">
                <a:solidFill>
                  <a:schemeClr val="accent1"/>
                </a:solidFill>
                <a:hlinkClick r:id="rId6"/>
              </a:rPr>
              <a:t>http://</a:t>
            </a:r>
            <a:r>
              <a:rPr lang="en-US" sz="1200" b="1" dirty="0" smtClean="0">
                <a:solidFill>
                  <a:schemeClr val="accent1"/>
                </a:solidFill>
                <a:hlinkClick r:id="rId6"/>
              </a:rPr>
              <a:t>www.economist.com</a:t>
            </a:r>
            <a:endParaRPr lang="en-US" sz="1200" b="1" dirty="0" smtClean="0">
              <a:solidFill>
                <a:schemeClr val="accent1"/>
              </a:solidFill>
            </a:endParaRP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 smtClean="0">
                <a:solidFill>
                  <a:schemeClr val="accent1"/>
                </a:solidFill>
              </a:rPr>
              <a:t>Link to </a:t>
            </a:r>
            <a:r>
              <a:rPr lang="en-US" sz="3000" b="1" dirty="0" smtClean="0">
                <a:solidFill>
                  <a:schemeClr val="accent1"/>
                </a:solidFill>
              </a:rPr>
              <a:t>periodical </a:t>
            </a:r>
            <a:r>
              <a:rPr lang="en-US" sz="3000" b="1" dirty="0" smtClean="0">
                <a:solidFill>
                  <a:schemeClr val="accent1"/>
                </a:solidFill>
              </a:rPr>
              <a:t>websites of newspapers and magazines around the world: </a:t>
            </a:r>
          </a:p>
          <a:p>
            <a:pPr marL="1028700" lvl="1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hlinkClick r:id="rId7"/>
              </a:rPr>
              <a:t>http://www.ipl.org/div/news/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Clr>
                <a:schemeClr val="accent1"/>
              </a:buClr>
              <a:buSzPct val="130000"/>
              <a:buFont typeface="Wingdings" charset="2"/>
              <a:buChar char="Ø"/>
            </a:pPr>
            <a:r>
              <a:rPr lang="en-US" sz="3000" b="1" dirty="0">
                <a:solidFill>
                  <a:schemeClr val="accent1"/>
                </a:solidFill>
              </a:rPr>
              <a:t>Academic/Trade </a:t>
            </a:r>
            <a:r>
              <a:rPr lang="en-US" sz="3000" b="1" dirty="0" smtClean="0">
                <a:solidFill>
                  <a:schemeClr val="accent1"/>
                </a:solidFill>
              </a:rPr>
              <a:t>journals</a:t>
            </a:r>
            <a:endParaRPr lang="en-US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750" y="841830"/>
            <a:ext cx="8761413" cy="1024132"/>
          </a:xfrm>
        </p:spPr>
        <p:txBody>
          <a:bodyPr/>
          <a:lstStyle/>
          <a:p>
            <a:pPr algn="ctr"/>
            <a:r>
              <a:rPr lang="en-US" b="1" dirty="0" smtClean="0"/>
              <a:t>THANKS FOR LISTENING!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728" y="2406003"/>
            <a:ext cx="3033103" cy="1055107"/>
          </a:xfrm>
        </p:spPr>
        <p:txBody>
          <a:bodyPr>
            <a:noAutofit/>
          </a:bodyPr>
          <a:lstStyle/>
          <a:p>
            <a:pPr>
              <a:buSzPct val="130000"/>
              <a:buFont typeface="Wingdings" charset="2"/>
              <a:buChar char="Ø"/>
            </a:pPr>
            <a:r>
              <a:rPr lang="en-US" sz="3000" b="1" dirty="0" smtClean="0"/>
              <a:t>Questions?</a:t>
            </a:r>
          </a:p>
          <a:p>
            <a:pPr>
              <a:buSzPct val="130000"/>
              <a:buFont typeface="Wingdings" charset="2"/>
              <a:buChar char="Ø"/>
            </a:pPr>
            <a:r>
              <a:rPr lang="en-US" sz="3000" b="1" dirty="0" smtClean="0"/>
              <a:t>Comments?</a:t>
            </a:r>
          </a:p>
        </p:txBody>
      </p:sp>
      <p:pic>
        <p:nvPicPr>
          <p:cNvPr id="6" name="Picture 6" descr="http://thecostaricanews.com/wp-content/uploads/2012/02/artimagin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900" y="3637536"/>
            <a:ext cx="2299003" cy="3232617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935">
            <a:off x="7842366" y="3338587"/>
            <a:ext cx="2522848" cy="252284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0831">
            <a:off x="1234593" y="3382581"/>
            <a:ext cx="2522848" cy="2522848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32" y="2215004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819897" y="3240379"/>
            <a:ext cx="10562247" cy="185082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Discuss again with a partner: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What do you think the following words in red mean based on the context?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Warm-up</a:t>
            </a:r>
          </a:p>
        </p:txBody>
      </p:sp>
      <p:pic>
        <p:nvPicPr>
          <p:cNvPr id="6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42" y="508000"/>
            <a:ext cx="1987934" cy="198793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11" y="930063"/>
            <a:ext cx="6630968" cy="4974466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pic>
        <p:nvPicPr>
          <p:cNvPr id="8" name="Picture 4" descr="C:\Users\Amy Lingenfelter\Desktop\Book-and-Sparkly-Letters3-3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89" y="3756378"/>
            <a:ext cx="1477524" cy="1477524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thecostaricanews.com/wp-content/uploads/2012/02/artimagination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34" y="1614000"/>
            <a:ext cx="1517280" cy="2133440"/>
          </a:xfrm>
          <a:prstGeom prst="rect">
            <a:avLst/>
          </a:prstGeom>
          <a:noFill/>
          <a:effectLst>
            <a:outerShdw blurRad="736600" dist="419100" dir="7800000" algn="ctr" rotWithShape="0">
              <a:srgbClr val="000000">
                <a:alpha val="5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57" y="1555919"/>
            <a:ext cx="6193617" cy="464637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16000" y="474130"/>
            <a:ext cx="11176000" cy="5909732"/>
          </a:xfrm>
        </p:spPr>
        <p:txBody>
          <a:bodyPr>
            <a:noAutofit/>
          </a:bodyPr>
          <a:lstStyle/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Wuwu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Verver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Fofo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Va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Maymay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Yoyo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u="sng" dirty="0" smtClean="0">
                <a:solidFill>
                  <a:srgbClr val="FF0000"/>
                </a:solidFill>
              </a:rPr>
              <a:t>Quiqui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u="sng" dirty="0" smtClean="0">
                <a:solidFill>
                  <a:srgbClr val="FF0000"/>
                </a:solidFill>
              </a:rPr>
              <a:t>Sarsar</a:t>
            </a:r>
            <a:r>
              <a:rPr lang="en-US" sz="3400" b="1" dirty="0" smtClean="0">
                <a:solidFill>
                  <a:srgbClr val="FF0000"/>
                </a:solidFill>
              </a:rPr>
              <a:t> = ?</a:t>
            </a:r>
          </a:p>
          <a:p>
            <a:pPr marL="914400" lvl="1" indent="-514350">
              <a:buFont typeface="+mj-lt"/>
              <a:buAutoNum type="arabicParenR"/>
            </a:pPr>
            <a:endParaRPr lang="en-US" sz="29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35386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66851-Abstract-rainbow-background-with-rays-and-stars-Stock-Vector-starburst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57" y="1300608"/>
            <a:ext cx="5692527" cy="427046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857250" y="698500"/>
            <a:ext cx="10521951" cy="647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Wuwu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image/photo/picture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Naonao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ghost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Verver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scared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Va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past tense/adjective marker (like “ed”)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Maymay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close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read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Yoyo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throw/hurl/destroy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Quiqui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floor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</a:rPr>
              <a:t>Sarsar</a:t>
            </a:r>
            <a:r>
              <a:rPr lang="en-US" sz="3200" b="1" dirty="0" smtClean="0">
                <a:solidFill>
                  <a:srgbClr val="FF0000"/>
                </a:solidFill>
              </a:rPr>
              <a:t> = </a:t>
            </a:r>
            <a:r>
              <a:rPr lang="en-US" sz="3200" b="1" dirty="0" smtClean="0"/>
              <a:t>scold/yell</a:t>
            </a:r>
          </a:p>
          <a:p>
            <a:pPr marL="914400" lvl="1" indent="-514350">
              <a:buFont typeface="+mj-lt"/>
              <a:buAutoNum type="arabicParenR"/>
            </a:pPr>
            <a:endParaRPr lang="en-US" sz="2900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rabicParenR"/>
            </a:pP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19436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08000" y="770975"/>
            <a:ext cx="11176000" cy="6477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300" b="1" dirty="0" smtClean="0"/>
              <a:t>Jenny </a:t>
            </a:r>
            <a:r>
              <a:rPr lang="en-US" sz="3300" b="1" dirty="0" smtClean="0">
                <a:solidFill>
                  <a:schemeClr val="tx1"/>
                </a:solidFill>
              </a:rPr>
              <a:t>open book her and saw on 5 page the</a:t>
            </a:r>
            <a:r>
              <a:rPr lang="en-US" sz="3300" b="1" dirty="0" smtClean="0">
                <a:solidFill>
                  <a:srgbClr val="651BEB"/>
                </a:solidFill>
              </a:rPr>
              <a:t>  </a:t>
            </a:r>
            <a:r>
              <a:rPr lang="en-US" sz="3300" b="1" u="sng" dirty="0" smtClean="0">
                <a:solidFill>
                  <a:srgbClr val="FF0000"/>
                </a:solidFill>
              </a:rPr>
              <a:t>wuwu</a:t>
            </a:r>
            <a:r>
              <a:rPr lang="en-US" sz="3300" b="1" dirty="0" smtClean="0">
                <a:solidFill>
                  <a:srgbClr val="000000"/>
                </a:solidFill>
              </a:rPr>
              <a:t> </a:t>
            </a:r>
            <a:r>
              <a:rPr lang="en-US" sz="3300" b="1" dirty="0" smtClean="0"/>
              <a:t>of a </a:t>
            </a:r>
            <a:r>
              <a:rPr lang="en-US" sz="3300" b="1" u="sng" dirty="0" smtClean="0">
                <a:solidFill>
                  <a:srgbClr val="FF0000"/>
                </a:solidFill>
              </a:rPr>
              <a:t>naonao</a:t>
            </a:r>
            <a:r>
              <a:rPr lang="en-US" sz="3300" b="1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300" b="1" dirty="0" smtClean="0"/>
              <a:t>The </a:t>
            </a:r>
            <a:r>
              <a:rPr lang="en-US" sz="3300" b="1" u="sng" dirty="0" smtClean="0">
                <a:solidFill>
                  <a:srgbClr val="FF0000"/>
                </a:solidFill>
              </a:rPr>
              <a:t>naonao</a:t>
            </a:r>
            <a:r>
              <a:rPr lang="en-US" sz="3300" b="1" dirty="0" smtClean="0"/>
              <a:t> made her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u="sng" dirty="0" smtClean="0">
                <a:solidFill>
                  <a:srgbClr val="FF0000"/>
                </a:solidFill>
              </a:rPr>
              <a:t>ververva</a:t>
            </a:r>
            <a:r>
              <a:rPr lang="en-US" sz="3300" b="1" dirty="0" smtClean="0"/>
              <a:t>.  </a:t>
            </a:r>
            <a:r>
              <a:rPr lang="en-US" sz="3300" b="1" dirty="0" smtClean="0">
                <a:solidFill>
                  <a:srgbClr val="000000"/>
                </a:solidFill>
              </a:rPr>
              <a:t>At this moment,</a:t>
            </a:r>
            <a:r>
              <a:rPr lang="en-US" sz="3300" b="1" dirty="0" smtClean="0">
                <a:solidFill>
                  <a:srgbClr val="651BEB"/>
                </a:solidFill>
              </a:rPr>
              <a:t> </a:t>
            </a:r>
            <a:r>
              <a:rPr lang="en-US" sz="3300" b="1" dirty="0" smtClean="0"/>
              <a:t>she started crying </a:t>
            </a:r>
            <a:r>
              <a:rPr lang="en-US" sz="3300" b="1" u="sng" dirty="0" smtClean="0">
                <a:solidFill>
                  <a:srgbClr val="FF0000"/>
                </a:solidFill>
              </a:rPr>
              <a:t>ververfofo</a:t>
            </a:r>
            <a:r>
              <a:rPr lang="en-US" sz="3300" b="1" dirty="0" smtClean="0"/>
              <a:t>.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n-US" sz="3300" b="1" dirty="0" smtClean="0"/>
              <a:t>After that, Jenny didn’t want to </a:t>
            </a:r>
            <a:r>
              <a:rPr lang="en-US" sz="3300" b="1" u="sng" dirty="0" smtClean="0">
                <a:solidFill>
                  <a:srgbClr val="FF0000"/>
                </a:solidFill>
              </a:rPr>
              <a:t>fadifadi</a:t>
            </a:r>
            <a:r>
              <a:rPr lang="en-US" sz="3300" b="1" dirty="0" smtClean="0"/>
              <a:t> the </a:t>
            </a:r>
            <a:r>
              <a:rPr lang="en-US" sz="3300" b="1" dirty="0" smtClean="0">
                <a:solidFill>
                  <a:srgbClr val="000000"/>
                </a:solidFill>
              </a:rPr>
              <a:t>book</a:t>
            </a:r>
            <a:r>
              <a:rPr lang="en-US" sz="3300" b="1" dirty="0" smtClean="0">
                <a:solidFill>
                  <a:srgbClr val="651BEB"/>
                </a:solidFill>
              </a:rPr>
              <a:t> </a:t>
            </a:r>
            <a:r>
              <a:rPr lang="en-US" sz="3300" b="1" dirty="0" smtClean="0"/>
              <a:t>anymore.  She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the </a:t>
            </a:r>
            <a:r>
              <a:rPr lang="en-US" sz="3300" b="1" dirty="0" smtClean="0">
                <a:solidFill>
                  <a:srgbClr val="000000"/>
                </a:solidFill>
              </a:rPr>
              <a:t>book</a:t>
            </a:r>
            <a:r>
              <a:rPr lang="en-US" sz="3300" b="1" dirty="0" smtClean="0">
                <a:solidFill>
                  <a:srgbClr val="651BEB"/>
                </a:solidFill>
              </a:rPr>
              <a:t> </a:t>
            </a:r>
            <a:r>
              <a:rPr lang="en-US" sz="3300" b="1" dirty="0" smtClean="0"/>
              <a:t>and</a:t>
            </a:r>
            <a:r>
              <a:rPr lang="en-US" sz="3300" b="1" u="sng" dirty="0" smtClean="0"/>
              <a:t> </a:t>
            </a:r>
            <a:r>
              <a:rPr lang="en-US" sz="3300" b="1" u="sng" dirty="0" smtClean="0">
                <a:solidFill>
                  <a:srgbClr val="FF0000"/>
                </a:solidFill>
              </a:rPr>
              <a:t>yoyova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smtClean="0"/>
              <a:t>it on the </a:t>
            </a:r>
            <a:r>
              <a:rPr lang="en-US" sz="3300" b="1" u="sng" dirty="0" smtClean="0">
                <a:solidFill>
                  <a:srgbClr val="FF0000"/>
                </a:solidFill>
              </a:rPr>
              <a:t>quiqui</a:t>
            </a:r>
            <a:r>
              <a:rPr lang="en-US" sz="3300" b="1" dirty="0" smtClean="0"/>
              <a:t>.</a:t>
            </a:r>
          </a:p>
          <a:p>
            <a:pPr marL="514350" indent="-514350">
              <a:buFont typeface="Wingdings 3" charset="2"/>
              <a:buAutoNum type="arabicPeriod"/>
            </a:pPr>
            <a:r>
              <a:rPr lang="en-US" sz="3300" b="1" dirty="0" smtClean="0"/>
              <a:t>Jenny’s teacher </a:t>
            </a:r>
            <a:r>
              <a:rPr lang="en-US" sz="3300" b="1" u="sng" dirty="0" smtClean="0">
                <a:solidFill>
                  <a:srgbClr val="FF0000"/>
                </a:solidFill>
              </a:rPr>
              <a:t>sarsarva</a:t>
            </a:r>
            <a:r>
              <a:rPr lang="en-US" sz="3300" b="1" dirty="0" smtClean="0"/>
              <a:t> her for </a:t>
            </a:r>
            <a:r>
              <a:rPr lang="en-US" sz="3300" b="1" u="sng" dirty="0" smtClean="0">
                <a:solidFill>
                  <a:srgbClr val="FF0000"/>
                </a:solidFill>
              </a:rPr>
              <a:t>maymay</a:t>
            </a:r>
            <a:r>
              <a:rPr lang="en-US" sz="3300" b="1" dirty="0" smtClean="0"/>
              <a:t> the </a:t>
            </a:r>
            <a:r>
              <a:rPr lang="en-US" sz="3300" b="1" dirty="0" smtClean="0">
                <a:solidFill>
                  <a:srgbClr val="000000"/>
                </a:solidFill>
              </a:rPr>
              <a:t>book.</a:t>
            </a:r>
            <a:r>
              <a:rPr lang="en-US" sz="3300" b="1" dirty="0" smtClean="0">
                <a:solidFill>
                  <a:srgbClr val="651BEB"/>
                </a:solidFill>
              </a:rPr>
              <a:t>  </a:t>
            </a:r>
            <a:r>
              <a:rPr lang="en-US" sz="3300" b="1" dirty="0" smtClean="0"/>
              <a:t>She made her </a:t>
            </a:r>
            <a:r>
              <a:rPr lang="en-US" sz="3300" b="1" dirty="0" smtClean="0">
                <a:solidFill>
                  <a:srgbClr val="000000"/>
                </a:solidFill>
              </a:rPr>
              <a:t>open 5 page</a:t>
            </a:r>
            <a:r>
              <a:rPr lang="en-US" sz="3300" b="1" dirty="0" smtClean="0">
                <a:solidFill>
                  <a:srgbClr val="651BEB"/>
                </a:solidFill>
              </a:rPr>
              <a:t> </a:t>
            </a:r>
            <a:r>
              <a:rPr lang="en-US" sz="3300" b="1" dirty="0" smtClean="0"/>
              <a:t>again, but Jenny still was </a:t>
            </a:r>
            <a:r>
              <a:rPr lang="en-US" sz="3300" b="1" u="sng" dirty="0" smtClean="0">
                <a:solidFill>
                  <a:srgbClr val="FF0000"/>
                </a:solidFill>
              </a:rPr>
              <a:t>ververva</a:t>
            </a:r>
            <a:r>
              <a:rPr lang="en-US" sz="3300" b="1" dirty="0" smtClean="0"/>
              <a:t> from the </a:t>
            </a:r>
            <a:r>
              <a:rPr lang="en-US" sz="3300" b="1" u="sng" dirty="0" smtClean="0">
                <a:solidFill>
                  <a:srgbClr val="FF0000"/>
                </a:solidFill>
              </a:rPr>
              <a:t>nanao</a:t>
            </a:r>
            <a:r>
              <a:rPr lang="en-US" sz="33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8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4091" y="875192"/>
            <a:ext cx="9865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Reading Warm-up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65250" y="552450"/>
            <a:ext cx="9159875" cy="62420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i="1" dirty="0" smtClean="0"/>
              <a:t>Jenny </a:t>
            </a:r>
            <a:r>
              <a:rPr lang="en-US" sz="3300" b="1" i="1" dirty="0" smtClean="0">
                <a:solidFill>
                  <a:srgbClr val="FF0000"/>
                </a:solidFill>
              </a:rPr>
              <a:t>open book </a:t>
            </a:r>
            <a:r>
              <a:rPr lang="en-US" sz="3300" b="1" i="1" dirty="0" smtClean="0"/>
              <a:t>her </a:t>
            </a:r>
            <a:r>
              <a:rPr lang="en-US" sz="3300" b="1" i="1" dirty="0"/>
              <a:t>and </a:t>
            </a:r>
            <a:r>
              <a:rPr lang="en-US" sz="3300" b="1" i="1" dirty="0" smtClean="0"/>
              <a:t>saw </a:t>
            </a:r>
            <a:r>
              <a:rPr lang="en-US" sz="3300" b="1" i="1" dirty="0"/>
              <a:t>on </a:t>
            </a:r>
            <a:r>
              <a:rPr lang="en-US" sz="3300" b="1" i="1" dirty="0">
                <a:solidFill>
                  <a:srgbClr val="FF0000"/>
                </a:solidFill>
              </a:rPr>
              <a:t>5</a:t>
            </a:r>
            <a:r>
              <a:rPr lang="en-US" sz="3300" b="1" i="1" dirty="0" smtClean="0">
                <a:solidFill>
                  <a:srgbClr val="FF0000"/>
                </a:solidFill>
              </a:rPr>
              <a:t> page the image </a:t>
            </a:r>
            <a:r>
              <a:rPr lang="en-US" sz="3300" b="1" i="1" dirty="0" smtClean="0"/>
              <a:t>of </a:t>
            </a:r>
            <a:r>
              <a:rPr lang="en-US" sz="3300" b="1" i="1" dirty="0"/>
              <a:t>a </a:t>
            </a:r>
            <a:r>
              <a:rPr lang="en-US" sz="3300" b="1" i="1" dirty="0" smtClean="0">
                <a:solidFill>
                  <a:srgbClr val="FF0000"/>
                </a:solidFill>
              </a:rPr>
              <a:t>ghost</a:t>
            </a:r>
            <a:r>
              <a:rPr lang="en-US" sz="3300" b="1" i="1" dirty="0" smtClean="0"/>
              <a:t>.</a:t>
            </a:r>
            <a:endParaRPr lang="en-US" sz="3300" b="1" i="1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3300" b="1" i="1" dirty="0" smtClean="0"/>
              <a:t>The </a:t>
            </a:r>
            <a:r>
              <a:rPr lang="en-US" sz="3300" b="1" i="1" dirty="0" smtClean="0">
                <a:solidFill>
                  <a:srgbClr val="FF0000"/>
                </a:solidFill>
              </a:rPr>
              <a:t>ghost</a:t>
            </a:r>
            <a:r>
              <a:rPr lang="en-US" sz="3300" b="1" i="1" dirty="0" smtClean="0"/>
              <a:t> </a:t>
            </a:r>
            <a:r>
              <a:rPr lang="en-US" sz="3300" b="1" i="1" dirty="0"/>
              <a:t>made her</a:t>
            </a:r>
            <a:r>
              <a:rPr lang="en-US" sz="3300" b="1" i="1" dirty="0">
                <a:solidFill>
                  <a:srgbClr val="FF0000"/>
                </a:solidFill>
              </a:rPr>
              <a:t> </a:t>
            </a:r>
            <a:r>
              <a:rPr lang="en-US" sz="3300" b="1" i="1" dirty="0" smtClean="0">
                <a:solidFill>
                  <a:srgbClr val="FF0000"/>
                </a:solidFill>
              </a:rPr>
              <a:t>scared/fearful</a:t>
            </a:r>
            <a:r>
              <a:rPr lang="en-US" sz="3300" b="1" i="1" dirty="0" smtClean="0"/>
              <a:t>.  </a:t>
            </a:r>
            <a:r>
              <a:rPr lang="en-US" sz="3300" b="1" i="1" dirty="0" smtClean="0">
                <a:solidFill>
                  <a:srgbClr val="FF0000"/>
                </a:solidFill>
              </a:rPr>
              <a:t>At this point, </a:t>
            </a:r>
            <a:r>
              <a:rPr lang="en-US" sz="3300" b="1" i="1" dirty="0" smtClean="0"/>
              <a:t>she </a:t>
            </a:r>
            <a:r>
              <a:rPr lang="en-US" sz="3300" b="1" i="1" dirty="0"/>
              <a:t>started crying </a:t>
            </a:r>
            <a:r>
              <a:rPr lang="en-US" sz="3300" b="1" i="1" dirty="0" smtClean="0">
                <a:solidFill>
                  <a:srgbClr val="FF0000"/>
                </a:solidFill>
              </a:rPr>
              <a:t>fearfully</a:t>
            </a:r>
            <a:r>
              <a:rPr lang="en-US" sz="3300" b="1" i="1" dirty="0" smtClean="0"/>
              <a:t>.</a:t>
            </a:r>
            <a:endParaRPr lang="en-US" sz="3300" b="1" i="1" dirty="0"/>
          </a:p>
          <a:p>
            <a:pPr marL="514350" indent="-514350">
              <a:buAutoNum type="arabicPeriod"/>
            </a:pPr>
            <a:r>
              <a:rPr lang="en-US" sz="3300" b="1" i="1" dirty="0" smtClean="0"/>
              <a:t>After that, Jenny didn’t want to </a:t>
            </a:r>
            <a:r>
              <a:rPr lang="en-US" sz="3300" b="1" i="1" dirty="0" smtClean="0">
                <a:solidFill>
                  <a:srgbClr val="FF0000"/>
                </a:solidFill>
              </a:rPr>
              <a:t>read</a:t>
            </a:r>
            <a:r>
              <a:rPr lang="en-US" sz="3300" b="1" i="1" dirty="0" smtClean="0"/>
              <a:t> the </a:t>
            </a:r>
            <a:r>
              <a:rPr lang="en-US" sz="3300" b="1" i="1" dirty="0" smtClean="0">
                <a:solidFill>
                  <a:srgbClr val="FF0000"/>
                </a:solidFill>
              </a:rPr>
              <a:t>book</a:t>
            </a:r>
            <a:r>
              <a:rPr lang="en-US" sz="3300" b="1" i="1" dirty="0" smtClean="0"/>
              <a:t> anymore.  She </a:t>
            </a:r>
            <a:r>
              <a:rPr lang="en-US" sz="3300" b="1" i="1" dirty="0" smtClean="0">
                <a:solidFill>
                  <a:srgbClr val="FF0000"/>
                </a:solidFill>
              </a:rPr>
              <a:t>closed the book </a:t>
            </a:r>
            <a:r>
              <a:rPr lang="en-US" sz="3300" b="1" i="1" dirty="0" smtClean="0"/>
              <a:t>and</a:t>
            </a:r>
            <a:r>
              <a:rPr lang="en-US" sz="3300" b="1" i="1" dirty="0" smtClean="0">
                <a:solidFill>
                  <a:srgbClr val="FF0000"/>
                </a:solidFill>
              </a:rPr>
              <a:t> threw </a:t>
            </a:r>
            <a:r>
              <a:rPr lang="en-US" sz="3300" b="1" i="1" dirty="0" smtClean="0"/>
              <a:t>it on the </a:t>
            </a:r>
            <a:r>
              <a:rPr lang="en-US" sz="3300" b="1" i="1" dirty="0" smtClean="0">
                <a:solidFill>
                  <a:srgbClr val="FF0000"/>
                </a:solidFill>
              </a:rPr>
              <a:t>floor.</a:t>
            </a:r>
            <a:endParaRPr lang="en-US" sz="3300" b="1" i="1" dirty="0" smtClean="0"/>
          </a:p>
          <a:p>
            <a:pPr marL="514350" indent="-514350">
              <a:buAutoNum type="arabicPeriod"/>
            </a:pPr>
            <a:r>
              <a:rPr lang="en-US" sz="3300" b="1" i="1" dirty="0" smtClean="0"/>
              <a:t>Jenny’s teacher </a:t>
            </a:r>
            <a:r>
              <a:rPr lang="en-US" sz="3300" b="1" i="1" dirty="0" smtClean="0">
                <a:solidFill>
                  <a:srgbClr val="FF0000"/>
                </a:solidFill>
              </a:rPr>
              <a:t>scolded</a:t>
            </a:r>
            <a:r>
              <a:rPr lang="en-US" sz="3300" b="1" i="1" dirty="0" smtClean="0"/>
              <a:t> her for </a:t>
            </a:r>
            <a:r>
              <a:rPr lang="en-US" sz="3300" b="1" i="1" dirty="0" smtClean="0">
                <a:solidFill>
                  <a:srgbClr val="FF0000"/>
                </a:solidFill>
              </a:rPr>
              <a:t>close</a:t>
            </a:r>
            <a:r>
              <a:rPr lang="en-US" sz="3300" b="1" i="1" dirty="0" smtClean="0"/>
              <a:t> the </a:t>
            </a:r>
            <a:r>
              <a:rPr lang="en-US" sz="3300" b="1" i="1" dirty="0" smtClean="0">
                <a:solidFill>
                  <a:srgbClr val="FF0000"/>
                </a:solidFill>
              </a:rPr>
              <a:t>book</a:t>
            </a:r>
            <a:r>
              <a:rPr lang="en-US" sz="3300" b="1" i="1" dirty="0" smtClean="0"/>
              <a:t>.  She made her </a:t>
            </a:r>
            <a:r>
              <a:rPr lang="en-US" sz="3300" b="1" i="1" dirty="0" smtClean="0">
                <a:solidFill>
                  <a:srgbClr val="FF0000"/>
                </a:solidFill>
              </a:rPr>
              <a:t>open 5 page </a:t>
            </a:r>
            <a:r>
              <a:rPr lang="en-US" sz="3300" b="1" i="1" dirty="0" smtClean="0"/>
              <a:t>again, but Jenny still was still</a:t>
            </a:r>
            <a:r>
              <a:rPr lang="en-US" sz="3300" b="1" i="1" dirty="0" smtClean="0">
                <a:solidFill>
                  <a:srgbClr val="FF0000"/>
                </a:solidFill>
              </a:rPr>
              <a:t> scared</a:t>
            </a:r>
            <a:r>
              <a:rPr lang="en-US" sz="3300" b="1" i="1" dirty="0" smtClean="0"/>
              <a:t> from the </a:t>
            </a:r>
            <a:r>
              <a:rPr lang="en-US" sz="3300" b="1" i="1" dirty="0" smtClean="0">
                <a:solidFill>
                  <a:srgbClr val="FF0000"/>
                </a:solidFill>
              </a:rPr>
              <a:t>ghost</a:t>
            </a:r>
            <a:r>
              <a:rPr lang="en-US" sz="33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480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1966</Words>
  <Application>Microsoft Macintosh PowerPoint</Application>
  <PresentationFormat>Custom</PresentationFormat>
  <Paragraphs>259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Ion Boardroom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LISTENING!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Mindedness</dc:title>
  <dc:creator>Amy Lingenfelter</dc:creator>
  <cp:lastModifiedBy>Amy Lingenfelter</cp:lastModifiedBy>
  <cp:revision>485</cp:revision>
  <dcterms:created xsi:type="dcterms:W3CDTF">2015-03-16T16:55:24Z</dcterms:created>
  <dcterms:modified xsi:type="dcterms:W3CDTF">2015-07-13T18:49:52Z</dcterms:modified>
</cp:coreProperties>
</file>