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90" r:id="rId3"/>
    <p:sldId id="484" r:id="rId4"/>
    <p:sldId id="491" r:id="rId5"/>
    <p:sldId id="492" r:id="rId6"/>
    <p:sldId id="493" r:id="rId7"/>
    <p:sldId id="481" r:id="rId8"/>
    <p:sldId id="482" r:id="rId9"/>
    <p:sldId id="483" r:id="rId10"/>
    <p:sldId id="488" r:id="rId11"/>
    <p:sldId id="487" r:id="rId12"/>
    <p:sldId id="489" r:id="rId13"/>
    <p:sldId id="486" r:id="rId14"/>
    <p:sldId id="473" r:id="rId15"/>
    <p:sldId id="462" r:id="rId16"/>
    <p:sldId id="463" r:id="rId17"/>
    <p:sldId id="464" r:id="rId18"/>
    <p:sldId id="465" r:id="rId19"/>
    <p:sldId id="466" r:id="rId20"/>
    <p:sldId id="469" r:id="rId21"/>
    <p:sldId id="470" r:id="rId22"/>
    <p:sldId id="474" r:id="rId23"/>
    <p:sldId id="472" r:id="rId24"/>
    <p:sldId id="480" r:id="rId25"/>
    <p:sldId id="451" r:id="rId26"/>
    <p:sldId id="455" r:id="rId27"/>
    <p:sldId id="452" r:id="rId28"/>
    <p:sldId id="460" r:id="rId29"/>
    <p:sldId id="449" r:id="rId30"/>
    <p:sldId id="456" r:id="rId31"/>
    <p:sldId id="459" r:id="rId32"/>
    <p:sldId id="442" r:id="rId33"/>
    <p:sldId id="443" r:id="rId34"/>
    <p:sldId id="423" r:id="rId35"/>
    <p:sldId id="420" r:id="rId36"/>
    <p:sldId id="424" r:id="rId37"/>
    <p:sldId id="427" r:id="rId38"/>
    <p:sldId id="426" r:id="rId39"/>
    <p:sldId id="425" r:id="rId40"/>
    <p:sldId id="428" r:id="rId41"/>
    <p:sldId id="429" r:id="rId42"/>
    <p:sldId id="430" r:id="rId43"/>
    <p:sldId id="438" r:id="rId44"/>
    <p:sldId id="444" r:id="rId45"/>
    <p:sldId id="490" r:id="rId46"/>
    <p:sldId id="458" r:id="rId47"/>
    <p:sldId id="477" r:id="rId48"/>
    <p:sldId id="475" r:id="rId49"/>
    <p:sldId id="476" r:id="rId50"/>
    <p:sldId id="478" r:id="rId51"/>
    <p:sldId id="479" r:id="rId52"/>
    <p:sldId id="433" r:id="rId53"/>
    <p:sldId id="434" r:id="rId54"/>
    <p:sldId id="397" r:id="rId55"/>
    <p:sldId id="43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7ADA6"/>
    <a:srgbClr val="CE89E9"/>
    <a:srgbClr val="FFF054"/>
    <a:srgbClr val="D4B8FF"/>
    <a:srgbClr val="00FF00"/>
    <a:srgbClr val="D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1" autoAdjust="0"/>
    <p:restoredTop sz="97222" autoAdjust="0"/>
  </p:normalViewPr>
  <p:slideViewPr>
    <p:cSldViewPr snapToGrid="0">
      <p:cViewPr>
        <p:scale>
          <a:sx n="63" d="100"/>
          <a:sy n="63" d="100"/>
        </p:scale>
        <p:origin x="1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22DE-EE5B-4708-B09C-169942BD9567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8062-2690-482D-8AF1-ACE9877B1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89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0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6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8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06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06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52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062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54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82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0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7Y6VHc3Ms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cEiFTmk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cEiFTmk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cEiFTmk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cEiFTmk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.jp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5.jpeg"/><Relationship Id="rId5" Type="http://schemas.openxmlformats.org/officeDocument/2006/relationships/image" Target="../media/image2.jp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5.jpeg"/><Relationship Id="rId5" Type="http://schemas.openxmlformats.org/officeDocument/2006/relationships/image" Target="../media/image2.jp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image" Target="../media/image5.jpeg"/><Relationship Id="rId5" Type="http://schemas.openxmlformats.org/officeDocument/2006/relationships/image" Target="../media/image2.jp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4.xml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9.emf"/><Relationship Id="rId1" Type="http://schemas.openxmlformats.org/officeDocument/2006/relationships/themeOverride" Target="../theme/themeOverride11.xml"/><Relationship Id="rId2" Type="http://schemas.openxmlformats.org/officeDocument/2006/relationships/vmlDrawing" Target="../drawings/vmlDrawing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cEiFTmk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781" y="5661494"/>
            <a:ext cx="9381572" cy="626031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>Presented By: Amy E. Lingenfelter</a:t>
            </a:r>
          </a:p>
          <a:p>
            <a:pPr algn="ctr"/>
            <a:endParaRPr lang="en-US" sz="25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3330" y="681252"/>
            <a:ext cx="107134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</a:rPr>
              <a:t>Tackling English Pronunciation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8" y="1811059"/>
            <a:ext cx="5438581" cy="3616656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36" y="2355009"/>
            <a:ext cx="10273825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50" b="1" dirty="0" smtClean="0">
                <a:solidFill>
                  <a:srgbClr val="00B050"/>
                </a:solidFill>
              </a:rPr>
              <a:t>Falling Intonation: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/>
              <a:t>The voice jumps up on the stressed syllable of the last prominent word in the sentence and then falls after that.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/>
              <a:t>If the syllable </a:t>
            </a:r>
            <a:r>
              <a:rPr lang="en-US" sz="2650" b="1" dirty="0" smtClean="0"/>
              <a:t>stress is </a:t>
            </a:r>
            <a:r>
              <a:rPr lang="en-US" sz="2650" b="1" dirty="0"/>
              <a:t>at the very end, the voice jumps up and down on the same syllable</a:t>
            </a:r>
            <a:r>
              <a:rPr lang="en-US" sz="2650" b="1" dirty="0" smtClean="0"/>
              <a:t>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Common in statements, esp. those that give information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/>
              <a:t>Suggests completeness or </a:t>
            </a:r>
            <a:r>
              <a:rPr lang="en-US" sz="2650" b="1" dirty="0" smtClean="0"/>
              <a:t>certainty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Common in questions that ask for new/unknown information (for ex., “WH/H” questions)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31387" y="65951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about Intonation in American English: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07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901" y="2442934"/>
            <a:ext cx="1027382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50" b="1" dirty="0">
                <a:solidFill>
                  <a:srgbClr val="00B050"/>
                </a:solidFill>
              </a:rPr>
              <a:t>Rising intonation</a:t>
            </a:r>
            <a:r>
              <a:rPr lang="en-US" sz="2650" b="1" dirty="0" smtClean="0">
                <a:solidFill>
                  <a:srgbClr val="00B050"/>
                </a:solidFill>
              </a:rPr>
              <a:t>:</a:t>
            </a:r>
            <a:endParaRPr lang="en-US" sz="265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/>
              <a:t>The voice rises on the stressed syllable of the last prominent word in the </a:t>
            </a:r>
            <a:r>
              <a:rPr lang="en-US" sz="2650" b="1" dirty="0" smtClean="0"/>
              <a:t>sentence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Common in questions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Often suggests incompleteness or uncertainty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Often used to ask someone to repeat what he or she said including for “WH/H” words</a:t>
            </a:r>
            <a:endParaRPr lang="en-US" sz="2650" b="1" dirty="0"/>
          </a:p>
          <a:p>
            <a:pPr lvl="1">
              <a:buClr>
                <a:schemeClr val="accent1"/>
              </a:buClr>
              <a:buSzPct val="130000"/>
            </a:pPr>
            <a:r>
              <a:rPr lang="en-US" sz="2650" b="1" dirty="0"/>
              <a:t>	</a:t>
            </a:r>
            <a:r>
              <a:rPr lang="en-US" sz="2650" b="1" dirty="0" smtClean="0">
                <a:solidFill>
                  <a:srgbClr val="B31166"/>
                </a:solidFill>
              </a:rPr>
              <a:t>	-</a:t>
            </a:r>
            <a:r>
              <a:rPr lang="en-US" sz="2650" b="1" dirty="0">
                <a:solidFill>
                  <a:srgbClr val="B31166"/>
                </a:solidFill>
              </a:rPr>
              <a:t>Unit 41: Pg. 97, #1, </a:t>
            </a:r>
            <a:r>
              <a:rPr lang="en-US" sz="2650" b="1" dirty="0" smtClean="0">
                <a:solidFill>
                  <a:srgbClr val="B31166"/>
                </a:solidFill>
              </a:rPr>
              <a:t>2, 8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2650" b="1" dirty="0">
                <a:solidFill>
                  <a:srgbClr val="B31166"/>
                </a:solidFill>
              </a:rPr>
              <a:t>	</a:t>
            </a:r>
            <a:r>
              <a:rPr lang="en-US" sz="2650" b="1" dirty="0" smtClean="0">
                <a:solidFill>
                  <a:srgbClr val="B31166"/>
                </a:solidFill>
              </a:rPr>
              <a:t>	-Unit 42: Pg. 100, #1, 2, 4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2650" b="1" dirty="0">
                <a:solidFill>
                  <a:srgbClr val="B31166"/>
                </a:solidFill>
              </a:rPr>
              <a:t>	</a:t>
            </a:r>
            <a:r>
              <a:rPr lang="en-US" sz="2650" b="1" dirty="0" smtClean="0">
                <a:solidFill>
                  <a:srgbClr val="B31166"/>
                </a:solidFill>
              </a:rPr>
              <a:t>	-Unit 43 Pg. 104, #5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31387" y="65951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about Intonation in American English: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8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36" y="2425349"/>
            <a:ext cx="102738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50" b="1" dirty="0" smtClean="0"/>
              <a:t>The </a:t>
            </a:r>
            <a:r>
              <a:rPr lang="en-US" sz="2650" b="1" dirty="0" smtClean="0">
                <a:solidFill>
                  <a:srgbClr val="00B050"/>
                </a:solidFill>
              </a:rPr>
              <a:t>rise or fall </a:t>
            </a:r>
            <a:r>
              <a:rPr lang="en-US" sz="2650" b="1" dirty="0" smtClean="0"/>
              <a:t>begins on the </a:t>
            </a:r>
            <a:r>
              <a:rPr lang="en-US" sz="2650" b="1" dirty="0" smtClean="0">
                <a:solidFill>
                  <a:srgbClr val="00B050"/>
                </a:solidFill>
              </a:rPr>
              <a:t>most prominent word in the sentence </a:t>
            </a:r>
            <a:r>
              <a:rPr lang="en-US" sz="2650" b="1" dirty="0" smtClean="0"/>
              <a:t>(the word that the speaker sees as most important):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At the beginning of a conversation, it’s usually the last content word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At the middle or end of a conversation, it can move to earlier content words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2650" b="1" dirty="0" smtClean="0">
                <a:solidFill>
                  <a:schemeClr val="accent2"/>
                </a:solidFill>
              </a:rPr>
              <a:t>		</a:t>
            </a:r>
            <a:r>
              <a:rPr lang="en-US" sz="2650" b="1" dirty="0" smtClean="0">
                <a:solidFill>
                  <a:srgbClr val="B31166"/>
                </a:solidFill>
              </a:rPr>
              <a:t>-Unit 44: </a:t>
            </a:r>
            <a:r>
              <a:rPr lang="en-US" sz="2650" b="1" dirty="0">
                <a:solidFill>
                  <a:srgbClr val="B31166"/>
                </a:solidFill>
              </a:rPr>
              <a:t>Pg. </a:t>
            </a:r>
            <a:r>
              <a:rPr lang="en-US" sz="2650" b="1" dirty="0" smtClean="0">
                <a:solidFill>
                  <a:srgbClr val="B31166"/>
                </a:solidFill>
              </a:rPr>
              <a:t>106, </a:t>
            </a:r>
            <a:r>
              <a:rPr lang="en-US" sz="2650" b="1" dirty="0">
                <a:solidFill>
                  <a:srgbClr val="B31166"/>
                </a:solidFill>
              </a:rPr>
              <a:t>#</a:t>
            </a:r>
            <a:r>
              <a:rPr lang="en-US" sz="2650" b="1" dirty="0" smtClean="0">
                <a:solidFill>
                  <a:srgbClr val="B31166"/>
                </a:solidFill>
              </a:rPr>
              <a:t>1, 2, 4</a:t>
            </a:r>
            <a:endParaRPr lang="en-US" sz="2650" b="1" dirty="0">
              <a:solidFill>
                <a:srgbClr val="B311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387" y="65951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about Intonation in American English: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2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1051" y="2442934"/>
            <a:ext cx="1027382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50" b="1" dirty="0"/>
              <a:t>S</a:t>
            </a:r>
            <a:r>
              <a:rPr lang="en-US" sz="2650" b="1" dirty="0" smtClean="0"/>
              <a:t>tress different words in the sentence and/or use a different pitch or rise/fall.  How does it </a:t>
            </a:r>
            <a:r>
              <a:rPr lang="en-US" sz="2650" b="1" u="sng" dirty="0" smtClean="0">
                <a:solidFill>
                  <a:srgbClr val="00B050"/>
                </a:solidFill>
              </a:rPr>
              <a:t>change the overall meaning</a:t>
            </a:r>
            <a:r>
              <a:rPr lang="en-US" sz="2650" b="1" dirty="0" smtClean="0"/>
              <a:t>?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chemeClr val="accent2"/>
                </a:solidFill>
              </a:rPr>
              <a:t>Q. “I’m moving out of Quito.”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chemeClr val="accent2"/>
                </a:solidFill>
              </a:rPr>
              <a:t>A.  “Really? </a:t>
            </a:r>
            <a:r>
              <a:rPr lang="en-US" sz="2650" b="1" dirty="0">
                <a:solidFill>
                  <a:schemeClr val="accent2"/>
                </a:solidFill>
              </a:rPr>
              <a:t> </a:t>
            </a:r>
            <a:r>
              <a:rPr lang="en-US" sz="2650" b="1" dirty="0" smtClean="0">
                <a:solidFill>
                  <a:schemeClr val="accent2"/>
                </a:solidFill>
              </a:rPr>
              <a:t>Are you moving for good?”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rgbClr val="0070C0"/>
                </a:solidFill>
              </a:rPr>
              <a:t>Q.  “I hear you found a new apartment.”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rgbClr val="0070C0"/>
                </a:solidFill>
              </a:rPr>
              <a:t>A.  “Yes.  I’m moving tomorrow.”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rgbClr val="FF6600"/>
                </a:solidFill>
              </a:rPr>
              <a:t>Q.  “Have you spoken to your mother lately?”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rgbClr val="FF6600"/>
                </a:solidFill>
              </a:rPr>
              <a:t>A.   “No, but I really want to.”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chemeClr val="accent6">
                    <a:lumMod val="75000"/>
                  </a:schemeClr>
                </a:solidFill>
              </a:rPr>
              <a:t>Q.   “Do you want to go to China with me?”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>
                <a:solidFill>
                  <a:schemeClr val="accent6">
                    <a:lumMod val="75000"/>
                  </a:schemeClr>
                </a:solidFill>
              </a:rPr>
              <a:t>A.   “Yes but I went to China last year.”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6897" y="106152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Intonation/Word Stress Practice: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3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TQuoDRW_BOdA-vsOcYRhtkXZO7RE3XOHJqmzdBi9Kxu0oJQQSv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64" y="3490155"/>
            <a:ext cx="4038496" cy="3161567"/>
          </a:xfrm>
          <a:prstGeom prst="rect">
            <a:avLst/>
          </a:prstGeom>
          <a:noFill/>
          <a:effectLst>
            <a:glow>
              <a:schemeClr val="accent6">
                <a:lumMod val="75000"/>
              </a:schemeClr>
            </a:glow>
            <a:outerShdw blurRad="736600" dist="419100" dir="7800000" algn="ctr" rotWithShape="0">
              <a:srgbClr val="000000">
                <a:alpha val="52000"/>
              </a:srgbClr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6341" y="91105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Transition Slide</a:t>
            </a:r>
            <a:endParaRPr lang="en-US" sz="4000" b="1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914" y="2490625"/>
            <a:ext cx="1102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2700" b="1" dirty="0" smtClean="0"/>
              <a:t>The following slides were covered in previous classes but still may be referred to on occasion.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7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038" y="2521105"/>
            <a:ext cx="1003504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Two-Syllable Nouns or Adjectives: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Brazen </a:t>
            </a:r>
            <a:r>
              <a:rPr lang="is-IS" sz="3100" i="1" dirty="0" smtClean="0">
                <a:solidFill>
                  <a:srgbClr val="008000"/>
                </a:solidFill>
              </a:rPr>
              <a:t>(adj.)  </a:t>
            </a:r>
            <a:r>
              <a:rPr lang="en-US" sz="3200" dirty="0" smtClean="0">
                <a:solidFill>
                  <a:schemeClr val="accent1"/>
                </a:solidFill>
              </a:rPr>
              <a:t>/</a:t>
            </a:r>
            <a:r>
              <a:rPr lang="en-US" sz="3200" dirty="0">
                <a:solidFill>
                  <a:schemeClr val="accent1"/>
                </a:solidFill>
              </a:rPr>
              <a:t>ˈbreɪzən/ </a:t>
            </a:r>
            <a:endParaRPr lang="is-IS" sz="3100" b="1" i="1" dirty="0" smtClean="0">
              <a:solidFill>
                <a:schemeClr val="accent1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Object </a:t>
            </a:r>
            <a:r>
              <a:rPr lang="is-IS" sz="3100" i="1" dirty="0">
                <a:solidFill>
                  <a:srgbClr val="008000"/>
                </a:solidFill>
              </a:rPr>
              <a:t>(noun</a:t>
            </a:r>
            <a:r>
              <a:rPr lang="is-IS" sz="3100" i="1" dirty="0" smtClean="0">
                <a:solidFill>
                  <a:srgbClr val="008000"/>
                </a:solidFill>
              </a:rPr>
              <a:t>)  </a:t>
            </a:r>
            <a:r>
              <a:rPr lang="en-US" sz="3200" dirty="0" smtClean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B31166"/>
                </a:solidFill>
              </a:rPr>
              <a:t>ˈ</a:t>
            </a:r>
            <a:r>
              <a:rPr lang="en-US" sz="3200" dirty="0" smtClean="0">
                <a:solidFill>
                  <a:srgbClr val="B31166"/>
                </a:solidFill>
              </a:rPr>
              <a:t>ɒbdʒ</a:t>
            </a:r>
            <a:r>
              <a:rPr lang="en-US" sz="3200" dirty="0">
                <a:solidFill>
                  <a:srgbClr val="B31166"/>
                </a:solidFill>
              </a:rPr>
              <a:t>ɛ</a:t>
            </a:r>
            <a:r>
              <a:rPr lang="en-US" sz="3200" dirty="0" smtClean="0">
                <a:solidFill>
                  <a:srgbClr val="B31166"/>
                </a:solidFill>
              </a:rPr>
              <a:t>kt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Affect </a:t>
            </a:r>
            <a:r>
              <a:rPr lang="is-IS" sz="3100" i="1" dirty="0">
                <a:solidFill>
                  <a:srgbClr val="008000"/>
                </a:solidFill>
              </a:rPr>
              <a:t>(noun</a:t>
            </a:r>
            <a:r>
              <a:rPr lang="is-IS" sz="3100" i="1" dirty="0" smtClean="0">
                <a:solidFill>
                  <a:srgbClr val="008000"/>
                </a:solidFill>
              </a:rPr>
              <a:t>)  </a:t>
            </a:r>
            <a:r>
              <a:rPr lang="en-US" sz="3200" dirty="0" smtClean="0">
                <a:solidFill>
                  <a:srgbClr val="B31166"/>
                </a:solidFill>
              </a:rPr>
              <a:t>/ˈ</a:t>
            </a:r>
            <a:r>
              <a:rPr lang="en-US" sz="3200" dirty="0">
                <a:solidFill>
                  <a:srgbClr val="B31166"/>
                </a:solidFill>
              </a:rPr>
              <a:t>æfɛkt /</a:t>
            </a:r>
            <a:r>
              <a:rPr lang="en-US" sz="3200" dirty="0" smtClean="0">
                <a:solidFill>
                  <a:srgbClr val="B31166"/>
                </a:solidFill>
              </a:rPr>
              <a:t>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Nuance </a:t>
            </a:r>
            <a:r>
              <a:rPr lang="is-IS" sz="3100" i="1" dirty="0" smtClean="0">
                <a:solidFill>
                  <a:srgbClr val="008000"/>
                </a:solidFill>
              </a:rPr>
              <a:t>(noun)  </a:t>
            </a:r>
            <a:r>
              <a:rPr lang="is-IS" sz="3100" i="1" dirty="0" smtClean="0">
                <a:solidFill>
                  <a:srgbClr val="B31166"/>
                </a:solidFill>
              </a:rPr>
              <a:t>/</a:t>
            </a:r>
            <a:r>
              <a:rPr lang="en-US" sz="3200" dirty="0" smtClean="0">
                <a:solidFill>
                  <a:srgbClr val="B31166"/>
                </a:solidFill>
              </a:rPr>
              <a:t>ˈnjuː</a:t>
            </a:r>
            <a:r>
              <a:rPr lang="en-US" sz="3200" dirty="0">
                <a:solidFill>
                  <a:srgbClr val="B31166"/>
                </a:solidFill>
              </a:rPr>
              <a:t>ɒ</a:t>
            </a:r>
            <a:r>
              <a:rPr lang="en-US" sz="3200" dirty="0" smtClean="0">
                <a:solidFill>
                  <a:srgbClr val="B31166"/>
                </a:solidFill>
              </a:rPr>
              <a:t>ns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Covert </a:t>
            </a:r>
            <a:r>
              <a:rPr lang="is-IS" sz="3100" i="1" dirty="0" smtClean="0">
                <a:solidFill>
                  <a:srgbClr val="008000"/>
                </a:solidFill>
              </a:rPr>
              <a:t>(adj.)  </a:t>
            </a:r>
            <a:r>
              <a:rPr lang="en-US" sz="3200" dirty="0" smtClean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B31166"/>
                </a:solidFill>
              </a:rPr>
              <a:t>ˈ</a:t>
            </a:r>
            <a:r>
              <a:rPr lang="en-US" sz="3200" dirty="0" smtClean="0">
                <a:solidFill>
                  <a:srgbClr val="B31166"/>
                </a:solidFill>
              </a:rPr>
              <a:t>kʌvɜ:t/ or </a:t>
            </a:r>
            <a:r>
              <a:rPr lang="en-US" sz="2800" dirty="0">
                <a:solidFill>
                  <a:srgbClr val="B31166"/>
                </a:solidFill>
              </a:rPr>
              <a:t>/ˈ</a:t>
            </a:r>
            <a:r>
              <a:rPr lang="en-US" sz="2800" dirty="0" smtClean="0">
                <a:solidFill>
                  <a:srgbClr val="B31166"/>
                </a:solidFill>
              </a:rPr>
              <a:t>kəʊvɜ:t</a:t>
            </a:r>
            <a:r>
              <a:rPr lang="en-US" sz="2800" dirty="0">
                <a:solidFill>
                  <a:srgbClr val="B31166"/>
                </a:solidFill>
              </a:rPr>
              <a:t>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Tangent </a:t>
            </a:r>
            <a:r>
              <a:rPr lang="is-IS" sz="3100" i="1" dirty="0">
                <a:solidFill>
                  <a:srgbClr val="008000"/>
                </a:solidFill>
              </a:rPr>
              <a:t>(noun</a:t>
            </a:r>
            <a:r>
              <a:rPr lang="is-IS" sz="3100" i="1" dirty="0" smtClean="0">
                <a:solidFill>
                  <a:srgbClr val="008000"/>
                </a:solidFill>
              </a:rPr>
              <a:t>) </a:t>
            </a:r>
            <a:r>
              <a:rPr lang="en-US" sz="3200" dirty="0">
                <a:solidFill>
                  <a:srgbClr val="B31166"/>
                </a:solidFill>
              </a:rPr>
              <a:t>/ˈtændʒənt/ </a:t>
            </a:r>
            <a:endParaRPr lang="is-IS" sz="3100" b="1" dirty="0">
              <a:solidFill>
                <a:srgbClr val="B31166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endParaRPr lang="is-IS" sz="16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18254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038" y="2521105"/>
            <a:ext cx="1003504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Two-Syllable Verbs: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Object </a:t>
            </a:r>
            <a:r>
              <a:rPr lang="is-IS" sz="3100" i="1" dirty="0" smtClean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 əb</a:t>
            </a:r>
            <a:r>
              <a:rPr lang="en-US" sz="3200" dirty="0">
                <a:solidFill>
                  <a:srgbClr val="B31166"/>
                </a:solidFill>
              </a:rPr>
              <a:t>ˈdʒɛkt/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Effect </a:t>
            </a:r>
            <a:r>
              <a:rPr lang="is-IS" sz="3100" i="1" dirty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B31166"/>
                </a:solidFill>
              </a:rPr>
              <a:t>/ɪˈfɛkt/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Distort </a:t>
            </a:r>
            <a:r>
              <a:rPr lang="is-IS" sz="3100" i="1" dirty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 </a:t>
            </a:r>
            <a:r>
              <a:rPr lang="en-US" sz="3200" dirty="0">
                <a:solidFill>
                  <a:srgbClr val="B31166"/>
                </a:solidFill>
              </a:rPr>
              <a:t>/dɪˈstɔːt/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Dispose </a:t>
            </a:r>
            <a:r>
              <a:rPr lang="is-IS" sz="3100" i="1" dirty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B31166"/>
                </a:solidFill>
              </a:rPr>
              <a:t>/dɪˈspəʊz/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Abhor </a:t>
            </a:r>
            <a:r>
              <a:rPr lang="is-IS" sz="3100" i="1" dirty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 </a:t>
            </a:r>
            <a:r>
              <a:rPr lang="en-US" sz="3200" dirty="0">
                <a:solidFill>
                  <a:srgbClr val="B31166"/>
                </a:solidFill>
              </a:rPr>
              <a:t>/əbˈhɔː/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Enhance </a:t>
            </a:r>
            <a:r>
              <a:rPr lang="is-IS" sz="3100" i="1" dirty="0">
                <a:solidFill>
                  <a:srgbClr val="008000"/>
                </a:solidFill>
              </a:rPr>
              <a:t>(verb)</a:t>
            </a:r>
            <a:r>
              <a:rPr lang="is-IS" sz="3100" b="1" i="1" dirty="0" smtClean="0">
                <a:solidFill>
                  <a:srgbClr val="008000"/>
                </a:solidFill>
              </a:rPr>
              <a:t>  </a:t>
            </a:r>
            <a:r>
              <a:rPr lang="en-US" sz="3200" dirty="0">
                <a:solidFill>
                  <a:srgbClr val="B31166"/>
                </a:solidFill>
              </a:rPr>
              <a:t>/ɪnˈ</a:t>
            </a:r>
            <a:r>
              <a:rPr lang="en-US" sz="3200" dirty="0" smtClean="0">
                <a:solidFill>
                  <a:srgbClr val="B31166"/>
                </a:solidFill>
              </a:rPr>
              <a:t>h</a:t>
            </a:r>
            <a:r>
              <a:rPr lang="da-DK" sz="3200" dirty="0">
                <a:solidFill>
                  <a:srgbClr val="B31166"/>
                </a:solidFill>
              </a:rPr>
              <a:t>æ</a:t>
            </a:r>
            <a:r>
              <a:rPr lang="en-US" sz="3200" dirty="0" smtClean="0">
                <a:solidFill>
                  <a:srgbClr val="B31166"/>
                </a:solidFill>
              </a:rPr>
              <a:t>ns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endParaRPr lang="is-IS" sz="3100" b="1" dirty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endParaRPr lang="is-IS" sz="16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36150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558" y="2313153"/>
            <a:ext cx="1003504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Three-Syllable Word: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Counterfeit </a:t>
            </a:r>
            <a:r>
              <a:rPr lang="is-IS" sz="3100" i="1" dirty="0" smtClean="0"/>
              <a:t>(noun</a:t>
            </a:r>
            <a:r>
              <a:rPr lang="is-IS" sz="3100" i="1" dirty="0" smtClean="0">
                <a:solidFill>
                  <a:srgbClr val="008000"/>
                </a:solidFill>
              </a:rPr>
              <a:t>) </a:t>
            </a:r>
            <a:r>
              <a:rPr lang="en-US" sz="3200" dirty="0">
                <a:solidFill>
                  <a:schemeClr val="accent1"/>
                </a:solidFill>
              </a:rPr>
              <a:t>/ˈ</a:t>
            </a:r>
            <a:r>
              <a:rPr lang="en-US" sz="3200" dirty="0" smtClean="0">
                <a:solidFill>
                  <a:schemeClr val="accent1"/>
                </a:solidFill>
              </a:rPr>
              <a:t>kaʊntɜ:fɪt</a:t>
            </a:r>
            <a:r>
              <a:rPr lang="en-US" sz="3200" dirty="0">
                <a:solidFill>
                  <a:schemeClr val="accent1"/>
                </a:solidFill>
              </a:rPr>
              <a:t>/</a:t>
            </a:r>
            <a:endParaRPr lang="is-IS" sz="3100" i="1" dirty="0" smtClean="0">
              <a:solidFill>
                <a:schemeClr val="accent1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Engender </a:t>
            </a:r>
            <a:r>
              <a:rPr lang="is-IS" sz="3100" i="1" dirty="0" smtClean="0"/>
              <a:t>(verb) </a:t>
            </a:r>
            <a:r>
              <a:rPr lang="en-US" sz="3200" dirty="0">
                <a:solidFill>
                  <a:srgbClr val="B31166"/>
                </a:solidFill>
              </a:rPr>
              <a:t>/ɪnˈ</a:t>
            </a:r>
            <a:r>
              <a:rPr lang="en-US" sz="3200" dirty="0" smtClean="0">
                <a:solidFill>
                  <a:srgbClr val="B31166"/>
                </a:solidFill>
              </a:rPr>
              <a:t>dʒɛnd</a:t>
            </a:r>
            <a:r>
              <a:rPr lang="en-US" sz="3200" dirty="0">
                <a:solidFill>
                  <a:srgbClr val="B31166"/>
                </a:solidFill>
              </a:rPr>
              <a:t>ɜ:</a:t>
            </a:r>
            <a:r>
              <a:rPr lang="en-US" sz="3200" dirty="0" smtClean="0">
                <a:solidFill>
                  <a:srgbClr val="B31166"/>
                </a:solidFill>
              </a:rPr>
              <a:t>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Abrasive </a:t>
            </a:r>
            <a:r>
              <a:rPr lang="is-IS" sz="3100" i="1" dirty="0" smtClean="0"/>
              <a:t>(adj.) </a:t>
            </a:r>
            <a:r>
              <a:rPr lang="en-US" sz="3200" dirty="0">
                <a:solidFill>
                  <a:srgbClr val="B31166"/>
                </a:solidFill>
              </a:rPr>
              <a:t>/əˈbreɪsɪv/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>
                <a:solidFill>
                  <a:srgbClr val="00B050"/>
                </a:solidFill>
              </a:rPr>
              <a:t>Labryrinth</a:t>
            </a:r>
            <a:r>
              <a:rPr lang="is-IS" sz="3100" b="1" i="1" dirty="0" smtClean="0">
                <a:solidFill>
                  <a:srgbClr val="008000"/>
                </a:solidFill>
              </a:rPr>
              <a:t> </a:t>
            </a:r>
            <a:r>
              <a:rPr lang="is-IS" sz="3100" i="1" dirty="0" smtClean="0"/>
              <a:t>(noun) 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r>
              <a:rPr lang="en-US" sz="3200" dirty="0" smtClean="0">
                <a:solidFill>
                  <a:srgbClr val="B31166"/>
                </a:solidFill>
              </a:rPr>
              <a:t>ˈlæbɜ:rɪn</a:t>
            </a:r>
            <a:r>
              <a:rPr lang="el-GR" sz="3200" dirty="0" smtClean="0">
                <a:solidFill>
                  <a:srgbClr val="B31166"/>
                </a:solidFill>
              </a:rPr>
              <a:t>θ/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Blasphemy </a:t>
            </a:r>
            <a:r>
              <a:rPr lang="is-IS" sz="3100" i="1" dirty="0" smtClean="0"/>
              <a:t>(noun) </a:t>
            </a:r>
            <a:r>
              <a:rPr lang="en-US" sz="3200" dirty="0">
                <a:solidFill>
                  <a:srgbClr val="B31166"/>
                </a:solidFill>
              </a:rPr>
              <a:t>/ˈ</a:t>
            </a:r>
            <a:r>
              <a:rPr lang="en-US" sz="3200" dirty="0" smtClean="0">
                <a:solidFill>
                  <a:srgbClr val="B31166"/>
                </a:solidFill>
              </a:rPr>
              <a:t>blæsfɪmɪ:/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Credible </a:t>
            </a:r>
            <a:r>
              <a:rPr lang="is-IS" sz="3100" i="1" dirty="0" smtClean="0"/>
              <a:t>(adj.) </a:t>
            </a:r>
            <a:r>
              <a:rPr lang="en-US" sz="3200" dirty="0">
                <a:solidFill>
                  <a:srgbClr val="B31166"/>
                </a:solidFill>
              </a:rPr>
              <a:t>/ˈkrɛdɪbəl/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Plethora </a:t>
            </a:r>
            <a:r>
              <a:rPr lang="is-IS" sz="3100" i="1" dirty="0" smtClean="0"/>
              <a:t>(noun) </a:t>
            </a:r>
            <a:r>
              <a:rPr lang="en-US" sz="3200" dirty="0">
                <a:solidFill>
                  <a:srgbClr val="B31166"/>
                </a:solidFill>
              </a:rPr>
              <a:t>/ˈplɛ</a:t>
            </a:r>
            <a:r>
              <a:rPr lang="el-GR" sz="3200" dirty="0">
                <a:solidFill>
                  <a:srgbClr val="B31166"/>
                </a:solidFill>
              </a:rPr>
              <a:t>θ</a:t>
            </a:r>
            <a:r>
              <a:rPr lang="en-US" sz="3200" dirty="0">
                <a:solidFill>
                  <a:srgbClr val="B31166"/>
                </a:solidFill>
              </a:rPr>
              <a:t>ərə/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Enfranchise </a:t>
            </a:r>
            <a:r>
              <a:rPr lang="is-IS" sz="3100" i="1" dirty="0" smtClean="0"/>
              <a:t>(verb)</a:t>
            </a:r>
            <a:r>
              <a:rPr lang="is-IS" sz="3100" i="1" dirty="0" smtClean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r>
              <a:rPr lang="en-US" sz="3200" dirty="0" smtClean="0">
                <a:solidFill>
                  <a:srgbClr val="B31166"/>
                </a:solidFill>
              </a:rPr>
              <a:t>ɪnˈfræntʃaɪz/</a:t>
            </a:r>
            <a:r>
              <a:rPr lang="en-US" sz="3200" dirty="0" smtClean="0">
                <a:solidFill>
                  <a:schemeClr val="bg1"/>
                </a:solidFill>
              </a:rPr>
              <a:t>/ </a:t>
            </a:r>
            <a:endParaRPr lang="is-IS" sz="31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10213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558" y="2322985"/>
            <a:ext cx="1003504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Four-Syllable Word: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Disenfranchise </a:t>
            </a:r>
            <a:r>
              <a:rPr lang="is-IS" sz="3100" i="1" dirty="0" smtClean="0"/>
              <a:t>(verb)</a:t>
            </a:r>
            <a:r>
              <a:rPr lang="is-IS" sz="3100" i="1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/ˌ</a:t>
            </a:r>
            <a:r>
              <a:rPr lang="en-US" sz="3200" dirty="0">
                <a:solidFill>
                  <a:srgbClr val="B31166"/>
                </a:solidFill>
              </a:rPr>
              <a:t>dɪsɪnˈfræntʃaɪz/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Plagiarism </a:t>
            </a:r>
            <a:r>
              <a:rPr lang="is-IS" sz="3100" i="1" dirty="0"/>
              <a:t>(noun</a:t>
            </a:r>
            <a:r>
              <a:rPr lang="is-IS" sz="3100" i="1" dirty="0" smtClean="0"/>
              <a:t>)</a:t>
            </a:r>
            <a:r>
              <a:rPr lang="is-IS" sz="3100" i="1" dirty="0" smtClean="0">
                <a:solidFill>
                  <a:srgbClr val="008000"/>
                </a:solidFill>
              </a:rPr>
              <a:t>  </a:t>
            </a:r>
            <a:r>
              <a:rPr lang="en-US" sz="3200" dirty="0" smtClean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B31166"/>
                </a:solidFill>
              </a:rPr>
              <a:t>ˈ</a:t>
            </a:r>
            <a:r>
              <a:rPr lang="en-US" sz="3200" dirty="0" smtClean="0">
                <a:solidFill>
                  <a:srgbClr val="B31166"/>
                </a:solidFill>
              </a:rPr>
              <a:t>pleɪdʒ</a:t>
            </a:r>
            <a:r>
              <a:rPr lang="en-US" sz="3200" dirty="0">
                <a:solidFill>
                  <a:srgbClr val="B31166"/>
                </a:solidFill>
              </a:rPr>
              <a:t>ɜ:</a:t>
            </a:r>
            <a:r>
              <a:rPr lang="en-US" sz="3200" dirty="0" smtClean="0">
                <a:solidFill>
                  <a:srgbClr val="B31166"/>
                </a:solidFill>
              </a:rPr>
              <a:t>rɪzəm</a:t>
            </a:r>
            <a:r>
              <a:rPr lang="en-US" sz="3200" dirty="0">
                <a:solidFill>
                  <a:srgbClr val="B31166"/>
                </a:solidFill>
              </a:rPr>
              <a:t>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Absolution </a:t>
            </a:r>
            <a:r>
              <a:rPr lang="is-IS" sz="3100" i="1" dirty="0"/>
              <a:t>(noun</a:t>
            </a:r>
            <a:r>
              <a:rPr lang="is-IS" sz="3100" i="1" dirty="0" smtClean="0">
                <a:solidFill>
                  <a:srgbClr val="000000"/>
                </a:solidFill>
              </a:rPr>
              <a:t>)</a:t>
            </a:r>
            <a:r>
              <a:rPr lang="is-IS" sz="3100" i="1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/,æbsəˈluːʃən</a:t>
            </a:r>
            <a:r>
              <a:rPr lang="en-US" sz="3200" dirty="0">
                <a:solidFill>
                  <a:srgbClr val="B31166"/>
                </a:solidFill>
              </a:rPr>
              <a:t>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Laceration </a:t>
            </a:r>
            <a:r>
              <a:rPr lang="is-IS" sz="3100" i="1" dirty="0"/>
              <a:t>(noun</a:t>
            </a:r>
            <a:r>
              <a:rPr lang="is-IS" sz="3100" i="1" dirty="0" smtClean="0">
                <a:solidFill>
                  <a:srgbClr val="000000"/>
                </a:solidFill>
              </a:rPr>
              <a:t>)</a:t>
            </a:r>
            <a:r>
              <a:rPr lang="is-IS" sz="3100" i="1" dirty="0" smtClean="0">
                <a:solidFill>
                  <a:srgbClr val="008000"/>
                </a:solidFill>
              </a:rPr>
              <a:t>  </a:t>
            </a:r>
            <a:r>
              <a:rPr lang="is-IS" sz="3100" i="1" dirty="0" smtClean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B31166"/>
                </a:solidFill>
              </a:rPr>
              <a:t>,</a:t>
            </a:r>
            <a:r>
              <a:rPr lang="en-US" sz="3200" dirty="0" smtClean="0">
                <a:solidFill>
                  <a:srgbClr val="B31166"/>
                </a:solidFill>
              </a:rPr>
              <a:t>læsɜ:r’eɪshən/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Creditable </a:t>
            </a:r>
            <a:r>
              <a:rPr lang="is-IS" sz="3100" i="1" dirty="0" smtClean="0"/>
              <a:t>(adj.) </a:t>
            </a:r>
            <a:r>
              <a:rPr lang="en-US" sz="3200" dirty="0">
                <a:solidFill>
                  <a:srgbClr val="B31166"/>
                </a:solidFill>
              </a:rPr>
              <a:t>/ˈkrɛdɪtəbəl/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Repudiate </a:t>
            </a:r>
            <a:r>
              <a:rPr lang="is-IS" sz="3100" i="1" dirty="0" smtClean="0"/>
              <a:t>(verb)</a:t>
            </a:r>
            <a:r>
              <a:rPr lang="is-IS" sz="3100" i="1" dirty="0" smtClean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B31166"/>
                </a:solidFill>
              </a:rPr>
              <a:t>/rɪˈ</a:t>
            </a:r>
            <a:r>
              <a:rPr lang="en-US" sz="3200" dirty="0" smtClean="0">
                <a:solidFill>
                  <a:srgbClr val="B31166"/>
                </a:solidFill>
              </a:rPr>
              <a:t>pjuːdi:ˌ</a:t>
            </a:r>
            <a:r>
              <a:rPr lang="en-US" sz="3200" dirty="0">
                <a:solidFill>
                  <a:srgbClr val="B31166"/>
                </a:solidFill>
              </a:rPr>
              <a:t>eɪt/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Crepuscular </a:t>
            </a:r>
            <a:r>
              <a:rPr lang="is-IS" sz="3100" i="1" dirty="0" smtClean="0"/>
              <a:t>(adj.)</a:t>
            </a:r>
            <a:r>
              <a:rPr lang="is-IS" sz="3100" i="1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/krɪˈp</a:t>
            </a:r>
            <a:r>
              <a:rPr lang="en-US" sz="3200" dirty="0">
                <a:solidFill>
                  <a:srgbClr val="B31166"/>
                </a:solidFill>
              </a:rPr>
              <a:t>juː</a:t>
            </a:r>
            <a:r>
              <a:rPr lang="en-US" sz="3200" dirty="0" smtClean="0">
                <a:solidFill>
                  <a:srgbClr val="B31166"/>
                </a:solidFill>
              </a:rPr>
              <a:t>skjʌlɜ</a:t>
            </a:r>
            <a:r>
              <a:rPr lang="en-US" sz="3200" dirty="0">
                <a:solidFill>
                  <a:srgbClr val="B31166"/>
                </a:solidFill>
              </a:rPr>
              <a:t>:/ </a:t>
            </a:r>
            <a:endParaRPr lang="is-IS" sz="3200" dirty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Abstemious </a:t>
            </a:r>
            <a:r>
              <a:rPr lang="is-IS" sz="3100" i="1" dirty="0" smtClean="0"/>
              <a:t>(adj.) </a:t>
            </a:r>
            <a:r>
              <a:rPr lang="en-US" sz="3200" dirty="0" smtClean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rgbClr val="B31166"/>
                </a:solidFill>
              </a:rPr>
              <a:t>æ</a:t>
            </a:r>
            <a:r>
              <a:rPr lang="en-US" sz="3200" dirty="0" smtClean="0">
                <a:solidFill>
                  <a:srgbClr val="B31166"/>
                </a:solidFill>
              </a:rPr>
              <a:t>b</a:t>
            </a:r>
            <a:r>
              <a:rPr lang="en-US" sz="3200" dirty="0">
                <a:solidFill>
                  <a:srgbClr val="B31166"/>
                </a:solidFill>
              </a:rPr>
              <a:t>ˈ</a:t>
            </a:r>
            <a:r>
              <a:rPr lang="en-US" sz="3200" dirty="0" smtClean="0">
                <a:solidFill>
                  <a:srgbClr val="B31166"/>
                </a:solidFill>
              </a:rPr>
              <a:t>stiːmi:əs</a:t>
            </a:r>
            <a:r>
              <a:rPr lang="en-US" sz="3200" dirty="0">
                <a:solidFill>
                  <a:srgbClr val="B31166"/>
                </a:solidFill>
              </a:rPr>
              <a:t>/ </a:t>
            </a:r>
            <a:endParaRPr lang="is-IS" sz="3100" i="1" dirty="0" smtClean="0">
              <a:solidFill>
                <a:srgbClr val="B311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358" y="2505865"/>
            <a:ext cx="1070172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Five-Syllable Word: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Enunciation </a:t>
            </a:r>
            <a:r>
              <a:rPr lang="is-IS" sz="3100" i="1" dirty="0"/>
              <a:t>(noun</a:t>
            </a:r>
            <a:r>
              <a:rPr lang="is-IS" sz="3100" i="1" dirty="0" smtClean="0"/>
              <a:t>)</a:t>
            </a:r>
            <a:r>
              <a:rPr lang="is-IS" sz="3100" i="1" dirty="0" smtClean="0">
                <a:solidFill>
                  <a:schemeClr val="accent1"/>
                </a:solidFill>
              </a:rPr>
              <a:t>  </a:t>
            </a:r>
            <a:r>
              <a:rPr lang="en-US" sz="3200" dirty="0" smtClean="0">
                <a:solidFill>
                  <a:schemeClr val="accent1"/>
                </a:solidFill>
              </a:rPr>
              <a:t>/ɪˌnʌnsɪˈeɪ</a:t>
            </a:r>
            <a:r>
              <a:rPr lang="en-US" sz="3200" u="sng" dirty="0" smtClean="0">
                <a:solidFill>
                  <a:schemeClr val="accent1"/>
                </a:solidFill>
              </a:rPr>
              <a:t>ʃ</a:t>
            </a:r>
            <a:r>
              <a:rPr lang="en-US" sz="3200" dirty="0" smtClean="0">
                <a:solidFill>
                  <a:schemeClr val="accent1"/>
                </a:solidFill>
              </a:rPr>
              <a:t>ən/ </a:t>
            </a:r>
            <a:endParaRPr lang="is-IS" sz="3100" i="1" dirty="0" smtClean="0">
              <a:solidFill>
                <a:schemeClr val="accent1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Remuneration </a:t>
            </a:r>
            <a:r>
              <a:rPr lang="is-IS" sz="3100" i="1" dirty="0"/>
              <a:t>(noun</a:t>
            </a:r>
            <a:r>
              <a:rPr lang="is-IS" sz="3100" i="1" dirty="0" smtClean="0"/>
              <a:t>) </a:t>
            </a:r>
            <a:r>
              <a:rPr lang="en-US" sz="3200" dirty="0">
                <a:solidFill>
                  <a:srgbClr val="B31166"/>
                </a:solidFill>
              </a:rPr>
              <a:t>/rɪˌ</a:t>
            </a:r>
            <a:r>
              <a:rPr lang="en-US" sz="3200" dirty="0" smtClean="0">
                <a:solidFill>
                  <a:srgbClr val="B31166"/>
                </a:solidFill>
              </a:rPr>
              <a:t>mjuːn</a:t>
            </a:r>
            <a:r>
              <a:rPr lang="en-US" sz="3200" dirty="0">
                <a:solidFill>
                  <a:srgbClr val="B31166"/>
                </a:solidFill>
              </a:rPr>
              <a:t>ɜ:</a:t>
            </a:r>
            <a:r>
              <a:rPr lang="en-US" sz="3200" dirty="0" smtClean="0">
                <a:solidFill>
                  <a:srgbClr val="B31166"/>
                </a:solidFill>
              </a:rPr>
              <a:t>ˈ</a:t>
            </a:r>
            <a:r>
              <a:rPr lang="en-US" sz="3200" dirty="0">
                <a:solidFill>
                  <a:srgbClr val="B31166"/>
                </a:solidFill>
              </a:rPr>
              <a:t>reɪʃən/ 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Reprehensible </a:t>
            </a:r>
            <a:r>
              <a:rPr lang="is-IS" sz="3100" i="1" dirty="0" smtClean="0"/>
              <a:t>(adj.)</a:t>
            </a:r>
            <a:r>
              <a:rPr lang="is-IS" sz="3100" i="1" dirty="0" smtClean="0">
                <a:solidFill>
                  <a:srgbClr val="B31166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/ˌ</a:t>
            </a:r>
            <a:r>
              <a:rPr lang="en-US" sz="3200" dirty="0">
                <a:solidFill>
                  <a:srgbClr val="B31166"/>
                </a:solidFill>
              </a:rPr>
              <a:t>rɛprɪˈhɛnsəbəl/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Disenfranchisement </a:t>
            </a:r>
            <a:r>
              <a:rPr lang="is-IS" sz="3100" i="1" dirty="0"/>
              <a:t>(noun</a:t>
            </a:r>
            <a:r>
              <a:rPr lang="is-IS" sz="3100" i="1" dirty="0" smtClean="0"/>
              <a:t>)</a:t>
            </a:r>
            <a:r>
              <a:rPr lang="is-IS" sz="3100" i="1" dirty="0" smtClean="0">
                <a:solidFill>
                  <a:srgbClr val="E33D6F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  <a:r>
              <a:rPr lang="en-US" sz="2800" dirty="0">
                <a:solidFill>
                  <a:schemeClr val="accent1"/>
                </a:solidFill>
              </a:rPr>
              <a:t>ˌdɪsɪnˈfræntʃaɪzmənt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endParaRPr lang="is-IS" sz="3100" b="1" i="1" dirty="0" smtClean="0">
              <a:solidFill>
                <a:schemeClr val="bg1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Categorical </a:t>
            </a:r>
            <a:r>
              <a:rPr lang="is-IS" sz="3100" i="1" dirty="0" smtClean="0"/>
              <a:t>(adj.) </a:t>
            </a:r>
            <a:r>
              <a:rPr lang="en-US" sz="3200" dirty="0">
                <a:solidFill>
                  <a:srgbClr val="B31166"/>
                </a:solidFill>
              </a:rPr>
              <a:t>/ˌkætɪˈ</a:t>
            </a:r>
            <a:r>
              <a:rPr lang="en-US" sz="3200" dirty="0" smtClean="0">
                <a:solidFill>
                  <a:srgbClr val="B31166"/>
                </a:solidFill>
              </a:rPr>
              <a:t>ɡ</a:t>
            </a:r>
            <a:r>
              <a:rPr lang="en-US" sz="3200" dirty="0">
                <a:solidFill>
                  <a:srgbClr val="B31166"/>
                </a:solidFill>
              </a:rPr>
              <a:t> ɔ: </a:t>
            </a:r>
            <a:r>
              <a:rPr lang="en-US" sz="3200" dirty="0" smtClean="0">
                <a:solidFill>
                  <a:srgbClr val="B31166"/>
                </a:solidFill>
              </a:rPr>
              <a:t>rɪkəl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Patriotism </a:t>
            </a:r>
            <a:r>
              <a:rPr lang="is-IS" sz="3100" i="1" dirty="0"/>
              <a:t>(noun</a:t>
            </a:r>
            <a:r>
              <a:rPr lang="is-IS" sz="3100" i="1" dirty="0" smtClean="0"/>
              <a:t>)</a:t>
            </a:r>
            <a:r>
              <a:rPr lang="is-IS" sz="3100" i="1" dirty="0" smtClean="0">
                <a:solidFill>
                  <a:srgbClr val="B31166"/>
                </a:solidFill>
              </a:rPr>
              <a:t> </a:t>
            </a:r>
            <a:r>
              <a:rPr lang="en-US" sz="3200" dirty="0">
                <a:solidFill>
                  <a:srgbClr val="B31166"/>
                </a:solidFill>
              </a:rPr>
              <a:t>/ˈ</a:t>
            </a:r>
            <a:r>
              <a:rPr lang="en-US" sz="3200" dirty="0" smtClean="0">
                <a:solidFill>
                  <a:srgbClr val="B31166"/>
                </a:solidFill>
              </a:rPr>
              <a:t>peɪtrɪə,tɪzəm</a:t>
            </a:r>
            <a:r>
              <a:rPr lang="en-US" sz="3200" dirty="0">
                <a:solidFill>
                  <a:srgbClr val="B31166"/>
                </a:solidFill>
              </a:rPr>
              <a:t>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Humanitarian </a:t>
            </a:r>
            <a:r>
              <a:rPr lang="is-IS" sz="3100" i="1" dirty="0"/>
              <a:t>(</a:t>
            </a:r>
            <a:r>
              <a:rPr lang="is-IS" sz="3100" i="1" dirty="0" smtClean="0"/>
              <a:t>noun, 6) </a:t>
            </a:r>
            <a:r>
              <a:rPr lang="en-US" sz="3200" dirty="0">
                <a:solidFill>
                  <a:srgbClr val="B31166"/>
                </a:solidFill>
              </a:rPr>
              <a:t>/hjuːˌmænɪˈ</a:t>
            </a:r>
            <a:r>
              <a:rPr lang="en-US" sz="3200" dirty="0" smtClean="0">
                <a:solidFill>
                  <a:srgbClr val="B31166"/>
                </a:solidFill>
              </a:rPr>
              <a:t>teərɪən</a:t>
            </a:r>
            <a:r>
              <a:rPr lang="en-US" sz="3200" dirty="0">
                <a:solidFill>
                  <a:srgbClr val="B31166"/>
                </a:solidFill>
              </a:rPr>
              <a:t>/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is-IS" sz="3100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6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Today’s Class: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291" y="2333363"/>
            <a:ext cx="1096912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 smtClean="0"/>
              <a:t>Further review of </a:t>
            </a:r>
            <a:r>
              <a:rPr lang="en-US" sz="2500" b="1" dirty="0" smtClean="0">
                <a:solidFill>
                  <a:srgbClr val="00B050"/>
                </a:solidFill>
              </a:rPr>
              <a:t>Function Words </a:t>
            </a:r>
            <a:r>
              <a:rPr lang="en-US" sz="2500" b="1" dirty="0" smtClean="0"/>
              <a:t>and</a:t>
            </a:r>
            <a:r>
              <a:rPr lang="en-US" sz="2500" b="1" dirty="0" smtClean="0">
                <a:solidFill>
                  <a:srgbClr val="00B050"/>
                </a:solidFill>
              </a:rPr>
              <a:t> Reduced </a:t>
            </a:r>
            <a:r>
              <a:rPr lang="en-US" sz="2500" b="1" dirty="0">
                <a:solidFill>
                  <a:srgbClr val="00B050"/>
                </a:solidFill>
              </a:rPr>
              <a:t>S</a:t>
            </a:r>
            <a:r>
              <a:rPr lang="en-US" sz="2500" b="1" dirty="0" smtClean="0">
                <a:solidFill>
                  <a:srgbClr val="00B050"/>
                </a:solidFill>
              </a:rPr>
              <a:t>peech </a:t>
            </a:r>
            <a:r>
              <a:rPr lang="en-US" sz="2500" b="1" dirty="0" smtClean="0"/>
              <a:t>(watch video)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500" b="1" dirty="0" smtClean="0"/>
              <a:t>Review and practice of</a:t>
            </a:r>
            <a:r>
              <a:rPr lang="en-US" sz="2500" b="1" dirty="0" smtClean="0">
                <a:solidFill>
                  <a:srgbClr val="00B050"/>
                </a:solidFill>
              </a:rPr>
              <a:t> Sound Changes </a:t>
            </a:r>
            <a:r>
              <a:rPr lang="en-US" sz="2500" b="1" dirty="0">
                <a:solidFill>
                  <a:srgbClr val="00B050"/>
                </a:solidFill>
              </a:rPr>
              <a:t>in Connected Speech:</a:t>
            </a:r>
          </a:p>
          <a:p>
            <a:pPr marL="0" lvl="2">
              <a:buClr>
                <a:schemeClr val="accent1"/>
              </a:buClr>
              <a:buSzPct val="130000"/>
            </a:pPr>
            <a:r>
              <a:rPr lang="en-US" sz="2500" b="1" dirty="0" smtClean="0">
                <a:solidFill>
                  <a:srgbClr val="B31166"/>
                </a:solidFill>
              </a:rPr>
              <a:t>	-</a:t>
            </a:r>
            <a:r>
              <a:rPr lang="en-US" sz="2500" b="1" dirty="0">
                <a:solidFill>
                  <a:srgbClr val="B31166"/>
                </a:solidFill>
              </a:rPr>
              <a:t>Unit </a:t>
            </a:r>
            <a:r>
              <a:rPr lang="en-US" sz="2500" b="1" dirty="0" smtClean="0">
                <a:solidFill>
                  <a:srgbClr val="B31166"/>
                </a:solidFill>
              </a:rPr>
              <a:t>31: Pg. 74, #3-6</a:t>
            </a:r>
          </a:p>
          <a:p>
            <a:pPr marL="0" lvl="2">
              <a:buClr>
                <a:schemeClr val="accent1"/>
              </a:buClr>
              <a:buSzPct val="130000"/>
            </a:pPr>
            <a:r>
              <a:rPr lang="en-US" sz="2500" b="1" dirty="0" smtClean="0">
                <a:solidFill>
                  <a:srgbClr val="B31166"/>
                </a:solidFill>
              </a:rPr>
              <a:t>	-Unit 32: Pg. 75, #</a:t>
            </a:r>
            <a:r>
              <a:rPr lang="en-US" sz="2500" b="1" dirty="0" smtClean="0">
                <a:solidFill>
                  <a:srgbClr val="B31166"/>
                </a:solidFill>
              </a:rPr>
              <a:t>1</a:t>
            </a:r>
            <a:endParaRPr lang="en-US" sz="2500" b="1" dirty="0" smtClean="0">
              <a:solidFill>
                <a:srgbClr val="B31166"/>
              </a:solidFill>
            </a:endParaRPr>
          </a:p>
          <a:p>
            <a:pPr marL="0" lvl="2">
              <a:buClr>
                <a:schemeClr val="accent1"/>
              </a:buClr>
              <a:buSzPct val="130000"/>
            </a:pPr>
            <a:r>
              <a:rPr lang="en-US" sz="2500" b="1" dirty="0">
                <a:solidFill>
                  <a:srgbClr val="B31166"/>
                </a:solidFill>
              </a:rPr>
              <a:t>	</a:t>
            </a:r>
            <a:r>
              <a:rPr lang="en-US" sz="2500" b="1" dirty="0" smtClean="0">
                <a:solidFill>
                  <a:srgbClr val="B31166"/>
                </a:solidFill>
              </a:rPr>
              <a:t>-Unit 35: Pgs. 82-83, #3, 4, 7, 8</a:t>
            </a:r>
          </a:p>
          <a:p>
            <a:pPr marL="0" lvl="2">
              <a:buClr>
                <a:schemeClr val="accent1"/>
              </a:buClr>
              <a:buSzPct val="130000"/>
            </a:pPr>
            <a:r>
              <a:rPr lang="en-US" sz="2500" b="1" dirty="0" smtClean="0">
                <a:solidFill>
                  <a:srgbClr val="B31166"/>
                </a:solidFill>
              </a:rPr>
              <a:t>	-Unit 37: Pgs. 87-88, # 3, 4</a:t>
            </a:r>
          </a:p>
          <a:p>
            <a:pPr marL="342900" lvl="2" indent="-3429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/>
              <a:t>Introduction to, and practice of, </a:t>
            </a:r>
            <a:r>
              <a:rPr lang="en-US" sz="2500" b="1" dirty="0">
                <a:solidFill>
                  <a:srgbClr val="00B050"/>
                </a:solidFill>
              </a:rPr>
              <a:t>I</a:t>
            </a:r>
            <a:r>
              <a:rPr lang="en-US" sz="2500" b="1" dirty="0" smtClean="0">
                <a:solidFill>
                  <a:srgbClr val="00B050"/>
                </a:solidFill>
              </a:rPr>
              <a:t>ntonation</a:t>
            </a:r>
            <a:endParaRPr lang="en-US" sz="2500" b="1" dirty="0">
              <a:solidFill>
                <a:srgbClr val="00B050"/>
              </a:solidFill>
            </a:endParaRPr>
          </a:p>
          <a:p>
            <a:pPr marL="342900" lvl="2" indent="-3429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/>
              <a:t>Watch</a:t>
            </a:r>
            <a:r>
              <a:rPr lang="en-US" sz="2500" b="1" dirty="0">
                <a:solidFill>
                  <a:srgbClr val="00B050"/>
                </a:solidFill>
              </a:rPr>
              <a:t> brief video </a:t>
            </a:r>
            <a:r>
              <a:rPr lang="en-US" sz="2500" b="1" dirty="0"/>
              <a:t>about intonation					</a:t>
            </a:r>
            <a:r>
              <a:rPr lang="en-US" sz="2500" b="1" dirty="0">
                <a:solidFill>
                  <a:srgbClr val="B31166"/>
                </a:solidFill>
              </a:rPr>
              <a:t>	</a:t>
            </a:r>
            <a:r>
              <a:rPr lang="en-US" sz="2500" b="1" dirty="0" smtClean="0">
                <a:solidFill>
                  <a:srgbClr val="B31166"/>
                </a:solidFill>
              </a:rPr>
              <a:t>-</a:t>
            </a:r>
            <a:r>
              <a:rPr lang="en-US" sz="2500" b="1" dirty="0">
                <a:solidFill>
                  <a:srgbClr val="B31166"/>
                </a:solidFill>
              </a:rPr>
              <a:t>Unit 38: Pg. 89, #1, 3</a:t>
            </a:r>
          </a:p>
          <a:p>
            <a:pPr marL="342900" lvl="2" indent="-3429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/>
              <a:t>More exercises from </a:t>
            </a:r>
            <a:r>
              <a:rPr lang="en-US" sz="2500" b="1" dirty="0" smtClean="0"/>
              <a:t>“</a:t>
            </a:r>
            <a:r>
              <a:rPr lang="en-US" sz="2500" b="1" dirty="0" smtClean="0">
                <a:solidFill>
                  <a:srgbClr val="00B050"/>
                </a:solidFill>
              </a:rPr>
              <a:t>Pronunciation Plus” </a:t>
            </a:r>
            <a:r>
              <a:rPr lang="en-US" sz="2500" b="1" dirty="0"/>
              <a:t>about intonation</a:t>
            </a:r>
            <a:r>
              <a:rPr lang="en-US" sz="2500" b="1" dirty="0" smtClean="0"/>
              <a:t>.</a:t>
            </a:r>
            <a:endParaRPr lang="en-US" sz="2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4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558" y="2521105"/>
            <a:ext cx="1003504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Phrasal Verbs: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Give in</a:t>
            </a:r>
            <a:r>
              <a:rPr lang="is-IS" sz="3100" b="1" i="1" dirty="0" smtClean="0">
                <a:solidFill>
                  <a:srgbClr val="B31166"/>
                </a:solidFill>
              </a:rPr>
              <a:t>  </a:t>
            </a:r>
            <a:r>
              <a:rPr lang="en-US" sz="3200" dirty="0" smtClean="0">
                <a:solidFill>
                  <a:srgbClr val="B31166"/>
                </a:solidFill>
              </a:rPr>
              <a:t>/,ɡɪv’ɪn/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Take off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/,teɪk’ɔf/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Settle down</a:t>
            </a:r>
            <a:r>
              <a:rPr lang="is-IS" sz="3100" b="1" i="1" dirty="0" smtClean="0">
                <a:solidFill>
                  <a:srgbClr val="B31166"/>
                </a:solidFill>
              </a:rPr>
              <a:t>  </a:t>
            </a:r>
            <a:r>
              <a:rPr lang="en-US" sz="3200" dirty="0" smtClean="0">
                <a:solidFill>
                  <a:srgbClr val="B31166"/>
                </a:solidFill>
              </a:rPr>
              <a:t>/,sɛtəl’daʊn/</a:t>
            </a:r>
            <a:endParaRPr lang="is-IS" sz="3100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Figure out</a:t>
            </a:r>
            <a:r>
              <a:rPr lang="is-IS" sz="3100" b="1" i="1" dirty="0" smtClean="0">
                <a:solidFill>
                  <a:srgbClr val="B31166"/>
                </a:solidFill>
              </a:rPr>
              <a:t>   /,</a:t>
            </a:r>
            <a:r>
              <a:rPr lang="en-US" sz="3200" dirty="0" smtClean="0">
                <a:solidFill>
                  <a:srgbClr val="B31166"/>
                </a:solidFill>
              </a:rPr>
              <a:t>fɪɡj</a:t>
            </a:r>
            <a:r>
              <a:rPr lang="en-US" sz="2800" dirty="0" smtClean="0">
                <a:solidFill>
                  <a:srgbClr val="B31166"/>
                </a:solidFill>
              </a:rPr>
              <a:t>ɜ:’aʊt/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Step up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en-US" sz="3200" dirty="0" smtClean="0">
                <a:solidFill>
                  <a:srgbClr val="B31166"/>
                </a:solidFill>
              </a:rPr>
              <a:t>/,stɛp’ʌp/ </a:t>
            </a:r>
            <a:endParaRPr lang="is-IS" sz="3100" i="1" dirty="0" smtClean="0">
              <a:solidFill>
                <a:srgbClr val="B311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558" y="2521105"/>
            <a:ext cx="1003504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Compound Words: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Crosswalk </a:t>
            </a:r>
            <a:r>
              <a:rPr lang="en-US" sz="3200" dirty="0">
                <a:solidFill>
                  <a:schemeClr val="accent1"/>
                </a:solidFill>
              </a:rPr>
              <a:t>/ˈ</a:t>
            </a:r>
            <a:r>
              <a:rPr lang="en-US" sz="3200" dirty="0" smtClean="0">
                <a:solidFill>
                  <a:schemeClr val="accent1"/>
                </a:solidFill>
              </a:rPr>
              <a:t>krɔs,wɔk</a:t>
            </a:r>
            <a:r>
              <a:rPr lang="en-US" sz="3200" dirty="0">
                <a:solidFill>
                  <a:schemeClr val="accent1"/>
                </a:solidFill>
              </a:rPr>
              <a:t>/ </a:t>
            </a:r>
            <a:endParaRPr lang="is-IS" sz="3100" b="1" i="1" dirty="0" smtClean="0">
              <a:solidFill>
                <a:schemeClr val="accent1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Battleship  </a:t>
            </a:r>
            <a:r>
              <a:rPr lang="en-US" sz="3200" dirty="0">
                <a:solidFill>
                  <a:srgbClr val="B31166"/>
                </a:solidFill>
              </a:rPr>
              <a:t>/ˈbætəlˌʃɪp/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Scapegoat </a:t>
            </a:r>
            <a:r>
              <a:rPr lang="en-US" sz="3200" dirty="0">
                <a:solidFill>
                  <a:srgbClr val="B31166"/>
                </a:solidFill>
              </a:rPr>
              <a:t>/ˈskeɪpˌɡəʊt/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Commonplace  </a:t>
            </a:r>
            <a:r>
              <a:rPr lang="en-US" sz="3200" dirty="0">
                <a:solidFill>
                  <a:srgbClr val="B31166"/>
                </a:solidFill>
              </a:rPr>
              <a:t>/ˈkɒmənˌpleɪs/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Touchdown  </a:t>
            </a:r>
            <a:r>
              <a:rPr lang="en-US" sz="3200" dirty="0">
                <a:solidFill>
                  <a:srgbClr val="B31166"/>
                </a:solidFill>
              </a:rPr>
              <a:t>/ˈtʌtʃˌdaʊn/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Basketball  </a:t>
            </a:r>
            <a:r>
              <a:rPr lang="en-US" sz="3200" dirty="0">
                <a:solidFill>
                  <a:srgbClr val="B31166"/>
                </a:solidFill>
              </a:rPr>
              <a:t>/ˈ</a:t>
            </a:r>
            <a:r>
              <a:rPr lang="en-US" sz="3200" dirty="0" smtClean="0">
                <a:solidFill>
                  <a:srgbClr val="B31166"/>
                </a:solidFill>
              </a:rPr>
              <a:t>b</a:t>
            </a:r>
            <a:r>
              <a:rPr lang="en-US" sz="3200" dirty="0">
                <a:solidFill>
                  <a:srgbClr val="B31166"/>
                </a:solidFill>
              </a:rPr>
              <a:t>æ</a:t>
            </a:r>
            <a:r>
              <a:rPr lang="en-US" sz="3200" dirty="0" smtClean="0">
                <a:solidFill>
                  <a:srgbClr val="B31166"/>
                </a:solidFill>
              </a:rPr>
              <a:t>skɪt</a:t>
            </a:r>
            <a:r>
              <a:rPr lang="en-US" sz="3200" dirty="0">
                <a:solidFill>
                  <a:srgbClr val="B31166"/>
                </a:solidFill>
              </a:rPr>
              <a:t>ˌ</a:t>
            </a:r>
            <a:r>
              <a:rPr lang="en-US" sz="3200" dirty="0" smtClean="0">
                <a:solidFill>
                  <a:srgbClr val="B31166"/>
                </a:solidFill>
              </a:rPr>
              <a:t>bɔl</a:t>
            </a:r>
            <a:r>
              <a:rPr lang="en-US" sz="3200" dirty="0">
                <a:solidFill>
                  <a:srgbClr val="B31166"/>
                </a:solidFill>
              </a:rPr>
              <a:t>/ 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8000"/>
                </a:solidFill>
              </a:rPr>
              <a:t>Superstructure  </a:t>
            </a:r>
            <a:r>
              <a:rPr lang="en-US" sz="3200" dirty="0">
                <a:solidFill>
                  <a:srgbClr val="B31166"/>
                </a:solidFill>
              </a:rPr>
              <a:t>/ˈ</a:t>
            </a:r>
            <a:r>
              <a:rPr lang="en-US" sz="3200" dirty="0" smtClean="0">
                <a:solidFill>
                  <a:srgbClr val="B31166"/>
                </a:solidFill>
              </a:rPr>
              <a:t>suːp</a:t>
            </a:r>
            <a:r>
              <a:rPr lang="en-US" sz="3200" dirty="0">
                <a:solidFill>
                  <a:srgbClr val="B31166"/>
                </a:solidFill>
              </a:rPr>
              <a:t>ɜ:</a:t>
            </a:r>
            <a:r>
              <a:rPr lang="en-US" sz="3200" dirty="0" smtClean="0">
                <a:solidFill>
                  <a:srgbClr val="B31166"/>
                </a:solidFill>
              </a:rPr>
              <a:t>ˌstrʌktʃ</a:t>
            </a:r>
            <a:r>
              <a:rPr lang="en-US" sz="3200" dirty="0">
                <a:solidFill>
                  <a:srgbClr val="B31166"/>
                </a:solidFill>
              </a:rPr>
              <a:t>ɜ:</a:t>
            </a:r>
            <a:r>
              <a:rPr lang="en-US" sz="3200" dirty="0" smtClean="0">
                <a:solidFill>
                  <a:srgbClr val="B31166"/>
                </a:solidFill>
              </a:rPr>
              <a:t>/ </a:t>
            </a:r>
            <a:endParaRPr lang="is-IS" sz="3100" b="1" i="1" dirty="0" smtClean="0">
              <a:solidFill>
                <a:srgbClr val="B311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7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558" y="2368705"/>
            <a:ext cx="1003504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/>
              <a:t>Words with Prefixes: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Frost 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De</a:t>
            </a:r>
            <a:r>
              <a:rPr lang="is-IS" sz="3100" b="1" i="1" dirty="0" smtClean="0">
                <a:solidFill>
                  <a:srgbClr val="00B050"/>
                </a:solidFill>
              </a:rPr>
              <a:t>frost</a:t>
            </a:r>
            <a:r>
              <a:rPr lang="is-IS" sz="3100" b="1" i="1" dirty="0" smtClean="0">
                <a:solidFill>
                  <a:schemeClr val="accent1"/>
                </a:solidFill>
              </a:rPr>
              <a:t> </a:t>
            </a:r>
            <a:r>
              <a:rPr lang="is-IS" sz="3100" i="1" dirty="0" smtClean="0">
                <a:solidFill>
                  <a:schemeClr val="accent1"/>
                </a:solidFill>
              </a:rPr>
              <a:t>(no change</a:t>
            </a:r>
            <a:r>
              <a:rPr lang="is-IS" sz="3100" i="1" dirty="0" smtClean="0">
                <a:solidFill>
                  <a:srgbClr val="B31166"/>
                </a:solidFill>
              </a:rPr>
              <a:t>)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>
                <a:solidFill>
                  <a:srgbClr val="00B050"/>
                </a:solidFill>
              </a:rPr>
              <a:t>View – </a:t>
            </a:r>
            <a:r>
              <a:rPr lang="is-IS" sz="3100" b="1" i="1" u="sng" dirty="0">
                <a:solidFill>
                  <a:srgbClr val="00B050"/>
                </a:solidFill>
              </a:rPr>
              <a:t>Pre</a:t>
            </a:r>
            <a:r>
              <a:rPr lang="is-IS" sz="3100" b="1" i="1" dirty="0">
                <a:solidFill>
                  <a:srgbClr val="00B050"/>
                </a:solidFill>
              </a:rPr>
              <a:t>view</a:t>
            </a:r>
            <a:r>
              <a:rPr lang="is-IS" sz="3100" b="1" i="1" dirty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</a:t>
            </a:r>
            <a:r>
              <a:rPr lang="is-IS" sz="3100" i="1" dirty="0" smtClean="0">
                <a:solidFill>
                  <a:srgbClr val="B31166"/>
                </a:solidFill>
              </a:rPr>
              <a:t>change stress </a:t>
            </a:r>
            <a:r>
              <a:rPr lang="is-IS" sz="3100" i="1" dirty="0">
                <a:solidFill>
                  <a:srgbClr val="B31166"/>
                </a:solidFill>
              </a:rPr>
              <a:t>to prefix</a:t>
            </a:r>
            <a:r>
              <a:rPr lang="is-IS" sz="3100" i="1" dirty="0" smtClean="0">
                <a:solidFill>
                  <a:srgbClr val="B31166"/>
                </a:solidFill>
              </a:rPr>
              <a:t>)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>
                <a:solidFill>
                  <a:srgbClr val="00B050"/>
                </a:solidFill>
              </a:rPr>
              <a:t>Appear 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Dis</a:t>
            </a:r>
            <a:r>
              <a:rPr lang="is-IS" sz="3100" b="1" i="1" dirty="0" smtClean="0">
                <a:solidFill>
                  <a:srgbClr val="00B050"/>
                </a:solidFill>
              </a:rPr>
              <a:t>appear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(no change)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Action</a:t>
            </a:r>
            <a:r>
              <a:rPr lang="is-IS" sz="3100" b="1" i="1" dirty="0">
                <a:solidFill>
                  <a:srgbClr val="00B050"/>
                </a:solidFill>
              </a:rPr>
              <a:t> 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Inter</a:t>
            </a:r>
            <a:r>
              <a:rPr lang="is-IS" sz="3100" b="1" i="1" dirty="0" smtClean="0">
                <a:solidFill>
                  <a:srgbClr val="00B050"/>
                </a:solidFill>
              </a:rPr>
              <a:t>action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(no change)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Head </a:t>
            </a:r>
            <a:r>
              <a:rPr lang="is-IS" sz="3100" b="1" i="1" dirty="0">
                <a:solidFill>
                  <a:srgbClr val="00B050"/>
                </a:solidFill>
              </a:rPr>
              <a:t>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Fore</a:t>
            </a:r>
            <a:r>
              <a:rPr lang="is-IS" sz="3100" b="1" i="1" dirty="0" smtClean="0">
                <a:solidFill>
                  <a:srgbClr val="00B050"/>
                </a:solidFill>
              </a:rPr>
              <a:t>head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i="1" dirty="0" smtClean="0">
                <a:solidFill>
                  <a:srgbClr val="B31166"/>
                </a:solidFill>
              </a:rPr>
              <a:t>(change to prefix)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>
                <a:solidFill>
                  <a:srgbClr val="00B050"/>
                </a:solidFill>
              </a:rPr>
              <a:t>Use 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Re</a:t>
            </a:r>
            <a:r>
              <a:rPr lang="is-IS" sz="3100" b="1" i="1" dirty="0" smtClean="0">
                <a:solidFill>
                  <a:srgbClr val="00B050"/>
                </a:solidFill>
              </a:rPr>
              <a:t>use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(no change</a:t>
            </a:r>
            <a:r>
              <a:rPr lang="is-IS" sz="3100" i="1" dirty="0" smtClean="0">
                <a:solidFill>
                  <a:srgbClr val="B31166"/>
                </a:solidFill>
              </a:rPr>
              <a:t>)</a:t>
            </a: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Star </a:t>
            </a:r>
            <a:r>
              <a:rPr lang="is-IS" sz="3100" b="1" i="1" dirty="0">
                <a:solidFill>
                  <a:srgbClr val="00B050"/>
                </a:solidFill>
              </a:rPr>
              <a:t>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Super</a:t>
            </a:r>
            <a:r>
              <a:rPr lang="is-IS" sz="3100" b="1" i="1" dirty="0" smtClean="0">
                <a:solidFill>
                  <a:srgbClr val="00B050"/>
                </a:solidFill>
              </a:rPr>
              <a:t>star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(change to prefix)</a:t>
            </a:r>
            <a:endParaRPr lang="is-IS" sz="3100" b="1" i="1" dirty="0" smtClean="0">
              <a:solidFill>
                <a:srgbClr val="B31166"/>
              </a:solidFill>
            </a:endParaRPr>
          </a:p>
          <a:p>
            <a:pPr marL="1428750" lvl="2" indent="-5143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i="1" dirty="0" smtClean="0">
                <a:solidFill>
                  <a:srgbClr val="00B050"/>
                </a:solidFill>
              </a:rPr>
              <a:t>Kind</a:t>
            </a:r>
            <a:r>
              <a:rPr lang="is-IS" sz="3100" b="1" i="1" dirty="0">
                <a:solidFill>
                  <a:srgbClr val="00B050"/>
                </a:solidFill>
              </a:rPr>
              <a:t> – </a:t>
            </a:r>
            <a:r>
              <a:rPr lang="is-IS" sz="3100" b="1" i="1" u="sng" dirty="0" smtClean="0">
                <a:solidFill>
                  <a:srgbClr val="00B050"/>
                </a:solidFill>
              </a:rPr>
              <a:t>Un</a:t>
            </a:r>
            <a:r>
              <a:rPr lang="is-IS" sz="3100" b="1" i="1" dirty="0" smtClean="0">
                <a:solidFill>
                  <a:srgbClr val="00B050"/>
                </a:solidFill>
              </a:rPr>
              <a:t>kind</a:t>
            </a:r>
            <a:r>
              <a:rPr lang="is-IS" sz="3100" b="1" i="1" dirty="0" smtClean="0">
                <a:solidFill>
                  <a:srgbClr val="B31166"/>
                </a:solidFill>
              </a:rPr>
              <a:t> </a:t>
            </a:r>
            <a:r>
              <a:rPr lang="is-IS" sz="3100" b="1" i="1" dirty="0">
                <a:solidFill>
                  <a:srgbClr val="B31166"/>
                </a:solidFill>
              </a:rPr>
              <a:t> </a:t>
            </a:r>
            <a:r>
              <a:rPr lang="is-IS" sz="3100" i="1" dirty="0">
                <a:solidFill>
                  <a:srgbClr val="B31166"/>
                </a:solidFill>
              </a:rPr>
              <a:t>(no change)</a:t>
            </a:r>
            <a:endParaRPr lang="is-IS" sz="3100" b="1" i="1" dirty="0" smtClean="0">
              <a:solidFill>
                <a:srgbClr val="B311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4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341" y="59101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Stress &amp; Rhythm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>Pronunciation 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Practice: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034" y="2201065"/>
            <a:ext cx="1121960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2500" b="1" dirty="0" smtClean="0"/>
              <a:t>Read aloud this speech </a:t>
            </a:r>
            <a:r>
              <a:rPr lang="en-US" sz="2500" b="1" dirty="0"/>
              <a:t>(Martin Luther King, August 28, 1963)</a:t>
            </a:r>
            <a:r>
              <a:rPr lang="is-IS" sz="2500" b="1" dirty="0" smtClean="0"/>
              <a:t> with the correct </a:t>
            </a:r>
            <a:r>
              <a:rPr lang="is-IS" sz="2500" b="1" dirty="0" smtClean="0">
                <a:solidFill>
                  <a:srgbClr val="00B050"/>
                </a:solidFill>
              </a:rPr>
              <a:t>sentence</a:t>
            </a:r>
            <a:r>
              <a:rPr lang="is-IS" sz="2500" b="1" dirty="0" smtClean="0"/>
              <a:t> </a:t>
            </a:r>
            <a:r>
              <a:rPr lang="is-IS" sz="2500" b="1" dirty="0" smtClean="0">
                <a:solidFill>
                  <a:srgbClr val="00B050"/>
                </a:solidFill>
              </a:rPr>
              <a:t>rhythm</a:t>
            </a:r>
            <a:r>
              <a:rPr lang="is-IS" sz="2500" b="1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www.youtube.com/watch?v=I47Y6VHc3Ms</a:t>
            </a:r>
            <a:endParaRPr lang="is-IS" sz="2500" b="1" dirty="0" smtClean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100" b="1" i="1" dirty="0" smtClean="0">
                <a:solidFill>
                  <a:schemeClr val="accent1"/>
                </a:solidFill>
              </a:rPr>
              <a:t>“So </a:t>
            </a:r>
            <a:r>
              <a:rPr lang="en-US" sz="2100" b="1" i="1" dirty="0">
                <a:solidFill>
                  <a:schemeClr val="accent1"/>
                </a:solidFill>
              </a:rPr>
              <a:t>even though we face the </a:t>
            </a:r>
            <a:r>
              <a:rPr lang="en-US" sz="2100" b="1" i="1" u="sng" dirty="0">
                <a:solidFill>
                  <a:schemeClr val="accent1"/>
                </a:solidFill>
              </a:rPr>
              <a:t>difficulties</a:t>
            </a:r>
            <a:r>
              <a:rPr lang="en-US" sz="2100" b="1" i="1" dirty="0">
                <a:solidFill>
                  <a:schemeClr val="accent1"/>
                </a:solidFill>
              </a:rPr>
              <a:t> of today and </a:t>
            </a:r>
            <a:r>
              <a:rPr lang="en-US" sz="2100" b="1" i="1" dirty="0" smtClean="0">
                <a:solidFill>
                  <a:schemeClr val="accent1"/>
                </a:solidFill>
              </a:rPr>
              <a:t>tomorrow, </a:t>
            </a:r>
            <a:r>
              <a:rPr lang="en-US" sz="2100" b="1" i="1" dirty="0">
                <a:solidFill>
                  <a:schemeClr val="accent1"/>
                </a:solidFill>
              </a:rPr>
              <a:t>I </a:t>
            </a:r>
            <a:r>
              <a:rPr lang="en-US" sz="2100" b="1" i="1" u="sng" dirty="0">
                <a:solidFill>
                  <a:schemeClr val="accent1"/>
                </a:solidFill>
              </a:rPr>
              <a:t>still</a:t>
            </a:r>
            <a:r>
              <a:rPr lang="en-US" sz="2100" b="1" i="1" dirty="0">
                <a:solidFill>
                  <a:schemeClr val="accent1"/>
                </a:solidFill>
              </a:rPr>
              <a:t> have a dream. </a:t>
            </a:r>
            <a:r>
              <a:rPr lang="en-US" sz="2100" b="1" i="1" dirty="0" smtClean="0">
                <a:solidFill>
                  <a:schemeClr val="accent1"/>
                </a:solidFill>
              </a:rPr>
              <a:t> It </a:t>
            </a:r>
            <a:r>
              <a:rPr lang="en-US" sz="2100" b="1" i="1" dirty="0">
                <a:solidFill>
                  <a:schemeClr val="accent1"/>
                </a:solidFill>
              </a:rPr>
              <a:t>is a dream </a:t>
            </a:r>
            <a:r>
              <a:rPr lang="en-US" sz="2100" b="1" i="1" u="sng" dirty="0">
                <a:solidFill>
                  <a:schemeClr val="accent1"/>
                </a:solidFill>
              </a:rPr>
              <a:t>deeply</a:t>
            </a:r>
            <a:r>
              <a:rPr lang="en-US" sz="2100" b="1" i="1" dirty="0">
                <a:solidFill>
                  <a:schemeClr val="accent1"/>
                </a:solidFill>
              </a:rPr>
              <a:t> rooted in the </a:t>
            </a:r>
            <a:r>
              <a:rPr lang="en-US" sz="2100" b="1" i="1" u="sng" dirty="0">
                <a:solidFill>
                  <a:schemeClr val="accent1"/>
                </a:solidFill>
              </a:rPr>
              <a:t>American dream</a:t>
            </a:r>
            <a:r>
              <a:rPr lang="en-US" sz="2100" b="1" i="1" dirty="0">
                <a:solidFill>
                  <a:schemeClr val="accent1"/>
                </a:solidFill>
              </a:rPr>
              <a:t>. </a:t>
            </a:r>
            <a:r>
              <a:rPr lang="en-US" sz="2100" b="1" i="1" dirty="0" smtClean="0">
                <a:solidFill>
                  <a:schemeClr val="accent1"/>
                </a:solidFill>
              </a:rPr>
              <a:t> </a:t>
            </a:r>
            <a:r>
              <a:rPr lang="en-US" sz="2100" i="1" dirty="0" smtClean="0">
                <a:solidFill>
                  <a:schemeClr val="accent1"/>
                </a:solidFill>
              </a:rPr>
              <a:t>(12:10)</a:t>
            </a:r>
            <a:endParaRPr lang="en-US" sz="2100" i="1" dirty="0">
              <a:solidFill>
                <a:schemeClr val="accent1"/>
              </a:solidFill>
            </a:endParaRP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100" b="1" i="1" dirty="0" smtClean="0">
                <a:solidFill>
                  <a:schemeClr val="accent1"/>
                </a:solidFill>
              </a:rPr>
              <a:t>I </a:t>
            </a:r>
            <a:r>
              <a:rPr lang="en-US" sz="2100" b="1" i="1" dirty="0">
                <a:solidFill>
                  <a:schemeClr val="accent1"/>
                </a:solidFill>
              </a:rPr>
              <a:t>have a </a:t>
            </a:r>
            <a:r>
              <a:rPr lang="en-US" sz="2100" b="1" i="1" dirty="0" smtClean="0">
                <a:solidFill>
                  <a:schemeClr val="accent1"/>
                </a:solidFill>
              </a:rPr>
              <a:t>dream, </a:t>
            </a:r>
            <a:r>
              <a:rPr lang="en-US" sz="2100" b="1" i="1" dirty="0">
                <a:solidFill>
                  <a:schemeClr val="accent1"/>
                </a:solidFill>
              </a:rPr>
              <a:t>that one day this nation will </a:t>
            </a:r>
            <a:r>
              <a:rPr lang="en-US" sz="2100" b="1" i="1" u="sng" dirty="0">
                <a:solidFill>
                  <a:schemeClr val="accent1"/>
                </a:solidFill>
              </a:rPr>
              <a:t>rise up </a:t>
            </a:r>
            <a:r>
              <a:rPr lang="en-US" sz="2100" b="1" i="1" dirty="0">
                <a:solidFill>
                  <a:schemeClr val="accent1"/>
                </a:solidFill>
              </a:rPr>
              <a:t>and live out the </a:t>
            </a:r>
            <a:r>
              <a:rPr lang="en-US" sz="2100" b="1" i="1" u="sng" dirty="0">
                <a:solidFill>
                  <a:schemeClr val="accent1"/>
                </a:solidFill>
              </a:rPr>
              <a:t>true meaning </a:t>
            </a:r>
            <a:r>
              <a:rPr lang="en-US" sz="2100" b="1" i="1" dirty="0">
                <a:solidFill>
                  <a:schemeClr val="accent1"/>
                </a:solidFill>
              </a:rPr>
              <a:t>of its creed: 'We hold these truths to be self-evident; that </a:t>
            </a:r>
            <a:r>
              <a:rPr lang="en-US" sz="2100" b="1" i="1" u="sng" dirty="0">
                <a:solidFill>
                  <a:schemeClr val="accent1"/>
                </a:solidFill>
              </a:rPr>
              <a:t>all</a:t>
            </a:r>
            <a:r>
              <a:rPr lang="en-US" sz="2100" b="1" i="1" dirty="0">
                <a:solidFill>
                  <a:schemeClr val="accent1"/>
                </a:solidFill>
              </a:rPr>
              <a:t> men are created equal</a:t>
            </a:r>
            <a:r>
              <a:rPr lang="en-US" sz="2100" b="1" i="1" dirty="0" smtClean="0">
                <a:solidFill>
                  <a:schemeClr val="accent1"/>
                </a:solidFill>
              </a:rPr>
              <a:t>.’ </a:t>
            </a:r>
            <a:r>
              <a:rPr lang="en-US" sz="2100" i="1" dirty="0" smtClean="0">
                <a:solidFill>
                  <a:schemeClr val="accent1"/>
                </a:solidFill>
              </a:rPr>
              <a:t>(12:10)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100" b="1" i="1" dirty="0" smtClean="0">
                <a:solidFill>
                  <a:schemeClr val="accent1"/>
                </a:solidFill>
              </a:rPr>
              <a:t>I </a:t>
            </a:r>
            <a:r>
              <a:rPr lang="en-US" sz="2100" b="1" i="1" dirty="0">
                <a:solidFill>
                  <a:schemeClr val="accent1"/>
                </a:solidFill>
              </a:rPr>
              <a:t>have a </a:t>
            </a:r>
            <a:r>
              <a:rPr lang="en-US" sz="2100" b="1" i="1" u="sng" dirty="0" smtClean="0">
                <a:solidFill>
                  <a:schemeClr val="accent1"/>
                </a:solidFill>
              </a:rPr>
              <a:t>dream</a:t>
            </a:r>
            <a:r>
              <a:rPr lang="en-US" sz="2100" b="1" i="1" dirty="0" smtClean="0">
                <a:solidFill>
                  <a:schemeClr val="accent1"/>
                </a:solidFill>
              </a:rPr>
              <a:t>, that </a:t>
            </a:r>
            <a:r>
              <a:rPr lang="en-US" sz="2100" b="1" i="1" u="sng" dirty="0">
                <a:solidFill>
                  <a:schemeClr val="accent1"/>
                </a:solidFill>
              </a:rPr>
              <a:t>one day </a:t>
            </a:r>
            <a:r>
              <a:rPr lang="en-US" sz="2100" b="1" i="1" dirty="0">
                <a:solidFill>
                  <a:schemeClr val="accent1"/>
                </a:solidFill>
              </a:rPr>
              <a:t>on the red hills of </a:t>
            </a:r>
            <a:r>
              <a:rPr lang="en-US" sz="2100" b="1" i="1" dirty="0" smtClean="0">
                <a:solidFill>
                  <a:schemeClr val="accent1"/>
                </a:solidFill>
              </a:rPr>
              <a:t>Georgia, </a:t>
            </a:r>
            <a:r>
              <a:rPr lang="en-US" sz="2100" b="1" i="1" dirty="0">
                <a:solidFill>
                  <a:schemeClr val="accent1"/>
                </a:solidFill>
              </a:rPr>
              <a:t>the sons of former slaves and the sons of former slave owners will </a:t>
            </a:r>
            <a:r>
              <a:rPr lang="en-US" sz="2100" b="1" i="1" u="sng" dirty="0">
                <a:solidFill>
                  <a:schemeClr val="accent1"/>
                </a:solidFill>
              </a:rPr>
              <a:t>be able</a:t>
            </a:r>
            <a:r>
              <a:rPr lang="en-US" sz="2100" b="1" i="1" dirty="0">
                <a:solidFill>
                  <a:schemeClr val="accent1"/>
                </a:solidFill>
              </a:rPr>
              <a:t> to </a:t>
            </a:r>
            <a:r>
              <a:rPr lang="en-US" sz="2100" b="1" i="1" u="sng" dirty="0" smtClean="0">
                <a:solidFill>
                  <a:schemeClr val="accent1"/>
                </a:solidFill>
              </a:rPr>
              <a:t>sit down </a:t>
            </a:r>
            <a:r>
              <a:rPr lang="en-US" sz="2100" b="1" i="1" u="sng" dirty="0">
                <a:solidFill>
                  <a:schemeClr val="accent1"/>
                </a:solidFill>
              </a:rPr>
              <a:t>together</a:t>
            </a:r>
            <a:r>
              <a:rPr lang="en-US" sz="2100" b="1" i="1" dirty="0">
                <a:solidFill>
                  <a:schemeClr val="accent1"/>
                </a:solidFill>
              </a:rPr>
              <a:t> at the </a:t>
            </a:r>
            <a:r>
              <a:rPr lang="en-US" sz="2100" b="1" i="1" u="sng" dirty="0">
                <a:solidFill>
                  <a:schemeClr val="accent1"/>
                </a:solidFill>
              </a:rPr>
              <a:t>table of brotherhood</a:t>
            </a:r>
            <a:r>
              <a:rPr lang="en-US" sz="2100" b="1" i="1" dirty="0">
                <a:solidFill>
                  <a:schemeClr val="accent1"/>
                </a:solidFill>
              </a:rPr>
              <a:t>. </a:t>
            </a:r>
            <a:r>
              <a:rPr lang="en-US" sz="2100" i="1" dirty="0">
                <a:solidFill>
                  <a:schemeClr val="accent1"/>
                </a:solidFill>
              </a:rPr>
              <a:t>(</a:t>
            </a:r>
            <a:r>
              <a:rPr lang="en-US" sz="2100" i="1" dirty="0" smtClean="0">
                <a:solidFill>
                  <a:schemeClr val="accent1"/>
                </a:solidFill>
              </a:rPr>
              <a:t>12:10)</a:t>
            </a:r>
            <a:endParaRPr lang="en-US" sz="2100" b="1" i="1" dirty="0" smtClean="0">
              <a:solidFill>
                <a:schemeClr val="accent1"/>
              </a:solidFill>
            </a:endParaRP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100" b="1" i="1" dirty="0" smtClean="0">
                <a:solidFill>
                  <a:schemeClr val="accent1"/>
                </a:solidFill>
              </a:rPr>
              <a:t>I </a:t>
            </a:r>
            <a:r>
              <a:rPr lang="en-US" sz="2100" b="1" i="1" dirty="0">
                <a:solidFill>
                  <a:schemeClr val="accent1"/>
                </a:solidFill>
              </a:rPr>
              <a:t>have a </a:t>
            </a:r>
            <a:r>
              <a:rPr lang="en-US" sz="2100" b="1" i="1" dirty="0" smtClean="0">
                <a:solidFill>
                  <a:schemeClr val="accent1"/>
                </a:solidFill>
              </a:rPr>
              <a:t>dream, </a:t>
            </a:r>
            <a:r>
              <a:rPr lang="en-US" sz="2100" b="1" i="1" dirty="0">
                <a:solidFill>
                  <a:schemeClr val="accent1"/>
                </a:solidFill>
              </a:rPr>
              <a:t>that </a:t>
            </a:r>
            <a:r>
              <a:rPr lang="en-US" sz="2100" b="1" i="1" dirty="0" smtClean="0">
                <a:solidFill>
                  <a:schemeClr val="accent1"/>
                </a:solidFill>
              </a:rPr>
              <a:t>my four little </a:t>
            </a:r>
            <a:r>
              <a:rPr lang="en-US" sz="2100" b="1" i="1" u="sng" dirty="0" smtClean="0">
                <a:solidFill>
                  <a:schemeClr val="accent1"/>
                </a:solidFill>
              </a:rPr>
              <a:t>children</a:t>
            </a:r>
            <a:r>
              <a:rPr lang="en-US" sz="2100" b="1" i="1" dirty="0" smtClean="0">
                <a:solidFill>
                  <a:schemeClr val="accent1"/>
                </a:solidFill>
              </a:rPr>
              <a:t>, </a:t>
            </a:r>
            <a:r>
              <a:rPr lang="en-US" sz="2100" b="1" i="1" dirty="0">
                <a:solidFill>
                  <a:schemeClr val="accent1"/>
                </a:solidFill>
              </a:rPr>
              <a:t>will </a:t>
            </a:r>
            <a:r>
              <a:rPr lang="en-US" sz="2100" b="1" i="1" u="sng" dirty="0">
                <a:solidFill>
                  <a:schemeClr val="accent1"/>
                </a:solidFill>
              </a:rPr>
              <a:t>one day </a:t>
            </a:r>
            <a:r>
              <a:rPr lang="en-US" sz="2100" b="1" i="1" dirty="0">
                <a:solidFill>
                  <a:schemeClr val="accent1"/>
                </a:solidFill>
              </a:rPr>
              <a:t>live in a nation where they will not be </a:t>
            </a:r>
            <a:r>
              <a:rPr lang="en-US" sz="2100" b="1" i="1" u="sng" dirty="0">
                <a:solidFill>
                  <a:schemeClr val="accent1"/>
                </a:solidFill>
              </a:rPr>
              <a:t>judged</a:t>
            </a:r>
            <a:r>
              <a:rPr lang="en-US" sz="2100" b="1" i="1" dirty="0">
                <a:solidFill>
                  <a:schemeClr val="accent1"/>
                </a:solidFill>
              </a:rPr>
              <a:t> by the color of their skin but by the </a:t>
            </a:r>
            <a:r>
              <a:rPr lang="en-US" sz="2100" b="1" i="1" u="sng" dirty="0">
                <a:solidFill>
                  <a:schemeClr val="accent1"/>
                </a:solidFill>
              </a:rPr>
              <a:t>content</a:t>
            </a:r>
            <a:r>
              <a:rPr lang="en-US" sz="2100" b="1" i="1" dirty="0">
                <a:solidFill>
                  <a:schemeClr val="accent1"/>
                </a:solidFill>
              </a:rPr>
              <a:t> of their character. </a:t>
            </a:r>
            <a:endParaRPr lang="en-US" sz="2100" b="1" i="1" dirty="0" smtClean="0">
              <a:solidFill>
                <a:schemeClr val="accent1"/>
              </a:solidFill>
            </a:endParaRP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100" b="1" i="1" dirty="0" smtClean="0">
                <a:solidFill>
                  <a:schemeClr val="accent1"/>
                </a:solidFill>
              </a:rPr>
              <a:t>I </a:t>
            </a:r>
            <a:r>
              <a:rPr lang="en-US" sz="2100" b="1" i="1" dirty="0">
                <a:solidFill>
                  <a:schemeClr val="accent1"/>
                </a:solidFill>
              </a:rPr>
              <a:t>have a dream </a:t>
            </a:r>
            <a:r>
              <a:rPr lang="en-US" sz="2100" b="1" i="1" dirty="0" smtClean="0">
                <a:solidFill>
                  <a:schemeClr val="accent1"/>
                </a:solidFill>
              </a:rPr>
              <a:t>today</a:t>
            </a:r>
            <a:r>
              <a:rPr lang="en-US" sz="2100" b="1" i="1" dirty="0">
                <a:solidFill>
                  <a:schemeClr val="accent1"/>
                </a:solidFill>
              </a:rPr>
              <a:t>!</a:t>
            </a:r>
            <a:r>
              <a:rPr lang="en-US" sz="2100" b="1" i="1" dirty="0" smtClean="0">
                <a:solidFill>
                  <a:schemeClr val="accent1"/>
                </a:solidFill>
              </a:rPr>
              <a:t>”  </a:t>
            </a:r>
            <a:r>
              <a:rPr lang="en-US" sz="2100" i="1" dirty="0" smtClean="0">
                <a:solidFill>
                  <a:schemeClr val="accent1"/>
                </a:solidFill>
              </a:rPr>
              <a:t>(13:34)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4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474" y="2343565"/>
            <a:ext cx="1003504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Going to = </a:t>
            </a:r>
            <a:r>
              <a:rPr lang="en-US" sz="2900" b="1" i="1" dirty="0" smtClean="0"/>
              <a:t>Gonna </a:t>
            </a:r>
            <a:r>
              <a:rPr lang="en-US" sz="2900" i="1" dirty="0" smtClean="0"/>
              <a:t>(semiformal)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Have to = </a:t>
            </a:r>
            <a:r>
              <a:rPr lang="en-US" sz="2900" b="1" i="1" dirty="0"/>
              <a:t>H</a:t>
            </a:r>
            <a:r>
              <a:rPr lang="en-US" sz="2900" b="1" i="1" dirty="0" smtClean="0"/>
              <a:t>aft</a:t>
            </a:r>
            <a:r>
              <a:rPr lang="da-DK" sz="2900" b="1" i="1" dirty="0" smtClean="0"/>
              <a:t>ə</a:t>
            </a:r>
            <a:r>
              <a:rPr lang="en-US" sz="2900" b="1" i="1" dirty="0" smtClean="0"/>
              <a:t> / Havd</a:t>
            </a:r>
            <a:r>
              <a:rPr lang="da-DK" sz="2900" b="1" i="1" dirty="0" smtClean="0"/>
              <a:t>ə </a:t>
            </a:r>
            <a:r>
              <a:rPr lang="da-DK" sz="2900" i="1" dirty="0" smtClean="0"/>
              <a:t>(semiformal)</a:t>
            </a:r>
            <a:endParaRPr lang="en-US" sz="2900" i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/>
              <a:t>G</a:t>
            </a:r>
            <a:r>
              <a:rPr lang="en-US" sz="2900" b="1" dirty="0" smtClean="0"/>
              <a:t>ot to (informal) = </a:t>
            </a:r>
            <a:r>
              <a:rPr lang="en-US" sz="2900" b="1" i="1" dirty="0" smtClean="0"/>
              <a:t>Gotta/</a:t>
            </a:r>
            <a:r>
              <a:rPr lang="da-DK" sz="2900" b="1" i="1" dirty="0" smtClean="0"/>
              <a:t>ə </a:t>
            </a:r>
            <a:r>
              <a:rPr lang="da-DK" sz="2900" i="1" dirty="0" smtClean="0"/>
              <a:t>(informal)</a:t>
            </a:r>
            <a:endParaRPr lang="en-US" sz="2900" i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Did you know? = </a:t>
            </a:r>
            <a:r>
              <a:rPr lang="en-US" sz="2900" b="1" i="1" dirty="0" smtClean="0"/>
              <a:t>Didj</a:t>
            </a:r>
            <a:r>
              <a:rPr lang="da-DK" sz="2900" b="1" i="1" dirty="0"/>
              <a:t>ə</a:t>
            </a:r>
            <a:r>
              <a:rPr lang="en-US" sz="2900" b="1" i="1" dirty="0" smtClean="0"/>
              <a:t> know? </a:t>
            </a:r>
            <a:r>
              <a:rPr lang="en-US" sz="2900" i="1" dirty="0" smtClean="0"/>
              <a:t>(a bit informal)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Do you know? = </a:t>
            </a:r>
            <a:r>
              <a:rPr lang="en-US" sz="2900" b="1" i="1" dirty="0" smtClean="0"/>
              <a:t>D</a:t>
            </a:r>
            <a:r>
              <a:rPr lang="da-DK" sz="2900" b="1" i="1" dirty="0" smtClean="0"/>
              <a:t>əyə/Dy</a:t>
            </a:r>
            <a:r>
              <a:rPr lang="da-DK" sz="2900" b="1" i="1" dirty="0"/>
              <a:t>ə</a:t>
            </a:r>
            <a:r>
              <a:rPr lang="da-DK" sz="2900" b="1" i="1" dirty="0" smtClean="0"/>
              <a:t> know? </a:t>
            </a:r>
            <a:r>
              <a:rPr lang="da-DK" sz="2900" i="1" dirty="0" smtClean="0"/>
              <a:t>(a bit informal)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What do you know? = </a:t>
            </a:r>
            <a:r>
              <a:rPr lang="en-US" sz="2900" b="1" i="1" dirty="0" smtClean="0"/>
              <a:t>Whaddy</a:t>
            </a:r>
            <a:r>
              <a:rPr lang="da-DK" sz="2900" b="1" i="1" dirty="0"/>
              <a:t>ə</a:t>
            </a:r>
            <a:r>
              <a:rPr lang="en-US" sz="2900" b="1" i="1" dirty="0" smtClean="0"/>
              <a:t> know? </a:t>
            </a:r>
            <a:r>
              <a:rPr lang="en-US" sz="2900" i="1" dirty="0" smtClean="0"/>
              <a:t>(semiformal)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You = </a:t>
            </a:r>
            <a:r>
              <a:rPr lang="en-US" sz="2900" b="1" i="1" dirty="0"/>
              <a:t>Y</a:t>
            </a:r>
            <a:r>
              <a:rPr lang="en-US" sz="2900" b="1" i="1" dirty="0" smtClean="0"/>
              <a:t>a/ja </a:t>
            </a:r>
            <a:r>
              <a:rPr lang="en-US" sz="2900" i="1" dirty="0" smtClean="0"/>
              <a:t>(more informal)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To = </a:t>
            </a:r>
            <a:r>
              <a:rPr lang="en-US" sz="2900" b="1" i="1" dirty="0"/>
              <a:t>T</a:t>
            </a:r>
            <a:r>
              <a:rPr lang="en-US" sz="2900" b="1" i="1" dirty="0" smtClean="0"/>
              <a:t>a/t</a:t>
            </a:r>
            <a:r>
              <a:rPr lang="da-DK" sz="2900" b="1" i="1" dirty="0" smtClean="0"/>
              <a:t>ə/</a:t>
            </a:r>
            <a:r>
              <a:rPr lang="en-US" sz="2900" b="1" i="1" dirty="0" smtClean="0"/>
              <a:t>da/d</a:t>
            </a:r>
            <a:r>
              <a:rPr lang="da-DK" sz="2900" b="1" i="1" dirty="0" smtClean="0"/>
              <a:t>ə </a:t>
            </a:r>
            <a:r>
              <a:rPr lang="da-DK" sz="2900" i="1" dirty="0" smtClean="0"/>
              <a:t>(reduced in all contexts)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da-DK" sz="2900" b="1" dirty="0" smtClean="0"/>
              <a:t>Want to = </a:t>
            </a:r>
            <a:r>
              <a:rPr lang="da-DK" sz="2900" b="1" i="1" dirty="0" smtClean="0"/>
              <a:t>Wanna </a:t>
            </a:r>
            <a:r>
              <a:rPr lang="da-DK" sz="2900" i="1" dirty="0" smtClean="0"/>
              <a:t>(semiformal)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More Examples of Reduced </a:t>
            </a:r>
            <a:r>
              <a:rPr lang="en-US" sz="4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peech: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21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077" y="101634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Rules About Stress: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499" y="2211197"/>
            <a:ext cx="10812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The number of </a:t>
            </a:r>
            <a:r>
              <a:rPr lang="en-US" sz="2400" b="1" dirty="0" smtClean="0">
                <a:solidFill>
                  <a:srgbClr val="00B050"/>
                </a:solidFill>
              </a:rPr>
              <a:t>syllables</a:t>
            </a:r>
            <a:r>
              <a:rPr lang="en-US" sz="2400" b="1" dirty="0" smtClean="0"/>
              <a:t> in a word </a:t>
            </a:r>
            <a:r>
              <a:rPr lang="en-US" sz="2400" b="1" dirty="0"/>
              <a:t>is usually the number of </a:t>
            </a:r>
            <a:r>
              <a:rPr lang="en-US" sz="2400" b="1" dirty="0" smtClean="0"/>
              <a:t>pronounced vowel </a:t>
            </a:r>
            <a:r>
              <a:rPr lang="en-US" sz="2400" b="1" dirty="0"/>
              <a:t>sounds in </a:t>
            </a:r>
            <a:r>
              <a:rPr lang="en-US" sz="2400" b="1" dirty="0" smtClean="0"/>
              <a:t>that word: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b="1" dirty="0"/>
              <a:t>Ex: Onomatopoeia- </a:t>
            </a:r>
            <a:r>
              <a:rPr lang="en-US" sz="2400" b="1" dirty="0">
                <a:solidFill>
                  <a:srgbClr val="00B050"/>
                </a:solidFill>
              </a:rPr>
              <a:t>/</a:t>
            </a:r>
            <a:r>
              <a:rPr lang="is-IS" sz="2400" b="1" dirty="0" smtClean="0">
                <a:solidFill>
                  <a:srgbClr val="00B050"/>
                </a:solidFill>
              </a:rPr>
              <a:t>ɒnəmɒdəpi:ə/ </a:t>
            </a:r>
            <a:r>
              <a:rPr lang="is-IS" sz="2400" b="1" dirty="0" smtClean="0"/>
              <a:t>or</a:t>
            </a:r>
            <a:r>
              <a:rPr lang="is-I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/</a:t>
            </a:r>
            <a:r>
              <a:rPr lang="is-IS" sz="2400" b="1" dirty="0" smtClean="0">
                <a:solidFill>
                  <a:srgbClr val="00B050"/>
                </a:solidFill>
              </a:rPr>
              <a:t>ɒnəmɒdəpi:jə</a:t>
            </a:r>
            <a:r>
              <a:rPr lang="is-IS" sz="2400" b="1" dirty="0">
                <a:solidFill>
                  <a:srgbClr val="00B050"/>
                </a:solidFill>
              </a:rPr>
              <a:t>/</a:t>
            </a:r>
            <a:endParaRPr lang="is-IS" sz="2400" b="1" dirty="0" smtClean="0">
              <a:solidFill>
                <a:srgbClr val="00B050"/>
              </a:solidFill>
            </a:endParaRP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Stress </a:t>
            </a:r>
            <a:r>
              <a:rPr lang="en-US" sz="2400" b="1" dirty="0" smtClean="0"/>
              <a:t>is the emphasis placed on syllables or words.  What is stressed (the primary stressed syllable) is usually </a:t>
            </a:r>
            <a:r>
              <a:rPr lang="en-US" sz="2400" b="1" dirty="0" smtClean="0">
                <a:solidFill>
                  <a:srgbClr val="00B050"/>
                </a:solidFill>
              </a:rPr>
              <a:t>louder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longer, </a:t>
            </a:r>
            <a:r>
              <a:rPr lang="en-US" sz="2400" b="1" dirty="0" smtClean="0"/>
              <a:t>and</a:t>
            </a:r>
            <a:r>
              <a:rPr lang="en-US" sz="2400" b="1" dirty="0" smtClean="0">
                <a:solidFill>
                  <a:srgbClr val="00B050"/>
                </a:solidFill>
              </a:rPr>
              <a:t> clearer, and often higher in tone.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/>
              <a:t>Ex: Onomatopoeia- </a:t>
            </a:r>
            <a:r>
              <a:rPr lang="en-US" sz="2400" b="1" dirty="0" smtClean="0">
                <a:solidFill>
                  <a:srgbClr val="00B050"/>
                </a:solidFill>
              </a:rPr>
              <a:t>/,</a:t>
            </a:r>
            <a:r>
              <a:rPr lang="is-IS" sz="2400" b="1" dirty="0" smtClean="0">
                <a:solidFill>
                  <a:srgbClr val="00B050"/>
                </a:solidFill>
              </a:rPr>
              <a:t>ɒnəmɒdə’</a:t>
            </a:r>
            <a:r>
              <a:rPr lang="is-IS" sz="2400" b="1" u="sng" dirty="0" smtClean="0">
                <a:solidFill>
                  <a:srgbClr val="00B050"/>
                </a:solidFill>
              </a:rPr>
              <a:t>pi</a:t>
            </a:r>
            <a:r>
              <a:rPr lang="is-IS" sz="2400" b="1" dirty="0" smtClean="0">
                <a:solidFill>
                  <a:srgbClr val="00B050"/>
                </a:solidFill>
              </a:rPr>
              <a:t>:ə/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The</a:t>
            </a:r>
            <a:r>
              <a:rPr lang="en-US" sz="2400" b="1" dirty="0" smtClean="0">
                <a:solidFill>
                  <a:srgbClr val="00B050"/>
                </a:solidFill>
              </a:rPr>
              <a:t> secondary stress </a:t>
            </a:r>
            <a:r>
              <a:rPr lang="en-US" sz="2400" b="1" dirty="0" smtClean="0"/>
              <a:t>is a syllable that’s pronounced a bit longer, but is NOT the primary stressed syllable: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It’s not predictable in English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Ex: Recommend- </a:t>
            </a:r>
            <a:r>
              <a:rPr lang="en-US" sz="2400" b="1" dirty="0">
                <a:solidFill>
                  <a:srgbClr val="00B050"/>
                </a:solidFill>
              </a:rPr>
              <a:t>/ˌrɛkəˈm</a:t>
            </a:r>
            <a:r>
              <a:rPr lang="en-US" sz="2400" b="1" u="sng" dirty="0">
                <a:solidFill>
                  <a:srgbClr val="00B050"/>
                </a:solidFill>
              </a:rPr>
              <a:t>ɛn</a:t>
            </a:r>
            <a:r>
              <a:rPr lang="en-US" sz="2400" b="1" dirty="0">
                <a:solidFill>
                  <a:srgbClr val="00B050"/>
                </a:solidFill>
              </a:rPr>
              <a:t>d/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Ex: Refrigeradora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077" y="1002491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Rules About Stress: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694" y="2371060"/>
            <a:ext cx="1081271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/>
              <a:t>If a </a:t>
            </a:r>
            <a:r>
              <a:rPr lang="en-US" sz="2300" b="1" dirty="0">
                <a:solidFill>
                  <a:srgbClr val="00B050"/>
                </a:solidFill>
              </a:rPr>
              <a:t>syllable or a word is not stressed</a:t>
            </a:r>
            <a:r>
              <a:rPr lang="en-US" sz="2300" b="1" dirty="0"/>
              <a:t>, it is often pronounced like a “lazy e” or “</a:t>
            </a:r>
            <a:r>
              <a:rPr lang="en-US" sz="2300" b="1" dirty="0">
                <a:solidFill>
                  <a:srgbClr val="008000"/>
                </a:solidFill>
              </a:rPr>
              <a:t>shwa</a:t>
            </a:r>
            <a:r>
              <a:rPr lang="en-US" sz="2300" b="1" dirty="0"/>
              <a:t>” </a:t>
            </a:r>
            <a:r>
              <a:rPr lang="en-US" sz="2300" b="1" dirty="0">
                <a:solidFill>
                  <a:srgbClr val="00B050"/>
                </a:solidFill>
              </a:rPr>
              <a:t>/</a:t>
            </a:r>
            <a:r>
              <a:rPr lang="is-IS" sz="2300" b="1" dirty="0">
                <a:solidFill>
                  <a:srgbClr val="00B050"/>
                </a:solidFill>
              </a:rPr>
              <a:t>ə/ </a:t>
            </a:r>
            <a:r>
              <a:rPr lang="is-IS" sz="2300" b="1" dirty="0"/>
              <a:t>or a weaker vowel like </a:t>
            </a:r>
            <a:r>
              <a:rPr lang="en-US" sz="2300" b="1" dirty="0">
                <a:solidFill>
                  <a:srgbClr val="00B050"/>
                </a:solidFill>
              </a:rPr>
              <a:t>/ɪ/</a:t>
            </a:r>
            <a:r>
              <a:rPr lang="en-US" sz="2300" b="1" dirty="0"/>
              <a:t>.  It can take the place of any vowel in a </a:t>
            </a:r>
            <a:r>
              <a:rPr lang="en-US" sz="2300" b="1" dirty="0" smtClean="0"/>
              <a:t>word:</a:t>
            </a:r>
            <a:endParaRPr lang="en-US" sz="230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300" b="1" dirty="0"/>
              <a:t>Ex: Analogy- </a:t>
            </a:r>
            <a:r>
              <a:rPr lang="is-IS" sz="2300" b="1" dirty="0">
                <a:solidFill>
                  <a:srgbClr val="00B050"/>
                </a:solidFill>
              </a:rPr>
              <a:t>/</a:t>
            </a:r>
            <a:r>
              <a:rPr lang="da-DK" sz="2300" b="1" dirty="0" smtClean="0">
                <a:solidFill>
                  <a:srgbClr val="00B050"/>
                </a:solidFill>
              </a:rPr>
              <a:t>ə’nælə,dʒɪ</a:t>
            </a:r>
            <a:r>
              <a:rPr lang="da-DK" sz="2300" b="1" dirty="0">
                <a:solidFill>
                  <a:srgbClr val="00B050"/>
                </a:solidFill>
              </a:rPr>
              <a:t>:</a:t>
            </a:r>
            <a:r>
              <a:rPr lang="is-IS" sz="2300" b="1" dirty="0">
                <a:solidFill>
                  <a:srgbClr val="00B050"/>
                </a:solidFill>
              </a:rPr>
              <a:t>/ </a:t>
            </a:r>
            <a:r>
              <a:rPr lang="is-IS" sz="2300" b="1" dirty="0"/>
              <a:t>or </a:t>
            </a:r>
            <a:r>
              <a:rPr lang="is-IS" sz="2300" b="1" dirty="0">
                <a:solidFill>
                  <a:srgbClr val="00B050"/>
                </a:solidFill>
              </a:rPr>
              <a:t>/</a:t>
            </a:r>
            <a:r>
              <a:rPr lang="da-DK" sz="2300" b="1" dirty="0">
                <a:solidFill>
                  <a:srgbClr val="00B050"/>
                </a:solidFill>
              </a:rPr>
              <a:t>ənælɪdʒɪ:</a:t>
            </a:r>
            <a:r>
              <a:rPr lang="is-IS" sz="2300" b="1" dirty="0">
                <a:solidFill>
                  <a:srgbClr val="00B050"/>
                </a:solidFill>
              </a:rPr>
              <a:t>/ </a:t>
            </a:r>
            <a:endParaRPr lang="is-IS" sz="230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is-IS" sz="2300" b="1" dirty="0"/>
              <a:t>Ex: </a:t>
            </a:r>
            <a:r>
              <a:rPr lang="en-US" sz="2300" b="1" dirty="0"/>
              <a:t>“</a:t>
            </a:r>
            <a:r>
              <a:rPr lang="is-IS" sz="2300" b="1" dirty="0"/>
              <a:t>I have to go to </a:t>
            </a:r>
            <a:r>
              <a:rPr lang="is-IS" sz="2300" b="1" dirty="0" smtClean="0"/>
              <a:t>school, </a:t>
            </a:r>
            <a:r>
              <a:rPr lang="is-IS" sz="2300" b="1" dirty="0"/>
              <a:t>you </a:t>
            </a:r>
            <a:r>
              <a:rPr lang="is-IS" sz="2300" b="1" dirty="0" smtClean="0"/>
              <a:t>know?</a:t>
            </a:r>
            <a:r>
              <a:rPr lang="en-US" sz="2300" b="1" dirty="0" smtClean="0"/>
              <a:t>”</a:t>
            </a:r>
            <a:r>
              <a:rPr lang="is-IS" sz="2300" b="1" dirty="0" smtClean="0"/>
              <a:t> </a:t>
            </a:r>
            <a:r>
              <a:rPr lang="is-IS" sz="2300" b="1" dirty="0"/>
              <a:t>= </a:t>
            </a:r>
            <a:r>
              <a:rPr lang="en-US" sz="2300" b="1" dirty="0"/>
              <a:t>“</a:t>
            </a:r>
            <a:r>
              <a:rPr lang="is-IS" sz="2300" b="1" dirty="0"/>
              <a:t>I </a:t>
            </a:r>
            <a:r>
              <a:rPr lang="is-IS" sz="2300" b="1" dirty="0" smtClean="0"/>
              <a:t>have </a:t>
            </a:r>
            <a:r>
              <a:rPr lang="is-IS" sz="2300" b="1" u="sng" dirty="0" smtClean="0"/>
              <a:t>d</a:t>
            </a:r>
            <a:r>
              <a:rPr lang="da-DK" sz="2300" b="1" u="sng" dirty="0" err="1" smtClean="0">
                <a:solidFill>
                  <a:srgbClr val="00B050"/>
                </a:solidFill>
              </a:rPr>
              <a:t>ə</a:t>
            </a:r>
            <a:r>
              <a:rPr lang="is-IS" sz="2300" b="1" dirty="0" smtClean="0"/>
              <a:t> go </a:t>
            </a:r>
            <a:r>
              <a:rPr lang="is-IS" sz="2300" b="1" u="sng" dirty="0" smtClean="0"/>
              <a:t>d</a:t>
            </a:r>
            <a:r>
              <a:rPr lang="da-DK" sz="2300" b="1" u="sng" dirty="0" smtClean="0">
                <a:solidFill>
                  <a:srgbClr val="00B050"/>
                </a:solidFill>
              </a:rPr>
              <a:t>ə</a:t>
            </a:r>
            <a:r>
              <a:rPr lang="is-IS" sz="2300" b="1" dirty="0" smtClean="0"/>
              <a:t> school, </a:t>
            </a:r>
            <a:r>
              <a:rPr lang="is-IS" sz="2300" b="1" dirty="0"/>
              <a:t>y</a:t>
            </a:r>
            <a:r>
              <a:rPr lang="da-DK" sz="2300" b="1" u="sng" dirty="0">
                <a:solidFill>
                  <a:srgbClr val="00B050"/>
                </a:solidFill>
              </a:rPr>
              <a:t>ə</a:t>
            </a:r>
            <a:r>
              <a:rPr lang="is-IS" sz="2300" b="1" dirty="0"/>
              <a:t> </a:t>
            </a:r>
            <a:r>
              <a:rPr lang="is-IS" sz="2300" b="1" dirty="0" smtClean="0"/>
              <a:t>know?</a:t>
            </a:r>
            <a:r>
              <a:rPr lang="en-US" sz="2300" b="1" dirty="0" smtClean="0"/>
              <a:t>”</a:t>
            </a:r>
            <a:endParaRPr lang="en-US" sz="23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300" b="1" dirty="0"/>
              <a:t>The longer the word, the more “shwa” sounds it will </a:t>
            </a:r>
            <a:r>
              <a:rPr lang="en-US" sz="2300" b="1" dirty="0" smtClean="0"/>
              <a:t>have.</a:t>
            </a:r>
            <a:endParaRPr lang="en-US" sz="2300" b="1" dirty="0" smtClean="0">
              <a:solidFill>
                <a:srgbClr val="00B050"/>
              </a:solidFill>
            </a:endParaRP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00B050"/>
                </a:solidFill>
              </a:rPr>
              <a:t>Disappearing syllables </a:t>
            </a:r>
            <a:r>
              <a:rPr lang="en-US" sz="2300" b="1" dirty="0" smtClean="0"/>
              <a:t>sometimes lose their syllables when pronounced: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b="1" dirty="0" smtClean="0"/>
              <a:t>Ex: </a:t>
            </a:r>
            <a:r>
              <a:rPr lang="en-US" sz="2300" b="1" u="sng" dirty="0" smtClean="0"/>
              <a:t>In</a:t>
            </a:r>
            <a:r>
              <a:rPr lang="en-US" sz="2300" b="1" dirty="0" smtClean="0"/>
              <a:t>teresting</a:t>
            </a:r>
            <a:r>
              <a:rPr lang="is-IS" sz="2300" b="1" dirty="0" smtClean="0"/>
              <a:t>….”</a:t>
            </a:r>
            <a:r>
              <a:rPr lang="is-IS" sz="2300" b="1" i="1" dirty="0" smtClean="0"/>
              <a:t>Intresting</a:t>
            </a:r>
            <a:r>
              <a:rPr lang="is-IS" sz="2300" b="1" dirty="0"/>
              <a:t>” </a:t>
            </a:r>
            <a:r>
              <a:rPr lang="en-US" sz="2300" b="1" dirty="0" smtClean="0">
                <a:solidFill>
                  <a:srgbClr val="00B050"/>
                </a:solidFill>
              </a:rPr>
              <a:t>/ɪntr</a:t>
            </a:r>
            <a:r>
              <a:rPr lang="da-DK" sz="2300" b="1" dirty="0" err="1" smtClean="0">
                <a:solidFill>
                  <a:srgbClr val="00B050"/>
                </a:solidFill>
              </a:rPr>
              <a:t>əsti:ng</a:t>
            </a:r>
            <a:r>
              <a:rPr lang="en-US" sz="2300" b="1" dirty="0" smtClean="0">
                <a:solidFill>
                  <a:srgbClr val="00B050"/>
                </a:solidFill>
              </a:rPr>
              <a:t>/</a:t>
            </a:r>
            <a:r>
              <a:rPr lang="is-IS" sz="2300" b="1" dirty="0" smtClean="0"/>
              <a:t>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2300" b="1" dirty="0" smtClean="0"/>
              <a:t>Ex: </a:t>
            </a:r>
            <a:r>
              <a:rPr lang="is-IS" sz="2300" b="1" u="sng" dirty="0" smtClean="0"/>
              <a:t>Com</a:t>
            </a:r>
            <a:r>
              <a:rPr lang="is-IS" sz="2300" b="1" dirty="0" smtClean="0"/>
              <a:t>fortable...“</a:t>
            </a:r>
            <a:r>
              <a:rPr lang="is-IS" sz="2300" b="1" i="1" dirty="0" smtClean="0"/>
              <a:t>Comfterble</a:t>
            </a:r>
            <a:r>
              <a:rPr lang="is-IS" sz="2300" b="1" dirty="0" smtClean="0"/>
              <a:t>”</a:t>
            </a:r>
            <a:endParaRPr lang="en-US" sz="2300" b="1" dirty="0" smtClean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b="1" dirty="0" smtClean="0"/>
              <a:t>Ex: </a:t>
            </a:r>
            <a:r>
              <a:rPr lang="en-US" sz="2300" b="1" u="sng" dirty="0" smtClean="0"/>
              <a:t>Cho</a:t>
            </a:r>
            <a:r>
              <a:rPr lang="en-US" sz="2300" b="1" dirty="0" smtClean="0"/>
              <a:t>colate</a:t>
            </a:r>
            <a:r>
              <a:rPr lang="is-IS" sz="2300" b="1" dirty="0" smtClean="0"/>
              <a:t>…“</a:t>
            </a:r>
            <a:r>
              <a:rPr lang="is-IS" sz="2300" b="1" i="1" dirty="0" smtClean="0"/>
              <a:t>Chocl</a:t>
            </a:r>
            <a:r>
              <a:rPr lang="da-DK" sz="2400" b="1" i="1" dirty="0" smtClean="0"/>
              <a:t>ate</a:t>
            </a:r>
            <a:r>
              <a:rPr lang="da-DK" sz="2400" b="1" dirty="0" smtClean="0"/>
              <a:t>”</a:t>
            </a:r>
            <a:endParaRPr lang="da-DK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499" y="2330880"/>
            <a:ext cx="108127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700" b="1" dirty="0" smtClean="0">
                <a:solidFill>
                  <a:srgbClr val="00B050"/>
                </a:solidFill>
              </a:rPr>
              <a:t>Rhythm</a:t>
            </a:r>
            <a:r>
              <a:rPr lang="en-US" sz="2700" b="1" dirty="0" smtClean="0"/>
              <a:t> is a combination of: 1) </a:t>
            </a:r>
            <a:r>
              <a:rPr lang="en-US" sz="2700" b="1" dirty="0" smtClean="0">
                <a:solidFill>
                  <a:srgbClr val="00B050"/>
                </a:solidFill>
              </a:rPr>
              <a:t>syllable stress </a:t>
            </a:r>
            <a:r>
              <a:rPr lang="en-US" sz="2700" b="1" dirty="0" smtClean="0"/>
              <a:t>in words, and 2) </a:t>
            </a:r>
            <a:r>
              <a:rPr lang="en-US" sz="2700" b="1" dirty="0" smtClean="0">
                <a:solidFill>
                  <a:srgbClr val="00B050"/>
                </a:solidFill>
              </a:rPr>
              <a:t>word stress </a:t>
            </a:r>
            <a:r>
              <a:rPr lang="en-US" sz="2700" b="1" dirty="0" smtClean="0"/>
              <a:t>in sentences.    It’s the “musicality” of the utterance.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700" b="1" dirty="0" smtClean="0"/>
              <a:t>Americans stress words that carry the </a:t>
            </a:r>
            <a:r>
              <a:rPr lang="en-US" sz="2700" b="1" dirty="0" smtClean="0">
                <a:solidFill>
                  <a:srgbClr val="00B050"/>
                </a:solidFill>
              </a:rPr>
              <a:t>content</a:t>
            </a:r>
            <a:r>
              <a:rPr lang="en-US" sz="2700" b="1" dirty="0" smtClean="0"/>
              <a:t> and </a:t>
            </a:r>
            <a:r>
              <a:rPr lang="en-US" sz="2700" b="1" dirty="0" smtClean="0">
                <a:solidFill>
                  <a:srgbClr val="00B050"/>
                </a:solidFill>
              </a:rPr>
              <a:t>meaning</a:t>
            </a:r>
            <a:r>
              <a:rPr lang="en-US" sz="2700" b="1" dirty="0" smtClean="0"/>
              <a:t> of the sentence. They stress </a:t>
            </a:r>
            <a:r>
              <a:rPr lang="en-US" sz="2700" b="1" dirty="0" smtClean="0">
                <a:solidFill>
                  <a:srgbClr val="00B050"/>
                </a:solidFill>
              </a:rPr>
              <a:t>content words</a:t>
            </a:r>
            <a:r>
              <a:rPr lang="en-US" sz="2700" b="1" dirty="0" smtClean="0"/>
              <a:t>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Main verbs             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Nouns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Adjectives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Adverbs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Negatives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“Wh” words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30077" y="780811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Rules About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Sentence Rhythm: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1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077" y="780811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Rules About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Sentence Rhythm: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934" y="2414010"/>
            <a:ext cx="10812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00" b="1" dirty="0" smtClean="0"/>
              <a:t>Function Words are not stressed: </a:t>
            </a:r>
            <a:r>
              <a:rPr lang="en-US" sz="2600" b="1" dirty="0">
                <a:solidFill>
                  <a:srgbClr val="00B050"/>
                </a:solidFill>
              </a:rPr>
              <a:t>prepositions, conjunctions, pronouns, articles, auxiliary </a:t>
            </a:r>
            <a:r>
              <a:rPr lang="en-US" sz="2600" b="1" dirty="0" smtClean="0">
                <a:solidFill>
                  <a:srgbClr val="00B050"/>
                </a:solidFill>
              </a:rPr>
              <a:t>verbs, modal verbs</a:t>
            </a:r>
            <a:endParaRPr lang="en-US" sz="2600" b="1" dirty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00" b="1" dirty="0">
                <a:solidFill>
                  <a:srgbClr val="00B050"/>
                </a:solidFill>
              </a:rPr>
              <a:t>At, in, on, of / </a:t>
            </a:r>
            <a:r>
              <a:rPr lang="is-IS" sz="2600" b="1" dirty="0">
                <a:solidFill>
                  <a:srgbClr val="00B050"/>
                </a:solidFill>
              </a:rPr>
              <a:t>and, or, but / he, she, it / the, a, an, these, this / can, shall</a:t>
            </a:r>
            <a:endParaRPr lang="en-US" sz="2600" b="1" dirty="0">
              <a:solidFill>
                <a:srgbClr val="00B050"/>
              </a:solidFill>
            </a:endParaRP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00" b="1" dirty="0" smtClean="0"/>
              <a:t>A </a:t>
            </a:r>
            <a:r>
              <a:rPr lang="en-US" sz="2600" b="1" dirty="0">
                <a:solidFill>
                  <a:srgbClr val="00B050"/>
                </a:solidFill>
              </a:rPr>
              <a:t>“t” in the middle of a word or sentence</a:t>
            </a:r>
            <a:r>
              <a:rPr lang="en-US" sz="2600" b="1" dirty="0"/>
              <a:t>, if not a “content” word, is often reduced to a “d”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600" b="1" dirty="0"/>
              <a:t>Ex:  Onomatopoeia- </a:t>
            </a:r>
            <a:r>
              <a:rPr lang="en-US" sz="2600" b="1" dirty="0">
                <a:solidFill>
                  <a:srgbClr val="00B050"/>
                </a:solidFill>
              </a:rPr>
              <a:t>/</a:t>
            </a:r>
            <a:r>
              <a:rPr lang="is-IS" sz="2600" b="1" dirty="0">
                <a:solidFill>
                  <a:srgbClr val="00B050"/>
                </a:solidFill>
              </a:rPr>
              <a:t>ɒnəmɒdəpi:ə/</a:t>
            </a:r>
            <a:endParaRPr lang="en-US" sz="2600" b="1" dirty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600" b="1" dirty="0"/>
              <a:t>Ex: “</a:t>
            </a:r>
            <a:r>
              <a:rPr lang="is-IS" sz="2600" b="1" dirty="0"/>
              <a:t>I have to go to school you know</a:t>
            </a:r>
            <a:r>
              <a:rPr lang="en-US" sz="2600" b="1" dirty="0"/>
              <a:t>”</a:t>
            </a:r>
            <a:r>
              <a:rPr lang="is-IS" sz="2600" b="1" dirty="0"/>
              <a:t> = </a:t>
            </a:r>
            <a:r>
              <a:rPr lang="en-US" sz="2600" b="1" dirty="0"/>
              <a:t>“</a:t>
            </a:r>
            <a:r>
              <a:rPr lang="is-IS" sz="2600" b="1" dirty="0"/>
              <a:t>I have</a:t>
            </a:r>
            <a:r>
              <a:rPr lang="is-IS" sz="2600" b="1" u="sng" dirty="0">
                <a:solidFill>
                  <a:srgbClr val="00B050"/>
                </a:solidFill>
              </a:rPr>
              <a:t>d</a:t>
            </a:r>
            <a:r>
              <a:rPr lang="da-DK" sz="2600" b="1" dirty="0"/>
              <a:t>ə</a:t>
            </a:r>
            <a:r>
              <a:rPr lang="is-IS" sz="2600" b="1" dirty="0"/>
              <a:t> go </a:t>
            </a:r>
            <a:r>
              <a:rPr lang="is-IS" sz="2600" b="1" u="sng" dirty="0">
                <a:solidFill>
                  <a:srgbClr val="00B050"/>
                </a:solidFill>
              </a:rPr>
              <a:t>d</a:t>
            </a:r>
            <a:r>
              <a:rPr lang="da-DK" sz="2600" b="1" dirty="0"/>
              <a:t>ə</a:t>
            </a:r>
            <a:r>
              <a:rPr lang="is-IS" sz="2600" b="1" dirty="0"/>
              <a:t> school y</a:t>
            </a:r>
            <a:r>
              <a:rPr lang="da-DK" sz="2600" b="1" dirty="0"/>
              <a:t>ə</a:t>
            </a:r>
            <a:r>
              <a:rPr lang="is-IS" sz="2600" b="1" dirty="0"/>
              <a:t> know</a:t>
            </a:r>
            <a:r>
              <a:rPr lang="is-IS" sz="2600" b="1" dirty="0" smtClean="0"/>
              <a:t>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is-IS" sz="2600" b="1" dirty="0" smtClean="0"/>
              <a:t>Ex: “Have go school”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4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902" y="2566029"/>
            <a:ext cx="102738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Syllable Stress (5:00-8:00, 11:40, and 18:25):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>
                <a:hlinkClick r:id="rId3"/>
              </a:rPr>
              <a:t>https://www.youtube.com/watch?v=yBXiyp8QQ7k</a:t>
            </a:r>
            <a:endParaRPr lang="en-US" sz="2900" b="1" dirty="0" smtClean="0">
              <a:hlinkClick r:id="rId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372" y="2566029"/>
            <a:ext cx="1058928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Function Words: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>
                <a:hlinkClick r:id="rId3"/>
              </a:rPr>
              <a:t>https://www.youtube.com/watch?v=2mS7w_np2Nw</a:t>
            </a:r>
            <a:endParaRPr lang="en-US" sz="2900" b="1" dirty="0" smtClean="0">
              <a:hlinkClick r:id="rId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1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742" y="2505562"/>
            <a:ext cx="1027382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Stress and rhythm in English pronunciation </a:t>
            </a:r>
          </a:p>
          <a:p>
            <a:pPr>
              <a:buClr>
                <a:schemeClr val="accent1"/>
              </a:buClr>
              <a:buSzPct val="130000"/>
            </a:pPr>
            <a:r>
              <a:rPr lang="en-US" sz="2800" b="1" dirty="0"/>
              <a:t> </a:t>
            </a:r>
            <a:r>
              <a:rPr lang="en-US" sz="2800" b="1" dirty="0" smtClean="0"/>
              <a:t>    (basic, stress only):</a:t>
            </a:r>
            <a:endParaRPr lang="en-US" sz="2900" b="1" dirty="0" smtClean="0">
              <a:hlinkClick r:id="rId3"/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>
                <a:hlinkClick r:id="rId3"/>
              </a:rPr>
              <a:t>https</a:t>
            </a:r>
            <a:r>
              <a:rPr lang="en-US" sz="2900" b="1" dirty="0">
                <a:hlinkClick r:id="rId3"/>
              </a:rPr>
              <a:t>://</a:t>
            </a:r>
            <a:r>
              <a:rPr lang="en-US" sz="2900" b="1" dirty="0" smtClean="0">
                <a:hlinkClick r:id="rId3"/>
              </a:rPr>
              <a:t>www.youtube.com/watch?v=UbcEiFTmkQo</a:t>
            </a:r>
            <a:endParaRPr lang="en-US" sz="29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1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902" y="2566029"/>
            <a:ext cx="1027382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Stress and rhythm in English pronunciation </a:t>
            </a:r>
          </a:p>
          <a:p>
            <a:pPr>
              <a:buClr>
                <a:schemeClr val="accent1"/>
              </a:buClr>
              <a:buSzPct val="130000"/>
            </a:pPr>
            <a:r>
              <a:rPr lang="en-US" sz="2800" b="1" dirty="0"/>
              <a:t> </a:t>
            </a:r>
            <a:r>
              <a:rPr lang="en-US" sz="2800" b="1" dirty="0" smtClean="0"/>
              <a:t>    (basic- rhythm only):</a:t>
            </a:r>
            <a:endParaRPr lang="en-US" sz="2900" b="1" dirty="0" smtClean="0">
              <a:hlinkClick r:id="rId3"/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>
                <a:hlinkClick r:id="rId3"/>
              </a:rPr>
              <a:t>https</a:t>
            </a:r>
            <a:r>
              <a:rPr lang="en-US" sz="2900" b="1" dirty="0">
                <a:hlinkClick r:id="rId3"/>
              </a:rPr>
              <a:t>://</a:t>
            </a:r>
            <a:r>
              <a:rPr lang="en-US" sz="2900" b="1" dirty="0" smtClean="0">
                <a:hlinkClick r:id="rId3"/>
              </a:rPr>
              <a:t>www.youtube.com/watch?v=UbcEiFTmkQo</a:t>
            </a:r>
            <a:endParaRPr lang="en-US" sz="2900" b="1" dirty="0"/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6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197" y="882342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Specific to Native Spanish Speakers: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038" y="2357329"/>
            <a:ext cx="10035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3100" b="1" dirty="0" smtClean="0">
                <a:solidFill>
                  <a:srgbClr val="00B050"/>
                </a:solidFill>
              </a:rPr>
              <a:t>Native Spanish speakers </a:t>
            </a:r>
            <a:r>
              <a:rPr lang="en-US" sz="3100" b="1" dirty="0" smtClean="0"/>
              <a:t>seem to have the most </a:t>
            </a:r>
            <a:r>
              <a:rPr lang="en-US" sz="3100" b="1" dirty="0" smtClean="0">
                <a:solidFill>
                  <a:srgbClr val="00B050"/>
                </a:solidFill>
              </a:rPr>
              <a:t>difficulty</a:t>
            </a:r>
            <a:r>
              <a:rPr lang="en-US" sz="3100" b="1" dirty="0" smtClean="0"/>
              <a:t> differentiating the following phonemes: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B050"/>
                </a:solidFill>
              </a:rPr>
              <a:t>/</a:t>
            </a:r>
            <a:r>
              <a:rPr lang="bg-BG" sz="3000" b="1" dirty="0">
                <a:solidFill>
                  <a:srgbClr val="00B050"/>
                </a:solidFill>
              </a:rPr>
              <a:t>i</a:t>
            </a:r>
            <a:r>
              <a:rPr lang="en-US" sz="3000" b="1" dirty="0">
                <a:solidFill>
                  <a:srgbClr val="00B050"/>
                </a:solidFill>
              </a:rPr>
              <a:t>:</a:t>
            </a:r>
            <a:r>
              <a:rPr lang="bg-BG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/>
              <a:t>as in “leak” vs. </a:t>
            </a:r>
            <a:r>
              <a:rPr lang="bg-BG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ɪ</a:t>
            </a:r>
            <a:r>
              <a:rPr lang="bg-BG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/>
              <a:t>as in “lick”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50"/>
                </a:solidFill>
              </a:rPr>
              <a:t>/</a:t>
            </a:r>
            <a:r>
              <a:rPr lang="is-IS" sz="3000" b="1" dirty="0">
                <a:solidFill>
                  <a:srgbClr val="00B050"/>
                </a:solidFill>
              </a:rPr>
              <a:t>ɒ/ </a:t>
            </a:r>
            <a:r>
              <a:rPr lang="is-IS" sz="3000" b="1" dirty="0"/>
              <a:t>as in </a:t>
            </a:r>
            <a:r>
              <a:rPr lang="en-US" sz="3000" b="1" dirty="0"/>
              <a:t>“</a:t>
            </a:r>
            <a:r>
              <a:rPr lang="is-IS" sz="3000" b="1" dirty="0"/>
              <a:t>cop</a:t>
            </a:r>
            <a:r>
              <a:rPr lang="en-US" sz="3000" b="1" dirty="0"/>
              <a:t>”</a:t>
            </a:r>
            <a:r>
              <a:rPr lang="is-IS" sz="3000" b="1" dirty="0"/>
              <a:t> vs.</a:t>
            </a:r>
            <a:r>
              <a:rPr lang="is-IS" sz="3000" b="1" dirty="0">
                <a:solidFill>
                  <a:srgbClr val="00B050"/>
                </a:solidFill>
              </a:rPr>
              <a:t> /</a:t>
            </a:r>
            <a:r>
              <a:rPr lang="en-US" sz="3000" b="1" dirty="0">
                <a:solidFill>
                  <a:srgbClr val="00B050"/>
                </a:solidFill>
              </a:rPr>
              <a:t>ʌ/ </a:t>
            </a:r>
            <a:r>
              <a:rPr lang="en-US" sz="3000" b="1" dirty="0"/>
              <a:t>as in “cup”</a:t>
            </a:r>
            <a:r>
              <a:rPr lang="is-IS" sz="3000" b="1" dirty="0"/>
              <a:t>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000" b="1" dirty="0">
                <a:solidFill>
                  <a:srgbClr val="00B050"/>
                </a:solidFill>
              </a:rPr>
              <a:t>/</a:t>
            </a:r>
            <a:r>
              <a:rPr lang="da-DK" sz="3000" b="1" dirty="0">
                <a:solidFill>
                  <a:srgbClr val="00B050"/>
                </a:solidFill>
              </a:rPr>
              <a:t>æ/ </a:t>
            </a:r>
            <a:r>
              <a:rPr lang="da-DK" sz="3000" b="1" dirty="0"/>
              <a:t>as in </a:t>
            </a:r>
            <a:r>
              <a:rPr lang="en-US" sz="3000" b="1" dirty="0"/>
              <a:t>“</a:t>
            </a:r>
            <a:r>
              <a:rPr lang="da-DK" sz="3000" b="1" dirty="0"/>
              <a:t>sat</a:t>
            </a:r>
            <a:r>
              <a:rPr lang="en-US" sz="3000" b="1" dirty="0"/>
              <a:t>”</a:t>
            </a:r>
            <a:r>
              <a:rPr lang="da-DK" sz="3000" b="1" dirty="0"/>
              <a:t> vs.</a:t>
            </a:r>
            <a:r>
              <a:rPr lang="da-DK" sz="3000" b="1" dirty="0">
                <a:solidFill>
                  <a:srgbClr val="00B050"/>
                </a:solidFill>
              </a:rPr>
              <a:t> /e/ &amp;/</a:t>
            </a:r>
            <a:r>
              <a:rPr lang="en-US" sz="3000" b="1" dirty="0">
                <a:solidFill>
                  <a:srgbClr val="00B050"/>
                </a:solidFill>
              </a:rPr>
              <a:t>ɛ/ </a:t>
            </a:r>
            <a:r>
              <a:rPr lang="en-US" sz="3000" b="1" dirty="0"/>
              <a:t>as in “set”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bg-BG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ɪ</a:t>
            </a:r>
            <a:r>
              <a:rPr lang="bg-BG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/>
              <a:t>as in “fill” vs. </a:t>
            </a:r>
            <a:r>
              <a:rPr lang="en-US" sz="3000" b="1" dirty="0">
                <a:solidFill>
                  <a:srgbClr val="00B050"/>
                </a:solidFill>
              </a:rPr>
              <a:t>/ʊ/ </a:t>
            </a:r>
            <a:r>
              <a:rPr lang="en-US" sz="3000" b="1" dirty="0"/>
              <a:t>as in “full”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50"/>
                </a:solidFill>
              </a:rPr>
              <a:t>/ʊ/ </a:t>
            </a:r>
            <a:r>
              <a:rPr lang="en-US" sz="3000" b="1" dirty="0"/>
              <a:t>as in “should” vs. </a:t>
            </a:r>
            <a:r>
              <a:rPr lang="en-US" sz="3000" b="1" dirty="0">
                <a:solidFill>
                  <a:srgbClr val="00B050"/>
                </a:solidFill>
              </a:rPr>
              <a:t>/u:/ </a:t>
            </a:r>
            <a:r>
              <a:rPr lang="en-US" sz="3000" b="1" dirty="0"/>
              <a:t>as in “shoot”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50"/>
                </a:solidFill>
              </a:rPr>
              <a:t>/ʊ/ </a:t>
            </a:r>
            <a:r>
              <a:rPr lang="en-US" sz="3000" b="1" dirty="0"/>
              <a:t>as in “full” vs. </a:t>
            </a:r>
            <a:r>
              <a:rPr lang="is-IS" sz="3000" b="1" dirty="0">
                <a:solidFill>
                  <a:srgbClr val="00B050"/>
                </a:solidFill>
              </a:rPr>
              <a:t>/</a:t>
            </a:r>
            <a:r>
              <a:rPr lang="en-US" sz="3000" b="1" dirty="0">
                <a:solidFill>
                  <a:srgbClr val="00B050"/>
                </a:solidFill>
              </a:rPr>
              <a:t>ʌ/ </a:t>
            </a:r>
            <a:r>
              <a:rPr lang="en-US" sz="3000" b="1" dirty="0"/>
              <a:t>as in “fun</a:t>
            </a:r>
            <a:r>
              <a:rPr lang="en-US" sz="3000" b="1" dirty="0" smtClean="0"/>
              <a:t>”</a:t>
            </a:r>
            <a:r>
              <a:rPr lang="is-IS" sz="3000" b="1" dirty="0" smtClean="0">
                <a:solidFill>
                  <a:srgbClr val="00B050"/>
                </a:solidFill>
              </a:rPr>
              <a:t> </a:t>
            </a:r>
            <a:endParaRPr lang="en-US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0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197" y="882342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Specific to Native Spanish Speakers: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038" y="2388689"/>
            <a:ext cx="1003504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3100" b="1" dirty="0" smtClean="0">
                <a:solidFill>
                  <a:srgbClr val="00B050"/>
                </a:solidFill>
              </a:rPr>
              <a:t>Native Spanish speakers </a:t>
            </a:r>
            <a:r>
              <a:rPr lang="en-US" sz="3100" b="1" dirty="0" smtClean="0"/>
              <a:t>and others also have difficulty with: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ɔ</a:t>
            </a:r>
            <a:r>
              <a:rPr lang="en-US" sz="3100" dirty="0">
                <a:solidFill>
                  <a:srgbClr val="00B050"/>
                </a:solidFill>
              </a:rPr>
              <a:t>:</a:t>
            </a:r>
            <a:r>
              <a:rPr lang="is-IS" sz="3100" b="1" dirty="0">
                <a:solidFill>
                  <a:srgbClr val="00B050"/>
                </a:solidFill>
              </a:rPr>
              <a:t>/ </a:t>
            </a:r>
            <a:r>
              <a:rPr lang="en-US" sz="3100" b="1" dirty="0"/>
              <a:t>as in “talk” vs. </a:t>
            </a:r>
            <a:r>
              <a:rPr lang="is-IS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ʌ/ </a:t>
            </a:r>
            <a:r>
              <a:rPr lang="en-US" sz="3100" b="1" dirty="0"/>
              <a:t>as in “tuck”</a:t>
            </a:r>
            <a:r>
              <a:rPr lang="is-IS" sz="3100" b="1" dirty="0">
                <a:solidFill>
                  <a:srgbClr val="00B050"/>
                </a:solidFill>
              </a:rPr>
              <a:t>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/ɔ</a:t>
            </a:r>
            <a:r>
              <a:rPr lang="en-US" sz="3100" dirty="0">
                <a:solidFill>
                  <a:srgbClr val="00B050"/>
                </a:solidFill>
              </a:rPr>
              <a:t>:</a:t>
            </a:r>
            <a:r>
              <a:rPr lang="is-IS" sz="3100" b="1" dirty="0">
                <a:solidFill>
                  <a:srgbClr val="00B050"/>
                </a:solidFill>
              </a:rPr>
              <a:t>/ </a:t>
            </a:r>
            <a:r>
              <a:rPr lang="en-US" sz="3100" b="1" dirty="0"/>
              <a:t>as in “talk” vs. </a:t>
            </a:r>
            <a:r>
              <a:rPr lang="en-US" sz="3100" b="1" dirty="0">
                <a:solidFill>
                  <a:srgbClr val="00B050"/>
                </a:solidFill>
              </a:rPr>
              <a:t>/</a:t>
            </a:r>
            <a:r>
              <a:rPr lang="is-IS" sz="3100" b="1" dirty="0">
                <a:solidFill>
                  <a:srgbClr val="00B050"/>
                </a:solidFill>
              </a:rPr>
              <a:t>ɒ/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“</a:t>
            </a:r>
            <a:r>
              <a:rPr lang="en-US" sz="3100" b="1" dirty="0" smtClean="0"/>
              <a:t>tock”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/</a:t>
            </a:r>
            <a:r>
              <a:rPr lang="is-IS" sz="3100" b="1" dirty="0">
                <a:solidFill>
                  <a:srgbClr val="00B050"/>
                </a:solidFill>
              </a:rPr>
              <a:t>ə/ </a:t>
            </a:r>
            <a:r>
              <a:rPr lang="en-US" sz="3100" b="1" dirty="0"/>
              <a:t>as in “</a:t>
            </a:r>
            <a:r>
              <a:rPr lang="en-US" sz="3100" b="1" u="sng" dirty="0"/>
              <a:t>A</a:t>
            </a:r>
            <a:r>
              <a:rPr lang="en-US" sz="3100" b="1" dirty="0"/>
              <a:t>meric</a:t>
            </a:r>
            <a:r>
              <a:rPr lang="en-US" sz="3100" b="1" u="sng" dirty="0"/>
              <a:t>a</a:t>
            </a:r>
            <a:r>
              <a:rPr lang="en-US" sz="3100" b="1" dirty="0"/>
              <a:t>” vs. </a:t>
            </a:r>
            <a:r>
              <a:rPr lang="en-US" sz="3100" b="1" dirty="0">
                <a:solidFill>
                  <a:srgbClr val="00B050"/>
                </a:solidFill>
              </a:rPr>
              <a:t>/ʌ</a:t>
            </a:r>
            <a:r>
              <a:rPr lang="is-IS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“M</a:t>
            </a:r>
            <a:r>
              <a:rPr lang="en-US" sz="3100" b="1" u="sng" dirty="0"/>
              <a:t>u</a:t>
            </a:r>
            <a:r>
              <a:rPr lang="en-US" sz="3100" b="1" dirty="0"/>
              <a:t>tton”</a:t>
            </a:r>
            <a:r>
              <a:rPr lang="is-IS" sz="3100" b="1" dirty="0">
                <a:solidFill>
                  <a:srgbClr val="00B050"/>
                </a:solidFill>
              </a:rPr>
              <a:t> </a:t>
            </a:r>
            <a:endParaRPr lang="en-US" sz="31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2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Differentiation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Practice: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/</a:t>
            </a:r>
            <a:r>
              <a:rPr lang="is-IS" sz="4000" b="1" dirty="0">
                <a:solidFill>
                  <a:srgbClr val="00B050"/>
                </a:solidFill>
              </a:rPr>
              <a:t>ɒ/ </a:t>
            </a:r>
            <a:r>
              <a:rPr lang="is-IS" sz="4000" b="1" dirty="0" smtClean="0"/>
              <a:t>vs</a:t>
            </a:r>
            <a:r>
              <a:rPr lang="is-IS" sz="4000" b="1" dirty="0"/>
              <a:t>.</a:t>
            </a:r>
            <a:r>
              <a:rPr lang="is-IS" sz="4000" b="1" dirty="0">
                <a:solidFill>
                  <a:srgbClr val="00B050"/>
                </a:solidFill>
              </a:rPr>
              <a:t> /</a:t>
            </a:r>
            <a:r>
              <a:rPr lang="en-US" sz="4000" b="1" dirty="0">
                <a:solidFill>
                  <a:srgbClr val="00B050"/>
                </a:solidFill>
              </a:rPr>
              <a:t>ʌ/  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038" y="2521105"/>
            <a:ext cx="10035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100" b="1" dirty="0">
                <a:solidFill>
                  <a:srgbClr val="00B050"/>
                </a:solidFill>
              </a:rPr>
              <a:t>/</a:t>
            </a:r>
            <a:r>
              <a:rPr lang="is-IS" sz="3100" b="1" dirty="0">
                <a:solidFill>
                  <a:srgbClr val="00B050"/>
                </a:solidFill>
              </a:rPr>
              <a:t>ɒ/ </a:t>
            </a:r>
            <a:r>
              <a:rPr lang="is-IS" sz="3100" b="1" dirty="0"/>
              <a:t>as in </a:t>
            </a:r>
            <a:r>
              <a:rPr lang="en-US" sz="3100" b="1" dirty="0"/>
              <a:t>“</a:t>
            </a:r>
            <a:r>
              <a:rPr lang="is-IS" sz="3100" b="1" dirty="0"/>
              <a:t>cop</a:t>
            </a:r>
            <a:r>
              <a:rPr lang="en-US" sz="3100" b="1" dirty="0"/>
              <a:t>”</a:t>
            </a:r>
            <a:r>
              <a:rPr lang="is-IS" sz="3100" b="1" dirty="0"/>
              <a:t> vs.</a:t>
            </a:r>
            <a:r>
              <a:rPr lang="is-IS" sz="3100" b="1" dirty="0">
                <a:solidFill>
                  <a:srgbClr val="00B050"/>
                </a:solidFill>
              </a:rPr>
              <a:t> /</a:t>
            </a:r>
            <a:r>
              <a:rPr lang="en-US" sz="3100" b="1" dirty="0">
                <a:solidFill>
                  <a:srgbClr val="00B050"/>
                </a:solidFill>
              </a:rPr>
              <a:t>ʌ/ </a:t>
            </a:r>
            <a:r>
              <a:rPr lang="en-US" sz="3100" b="1" dirty="0"/>
              <a:t>as in “cup”</a:t>
            </a:r>
            <a:r>
              <a:rPr lang="is-IS" sz="3100" b="1" dirty="0"/>
              <a:t> </a:t>
            </a:r>
            <a:endParaRPr lang="en-US" sz="3100" b="1" dirty="0" smtClean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Cop </a:t>
            </a:r>
            <a:r>
              <a:rPr lang="en-U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 smtClean="0">
                <a:solidFill>
                  <a:srgbClr val="00B050"/>
                </a:solidFill>
              </a:rPr>
              <a:t> B) Cup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Lock </a:t>
            </a:r>
            <a:r>
              <a:rPr lang="en-U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Luck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Snob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Snub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</a:t>
            </a:r>
            <a:r>
              <a:rPr lang="is-IS" sz="3100" b="1" dirty="0">
                <a:solidFill>
                  <a:srgbClr val="00B050"/>
                </a:solidFill>
              </a:rPr>
              <a:t>) </a:t>
            </a:r>
            <a:r>
              <a:rPr lang="is-IS" sz="3100" b="1" dirty="0" smtClean="0">
                <a:solidFill>
                  <a:srgbClr val="00B050"/>
                </a:solidFill>
              </a:rPr>
              <a:t>Ron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Run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Tock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Tuck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Doll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Dull</a:t>
            </a:r>
            <a:r>
              <a:rPr lang="is-IS" sz="3100" b="1" dirty="0">
                <a:solidFill>
                  <a:srgbClr val="00B050"/>
                </a:solidFill>
              </a:rPr>
              <a:t/>
            </a:r>
            <a:br>
              <a:rPr lang="is-IS" sz="3100" b="1" dirty="0">
                <a:solidFill>
                  <a:srgbClr val="00B050"/>
                </a:solidFill>
              </a:rPr>
            </a:b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12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6013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/</a:t>
            </a:r>
            <a:r>
              <a:rPr lang="bg-BG" sz="4000" b="1" dirty="0">
                <a:solidFill>
                  <a:srgbClr val="00B050"/>
                </a:solidFill>
              </a:rPr>
              <a:t>i</a:t>
            </a:r>
            <a:r>
              <a:rPr lang="en-US" sz="4000" b="1" dirty="0">
                <a:solidFill>
                  <a:srgbClr val="00B050"/>
                </a:solidFill>
              </a:rPr>
              <a:t>:</a:t>
            </a:r>
            <a:r>
              <a:rPr lang="bg-BG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smtClean="0"/>
              <a:t>vs. </a:t>
            </a:r>
            <a:r>
              <a:rPr lang="bg-BG" sz="4000" b="1" dirty="0" smtClean="0">
                <a:solidFill>
                  <a:srgbClr val="00B050"/>
                </a:solidFill>
              </a:rPr>
              <a:t>/</a:t>
            </a:r>
            <a:r>
              <a:rPr lang="en-US" sz="4000" b="1" dirty="0" smtClean="0">
                <a:solidFill>
                  <a:srgbClr val="00B050"/>
                </a:solidFill>
              </a:rPr>
              <a:t>ɪ</a:t>
            </a:r>
            <a:r>
              <a:rPr lang="bg-BG" sz="4000" b="1" dirty="0" smtClean="0">
                <a:solidFill>
                  <a:srgbClr val="00B050"/>
                </a:solidFill>
              </a:rPr>
              <a:t>/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358" y="2275443"/>
            <a:ext cx="1003504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100" b="1" dirty="0" smtClean="0">
                <a:solidFill>
                  <a:srgbClr val="00B050"/>
                </a:solidFill>
              </a:rPr>
              <a:t>/</a:t>
            </a:r>
            <a:r>
              <a:rPr lang="bg-BG" sz="3100" b="1" dirty="0">
                <a:solidFill>
                  <a:srgbClr val="00B050"/>
                </a:solidFill>
              </a:rPr>
              <a:t>i</a:t>
            </a:r>
            <a:r>
              <a:rPr lang="en-US" sz="3100" b="1" dirty="0">
                <a:solidFill>
                  <a:srgbClr val="00B050"/>
                </a:solidFill>
              </a:rPr>
              <a:t>:</a:t>
            </a:r>
            <a:r>
              <a:rPr lang="bg-BG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</a:t>
            </a:r>
            <a:r>
              <a:rPr lang="en-US" sz="3100" b="1" dirty="0" smtClean="0"/>
              <a:t>“leak” </a:t>
            </a:r>
            <a:r>
              <a:rPr lang="en-US" sz="3100" b="1" dirty="0"/>
              <a:t>vs. </a:t>
            </a:r>
            <a:r>
              <a:rPr lang="bg-BG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ɪ</a:t>
            </a:r>
            <a:r>
              <a:rPr lang="bg-BG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</a:t>
            </a:r>
            <a:r>
              <a:rPr lang="en-US" sz="3100" b="1" dirty="0" smtClean="0"/>
              <a:t>“lick:”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Leak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 smtClean="0">
                <a:solidFill>
                  <a:srgbClr val="00B050"/>
                </a:solidFill>
              </a:rPr>
              <a:t> B) Lick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Sheep </a:t>
            </a:r>
            <a:r>
              <a:rPr lang="en-US" sz="3100" b="1" u="sng" dirty="0" smtClean="0">
                <a:solidFill>
                  <a:srgbClr val="00B050"/>
                </a:solidFill>
              </a:rPr>
              <a:t>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Ship 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</a:t>
            </a:r>
            <a:r>
              <a:rPr lang="is-IS" sz="3100" b="1" dirty="0" smtClean="0">
                <a:solidFill>
                  <a:srgbClr val="00B050"/>
                </a:solidFill>
              </a:rPr>
              <a:t>Beat </a:t>
            </a:r>
            <a:r>
              <a:rPr lang="is-IS" sz="3100" b="1" u="sng" dirty="0" smtClean="0">
                <a:solidFill>
                  <a:srgbClr val="00B050"/>
                </a:solidFill>
              </a:rPr>
              <a:t>			</a:t>
            </a:r>
            <a:r>
              <a:rPr lang="is-IS" sz="3100" b="1" dirty="0" smtClean="0">
                <a:solidFill>
                  <a:srgbClr val="00B050"/>
                </a:solidFill>
              </a:rPr>
              <a:t> B</a:t>
            </a:r>
            <a:r>
              <a:rPr lang="is-IS" sz="3100" b="1" dirty="0">
                <a:solidFill>
                  <a:srgbClr val="00B050"/>
                </a:solidFill>
              </a:rPr>
              <a:t>) </a:t>
            </a:r>
            <a:r>
              <a:rPr lang="is-IS" sz="3100" b="1" dirty="0" smtClean="0">
                <a:solidFill>
                  <a:srgbClr val="00B050"/>
                </a:solidFill>
              </a:rPr>
              <a:t>Bit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</a:t>
            </a:r>
            <a:r>
              <a:rPr lang="is-IS" sz="3100" b="1" dirty="0" smtClean="0">
                <a:solidFill>
                  <a:srgbClr val="00B050"/>
                </a:solidFill>
              </a:rPr>
              <a:t>Keen </a:t>
            </a:r>
            <a:r>
              <a:rPr lang="is-IS" sz="3100" b="1" u="sng" dirty="0" smtClean="0">
                <a:solidFill>
                  <a:srgbClr val="00B050"/>
                </a:solidFill>
              </a:rPr>
              <a:t>			</a:t>
            </a:r>
            <a:r>
              <a:rPr lang="is-I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</a:t>
            </a:r>
            <a:r>
              <a:rPr lang="is-IS" sz="3100" b="1" dirty="0">
                <a:solidFill>
                  <a:srgbClr val="00B050"/>
                </a:solidFill>
              </a:rPr>
              <a:t>) Kin</a:t>
            </a:r>
            <a:endParaRPr lang="is-IS" sz="31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</a:t>
            </a:r>
            <a:r>
              <a:rPr lang="is-IS" sz="3100" b="1" dirty="0" smtClean="0">
                <a:solidFill>
                  <a:srgbClr val="00B050"/>
                </a:solidFill>
              </a:rPr>
              <a:t>Steal </a:t>
            </a:r>
            <a:r>
              <a:rPr lang="is-IS" sz="3100" b="1" u="sng" dirty="0" smtClean="0">
                <a:solidFill>
                  <a:srgbClr val="00B050"/>
                </a:solidFill>
              </a:rPr>
              <a:t>			</a:t>
            </a:r>
            <a:r>
              <a:rPr lang="is-IS" sz="3100" b="1" dirty="0" smtClean="0">
                <a:solidFill>
                  <a:srgbClr val="00B050"/>
                </a:solidFill>
              </a:rPr>
              <a:t> B</a:t>
            </a:r>
            <a:r>
              <a:rPr lang="is-IS" sz="3100" b="1" dirty="0">
                <a:solidFill>
                  <a:srgbClr val="00B050"/>
                </a:solidFill>
              </a:rPr>
              <a:t>) Still</a:t>
            </a:r>
            <a:endParaRPr lang="is-IS" sz="31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</a:t>
            </a:r>
            <a:r>
              <a:rPr lang="is-IS" sz="3100" b="1" dirty="0" smtClean="0">
                <a:solidFill>
                  <a:srgbClr val="00B050"/>
                </a:solidFill>
              </a:rPr>
              <a:t>Jean </a:t>
            </a:r>
            <a:r>
              <a:rPr lang="is-IS" sz="3100" b="1" u="sng" dirty="0" smtClean="0">
                <a:solidFill>
                  <a:srgbClr val="00B050"/>
                </a:solidFill>
              </a:rPr>
              <a:t>			</a:t>
            </a:r>
            <a:r>
              <a:rPr lang="is-IS" sz="3100" b="1" dirty="0" smtClean="0">
                <a:solidFill>
                  <a:srgbClr val="00B050"/>
                </a:solidFill>
              </a:rPr>
              <a:t> B</a:t>
            </a:r>
            <a:r>
              <a:rPr lang="is-IS" sz="3100" b="1" dirty="0">
                <a:solidFill>
                  <a:srgbClr val="00B050"/>
                </a:solidFill>
              </a:rPr>
              <a:t>) Gin</a:t>
            </a:r>
            <a:endParaRPr lang="is-IS" sz="31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</a:t>
            </a:r>
            <a:r>
              <a:rPr lang="is-IS" sz="3100" b="1" dirty="0" smtClean="0">
                <a:solidFill>
                  <a:srgbClr val="00B050"/>
                </a:solidFill>
              </a:rPr>
              <a:t>Leave </a:t>
            </a:r>
            <a:r>
              <a:rPr lang="is-IS" sz="3100" b="1" u="sng" dirty="0" smtClean="0">
                <a:solidFill>
                  <a:srgbClr val="00B050"/>
                </a:solidFill>
              </a:rPr>
              <a:t>			</a:t>
            </a:r>
            <a:r>
              <a:rPr lang="is-IS" sz="3100" b="1" dirty="0" smtClean="0">
                <a:solidFill>
                  <a:srgbClr val="00B050"/>
                </a:solidFill>
              </a:rPr>
              <a:t> B</a:t>
            </a:r>
            <a:r>
              <a:rPr lang="is-IS" sz="3100" b="1" dirty="0">
                <a:solidFill>
                  <a:srgbClr val="00B050"/>
                </a:solidFill>
              </a:rPr>
              <a:t>) </a:t>
            </a:r>
            <a:r>
              <a:rPr lang="is-IS" sz="3100" b="1" dirty="0" smtClean="0">
                <a:solidFill>
                  <a:srgbClr val="00B050"/>
                </a:solidFill>
              </a:rPr>
              <a:t>Live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98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Differentiation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Practice:</a:t>
            </a:r>
          </a:p>
          <a:p>
            <a:pPr algn="ctr"/>
            <a:r>
              <a:rPr lang="is-IS" sz="4000" b="1" dirty="0" smtClean="0">
                <a:solidFill>
                  <a:srgbClr val="00B050"/>
                </a:solidFill>
              </a:rPr>
              <a:t>/</a:t>
            </a:r>
            <a:r>
              <a:rPr lang="da-DK" sz="4000" b="1" dirty="0">
                <a:solidFill>
                  <a:srgbClr val="00B050"/>
                </a:solidFill>
              </a:rPr>
              <a:t>æ</a:t>
            </a:r>
            <a:r>
              <a:rPr lang="da-DK" sz="4000" b="1" dirty="0" smtClean="0">
                <a:solidFill>
                  <a:srgbClr val="00B050"/>
                </a:solidFill>
              </a:rPr>
              <a:t>/</a:t>
            </a:r>
            <a:r>
              <a:rPr lang="da-DK" sz="4000" b="1" dirty="0" smtClean="0"/>
              <a:t> </a:t>
            </a:r>
            <a:r>
              <a:rPr lang="da-DK" sz="4000" b="1" dirty="0"/>
              <a:t>vs.</a:t>
            </a:r>
            <a:r>
              <a:rPr lang="da-DK" sz="4000" b="1" dirty="0">
                <a:solidFill>
                  <a:srgbClr val="00B050"/>
                </a:solidFill>
              </a:rPr>
              <a:t> /e</a:t>
            </a:r>
            <a:r>
              <a:rPr lang="da-DK" sz="4000" b="1" dirty="0" smtClean="0">
                <a:solidFill>
                  <a:srgbClr val="00B050"/>
                </a:solidFill>
              </a:rPr>
              <a:t>/ &amp;</a:t>
            </a:r>
            <a:r>
              <a:rPr lang="da-DK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ɛ</a:t>
            </a:r>
            <a:r>
              <a:rPr lang="en-US" sz="4000" b="1" dirty="0" smtClean="0">
                <a:solidFill>
                  <a:srgbClr val="00B050"/>
                </a:solidFill>
              </a:rPr>
              <a:t>/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94038" y="2480161"/>
            <a:ext cx="10035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>
                <a:solidFill>
                  <a:srgbClr val="00B050"/>
                </a:solidFill>
              </a:rPr>
              <a:t>/</a:t>
            </a:r>
            <a:r>
              <a:rPr lang="da-DK" sz="3100" b="1" dirty="0">
                <a:solidFill>
                  <a:srgbClr val="00B050"/>
                </a:solidFill>
              </a:rPr>
              <a:t>æ/ </a:t>
            </a:r>
            <a:r>
              <a:rPr lang="da-DK" sz="3100" b="1" dirty="0"/>
              <a:t>as in </a:t>
            </a:r>
            <a:r>
              <a:rPr lang="en-US" sz="3100" b="1" dirty="0"/>
              <a:t>“</a:t>
            </a:r>
            <a:r>
              <a:rPr lang="da-DK" sz="3100" b="1" dirty="0"/>
              <a:t>sat</a:t>
            </a:r>
            <a:r>
              <a:rPr lang="en-US" sz="3100" b="1" dirty="0"/>
              <a:t>”</a:t>
            </a:r>
            <a:r>
              <a:rPr lang="da-DK" sz="3100" b="1" dirty="0"/>
              <a:t> vs.</a:t>
            </a:r>
            <a:r>
              <a:rPr lang="da-DK" sz="3100" b="1" dirty="0">
                <a:solidFill>
                  <a:srgbClr val="00B050"/>
                </a:solidFill>
              </a:rPr>
              <a:t> /e/ &amp;/</a:t>
            </a:r>
            <a:r>
              <a:rPr lang="en-US" sz="3100" b="1" dirty="0">
                <a:solidFill>
                  <a:srgbClr val="00B050"/>
                </a:solidFill>
              </a:rPr>
              <a:t>ɛ/ </a:t>
            </a:r>
            <a:r>
              <a:rPr lang="en-US" sz="3100" b="1" dirty="0"/>
              <a:t>as in “set</a:t>
            </a:r>
            <a:r>
              <a:rPr lang="en-US" sz="3100" b="1" dirty="0" smtClean="0"/>
              <a:t>”</a:t>
            </a:r>
            <a:r>
              <a:rPr lang="is-IS" sz="3100" b="1" dirty="0" smtClean="0"/>
              <a:t> </a:t>
            </a:r>
            <a:endParaRPr lang="en-US" sz="3100" b="1" dirty="0" smtClean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Sat </a:t>
            </a:r>
            <a:r>
              <a:rPr lang="en-U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Set  C) Sit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Can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Ken   C) Kin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</a:t>
            </a:r>
            <a:r>
              <a:rPr lang="is-IS" sz="3100" b="1" dirty="0" smtClean="0">
                <a:solidFill>
                  <a:srgbClr val="00B050"/>
                </a:solidFill>
              </a:rPr>
              <a:t>) Sand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Send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Ram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R.E.M.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Pack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Peck   C) Pick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Gas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is-IS" sz="3100" b="1" dirty="0" smtClean="0">
                <a:solidFill>
                  <a:srgbClr val="00B050"/>
                </a:solidFill>
              </a:rPr>
              <a:t> B) Guess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38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/ʊ</a:t>
            </a:r>
            <a:r>
              <a:rPr lang="en-US" sz="4000" b="1" dirty="0" smtClean="0">
                <a:solidFill>
                  <a:srgbClr val="00B050"/>
                </a:solidFill>
              </a:rPr>
              <a:t>/</a:t>
            </a:r>
            <a:r>
              <a:rPr lang="en-US" sz="4000" b="1" dirty="0" smtClean="0"/>
              <a:t> </a:t>
            </a:r>
            <a:r>
              <a:rPr lang="en-US" sz="4000" b="1" dirty="0"/>
              <a:t>vs. </a:t>
            </a:r>
            <a:r>
              <a:rPr lang="is-IS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ʌ/</a:t>
            </a:r>
            <a:endParaRPr 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1114198" y="2480161"/>
            <a:ext cx="1003504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00B050"/>
                </a:solidFill>
              </a:rPr>
              <a:t>/ʊ/ </a:t>
            </a:r>
            <a:r>
              <a:rPr lang="en-US" sz="3100" b="1" dirty="0"/>
              <a:t>as in “full” vs. </a:t>
            </a:r>
            <a:r>
              <a:rPr lang="is-IS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ʌ/ </a:t>
            </a:r>
            <a:r>
              <a:rPr lang="en-US" sz="3100" b="1" dirty="0"/>
              <a:t>as in “fun</a:t>
            </a:r>
            <a:r>
              <a:rPr lang="en-US" sz="3100" b="1" dirty="0" smtClean="0"/>
              <a:t>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B050"/>
                </a:solidFill>
              </a:rPr>
              <a:t>A) Look </a:t>
            </a:r>
            <a:r>
              <a:rPr lang="en-US" sz="3100" b="1" u="sng" dirty="0">
                <a:solidFill>
                  <a:srgbClr val="00B050"/>
                </a:solidFill>
              </a:rPr>
              <a:t>			</a:t>
            </a:r>
            <a:r>
              <a:rPr lang="en-US" sz="3100" b="1" dirty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00B050"/>
                </a:solidFill>
              </a:rPr>
              <a:t>Luck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Full </a:t>
            </a:r>
            <a:r>
              <a:rPr lang="en-US" sz="3100" b="1" u="sng" dirty="0" smtClean="0">
                <a:solidFill>
                  <a:srgbClr val="00B050"/>
                </a:solidFill>
              </a:rPr>
              <a:t>	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Fun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Put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Putt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Shook </a:t>
            </a:r>
            <a:r>
              <a:rPr lang="en-US" sz="3100" b="1" u="sng" dirty="0" smtClean="0">
                <a:solidFill>
                  <a:srgbClr val="00B050"/>
                </a:solidFill>
              </a:rPr>
              <a:t>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Shuck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Book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Buck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2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/ʊ/</a:t>
            </a:r>
            <a:r>
              <a:rPr lang="da-DK" sz="4000" b="1" dirty="0" smtClean="0"/>
              <a:t> </a:t>
            </a:r>
            <a:r>
              <a:rPr lang="da-DK" sz="4000" b="1" dirty="0"/>
              <a:t>vs.</a:t>
            </a:r>
            <a:r>
              <a:rPr lang="da-DK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/u:/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endParaRPr 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1117558" y="2480161"/>
            <a:ext cx="10035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00B050"/>
                </a:solidFill>
              </a:rPr>
              <a:t>/ʊ/ </a:t>
            </a:r>
            <a:r>
              <a:rPr lang="en-US" sz="3100" b="1" dirty="0"/>
              <a:t>as in “should” vs. </a:t>
            </a:r>
            <a:r>
              <a:rPr lang="en-US" sz="3100" b="1" dirty="0">
                <a:solidFill>
                  <a:srgbClr val="00B050"/>
                </a:solidFill>
              </a:rPr>
              <a:t>/u:/ </a:t>
            </a:r>
            <a:r>
              <a:rPr lang="en-US" sz="3100" b="1" dirty="0"/>
              <a:t>as in “shoot”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A) Put </a:t>
            </a:r>
            <a:r>
              <a:rPr lang="is-IS" sz="3100" b="1" u="sng" dirty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>
                <a:solidFill>
                  <a:srgbClr val="00B050"/>
                </a:solidFill>
              </a:rPr>
              <a:t>B) </a:t>
            </a:r>
            <a:r>
              <a:rPr lang="is-IS" sz="3100" b="1" dirty="0" smtClean="0">
                <a:solidFill>
                  <a:srgbClr val="00B050"/>
                </a:solidFill>
              </a:rPr>
              <a:t>Poot</a:t>
            </a:r>
            <a:endParaRPr lang="en-US" sz="31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Should 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u="sng" dirty="0" smtClean="0">
                <a:solidFill>
                  <a:srgbClr val="00B050"/>
                </a:solidFill>
              </a:rPr>
              <a:t>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Shoot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Could </a:t>
            </a:r>
            <a:r>
              <a:rPr lang="is-IS" sz="3100" b="1" u="sng" dirty="0">
                <a:solidFill>
                  <a:srgbClr val="00B050"/>
                </a:solidFill>
              </a:rPr>
              <a:t>	</a:t>
            </a:r>
            <a:r>
              <a:rPr lang="is-I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Cooed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Full </a:t>
            </a:r>
            <a:r>
              <a:rPr lang="is-IS" sz="3100" b="1" u="sng" dirty="0">
                <a:solidFill>
                  <a:srgbClr val="00B050"/>
                </a:solidFill>
              </a:rPr>
              <a:t>	</a:t>
            </a:r>
            <a:r>
              <a:rPr lang="is-I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Fool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Soot </a:t>
            </a:r>
            <a:r>
              <a:rPr lang="is-IS" sz="3100" b="1" u="sng" dirty="0">
                <a:solidFill>
                  <a:srgbClr val="00B050"/>
                </a:solidFill>
              </a:rPr>
              <a:t>	</a:t>
            </a:r>
            <a:r>
              <a:rPr lang="is-I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Suit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Roof (Dog)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Roof   </a:t>
            </a:r>
            <a:endParaRPr lang="is-IS" sz="3100" b="1" dirty="0" smtClean="0">
              <a:solidFill>
                <a:srgbClr val="FF000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15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Differentiation</a:t>
            </a:r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Practice:</a:t>
            </a:r>
          </a:p>
          <a:p>
            <a:pPr algn="ctr"/>
            <a:r>
              <a:rPr lang="bg-BG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ɪ</a:t>
            </a:r>
            <a:r>
              <a:rPr lang="bg-BG" sz="4000" b="1" dirty="0">
                <a:solidFill>
                  <a:srgbClr val="00B050"/>
                </a:solidFill>
              </a:rPr>
              <a:t>/</a:t>
            </a:r>
            <a:r>
              <a:rPr lang="da-DK" sz="4000" b="1" dirty="0" smtClean="0"/>
              <a:t> </a:t>
            </a:r>
            <a:r>
              <a:rPr lang="da-DK" sz="4000" b="1" dirty="0"/>
              <a:t>vs.</a:t>
            </a:r>
            <a:r>
              <a:rPr lang="da-DK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/ʊ/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94038" y="2480161"/>
            <a:ext cx="10035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bg-BG" sz="3100" b="1" dirty="0" smtClean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ɪ</a:t>
            </a:r>
            <a:r>
              <a:rPr lang="bg-BG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</a:t>
            </a:r>
            <a:r>
              <a:rPr lang="en-US" sz="3100" b="1" dirty="0" smtClean="0"/>
              <a:t>“fill” </a:t>
            </a:r>
            <a:r>
              <a:rPr lang="en-US" sz="3100" b="1" dirty="0"/>
              <a:t>vs. </a:t>
            </a:r>
            <a:r>
              <a:rPr lang="en-US" sz="3100" b="1" dirty="0">
                <a:solidFill>
                  <a:srgbClr val="00B050"/>
                </a:solidFill>
              </a:rPr>
              <a:t>/ʊ/ </a:t>
            </a:r>
            <a:r>
              <a:rPr lang="en-US" sz="3100" b="1" dirty="0"/>
              <a:t>as in </a:t>
            </a:r>
            <a:r>
              <a:rPr lang="en-US" sz="3100" b="1" dirty="0" smtClean="0"/>
              <a:t>“full”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A) Fit </a:t>
            </a:r>
            <a:r>
              <a:rPr lang="is-IS" sz="3100" b="1" u="sng" dirty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>
                <a:solidFill>
                  <a:srgbClr val="00B050"/>
                </a:solidFill>
              </a:rPr>
              <a:t>B) </a:t>
            </a:r>
            <a:r>
              <a:rPr lang="is-IS" sz="3100" b="1" dirty="0" smtClean="0">
                <a:solidFill>
                  <a:srgbClr val="00B050"/>
                </a:solidFill>
              </a:rPr>
              <a:t>Foot</a:t>
            </a:r>
            <a:endParaRPr lang="en-US" sz="31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Fill </a:t>
            </a:r>
            <a:r>
              <a:rPr lang="en-U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</a:t>
            </a:r>
            <a:r>
              <a:rPr lang="is-IS" sz="3100" b="1" dirty="0">
                <a:solidFill>
                  <a:srgbClr val="00B050"/>
                </a:solidFill>
              </a:rPr>
              <a:t>F</a:t>
            </a:r>
            <a:r>
              <a:rPr lang="is-IS" sz="3100" b="1" dirty="0" smtClean="0">
                <a:solidFill>
                  <a:srgbClr val="00B050"/>
                </a:solidFill>
              </a:rPr>
              <a:t>ull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</a:t>
            </a:r>
            <a:r>
              <a:rPr lang="is-IS" sz="3100" b="1" dirty="0" smtClean="0">
                <a:solidFill>
                  <a:srgbClr val="00B050"/>
                </a:solidFill>
              </a:rPr>
              <a:t>) Kid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Could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</a:t>
            </a:r>
            <a:r>
              <a:rPr lang="is-IS" sz="3100" b="1" dirty="0" smtClean="0">
                <a:solidFill>
                  <a:srgbClr val="00B050"/>
                </a:solidFill>
              </a:rPr>
              <a:t>) Ship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Should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>
                <a:solidFill>
                  <a:srgbClr val="00B050"/>
                </a:solidFill>
              </a:rPr>
              <a:t>A</a:t>
            </a:r>
            <a:r>
              <a:rPr lang="is-IS" sz="3100" b="1" dirty="0" smtClean="0">
                <a:solidFill>
                  <a:srgbClr val="00B050"/>
                </a:solidFill>
              </a:rPr>
              <a:t>) Git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Good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is-IS" sz="3100" b="1" dirty="0" smtClean="0">
                <a:solidFill>
                  <a:srgbClr val="00B050"/>
                </a:solidFill>
              </a:rPr>
              <a:t>A) Pit </a:t>
            </a:r>
            <a:r>
              <a:rPr lang="is-IS" sz="3100" b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is-IS" sz="3100" b="1" dirty="0" smtClean="0">
                <a:solidFill>
                  <a:srgbClr val="00B050"/>
                </a:solidFill>
              </a:rPr>
              <a:t>B) Put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02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4026" y="2513275"/>
            <a:ext cx="10254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700" b="1" dirty="0" smtClean="0"/>
              <a:t>Putting sounds together often </a:t>
            </a:r>
            <a:r>
              <a:rPr lang="en-US" sz="2700" b="1" dirty="0" smtClean="0">
                <a:solidFill>
                  <a:srgbClr val="00B050"/>
                </a:solidFill>
              </a:rPr>
              <a:t>changes the sound of the original wor</a:t>
            </a:r>
            <a:r>
              <a:rPr lang="en-US" sz="2700" b="1" dirty="0" smtClean="0">
                <a:solidFill>
                  <a:srgbClr val="008000"/>
                </a:solidFill>
              </a:rPr>
              <a:t>d</a:t>
            </a:r>
            <a:r>
              <a:rPr lang="en-US" sz="2700" b="1" dirty="0" smtClean="0"/>
              <a:t>:</a:t>
            </a:r>
            <a:endParaRPr lang="en-US" sz="2700" b="1" dirty="0">
              <a:solidFill>
                <a:schemeClr val="accent2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700" b="1" dirty="0" smtClean="0"/>
              <a:t>When consonants /t/, /d/, and /n/ are followed </a:t>
            </a:r>
            <a:r>
              <a:rPr lang="en-US" sz="2700" b="1" dirty="0" smtClean="0"/>
              <a:t>by:   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2700" b="1" dirty="0"/>
              <a:t> </a:t>
            </a:r>
            <a:r>
              <a:rPr lang="en-US" sz="2700" b="1" dirty="0" smtClean="0"/>
              <a:t>    /</a:t>
            </a:r>
            <a:r>
              <a:rPr lang="en-US" sz="2700" b="1" dirty="0" smtClean="0"/>
              <a:t>m</a:t>
            </a:r>
            <a:r>
              <a:rPr lang="en-US" sz="2700" b="1" dirty="0" smtClean="0"/>
              <a:t>/, </a:t>
            </a:r>
            <a:r>
              <a:rPr lang="en-US" sz="2700" b="1" dirty="0" smtClean="0"/>
              <a:t>/</a:t>
            </a:r>
            <a:r>
              <a:rPr lang="en-US" sz="2700" b="1" dirty="0" smtClean="0"/>
              <a:t>b/, /p/, /g/, or /k/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Courier New" panose="02070309020205020404" pitchFamily="49" charset="0"/>
              <a:buChar char="o"/>
            </a:pPr>
            <a:r>
              <a:rPr lang="en-US" sz="2700" b="1" dirty="0" smtClean="0">
                <a:solidFill>
                  <a:srgbClr val="B31166"/>
                </a:solidFill>
              </a:rPr>
              <a:t>Example: “That’s a brow</a:t>
            </a:r>
            <a:r>
              <a:rPr lang="en-US" sz="2700" b="1" u="sng" dirty="0" smtClean="0">
                <a:solidFill>
                  <a:srgbClr val="B31166"/>
                </a:solidFill>
              </a:rPr>
              <a:t>n</a:t>
            </a:r>
            <a:r>
              <a:rPr lang="en-US" sz="2700" b="1" dirty="0" smtClean="0">
                <a:solidFill>
                  <a:srgbClr val="B31166"/>
                </a:solidFill>
              </a:rPr>
              <a:t> </a:t>
            </a:r>
            <a:r>
              <a:rPr lang="en-US" sz="2700" b="1" u="sng" dirty="0" smtClean="0">
                <a:solidFill>
                  <a:srgbClr val="B31166"/>
                </a:solidFill>
              </a:rPr>
              <a:t>c</a:t>
            </a:r>
            <a:r>
              <a:rPr lang="en-US" sz="2700" b="1" dirty="0" smtClean="0">
                <a:solidFill>
                  <a:srgbClr val="B31166"/>
                </a:solidFill>
              </a:rPr>
              <a:t>ow.</a:t>
            </a:r>
            <a:r>
              <a:rPr lang="en-US" sz="2700" b="1" dirty="0" smtClean="0">
                <a:solidFill>
                  <a:srgbClr val="B31166"/>
                </a:solidFill>
              </a:rPr>
              <a:t>” / “</a:t>
            </a:r>
            <a:r>
              <a:rPr lang="en-US" sz="2700" b="1" dirty="0" err="1" smtClean="0">
                <a:solidFill>
                  <a:srgbClr val="B31166"/>
                </a:solidFill>
              </a:rPr>
              <a:t>Browngcow</a:t>
            </a:r>
            <a:r>
              <a:rPr lang="en-US" sz="2700" b="1" dirty="0" smtClean="0">
                <a:solidFill>
                  <a:srgbClr val="B31166"/>
                </a:solidFill>
              </a:rPr>
              <a:t>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700" b="1" dirty="0"/>
              <a:t>When consonants /t/, /d/, /s/, or /z/ are followed by: </a:t>
            </a:r>
            <a:endParaRPr lang="en-US" sz="2700" b="1" dirty="0" smtClean="0"/>
          </a:p>
          <a:p>
            <a:pPr marL="1371600" lvl="2" indent="-457200">
              <a:buClr>
                <a:schemeClr val="accent1"/>
              </a:buClr>
              <a:buSzPct val="130000"/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rgbClr val="B31166"/>
                </a:solidFill>
              </a:rPr>
              <a:t>Example: </a:t>
            </a:r>
            <a:r>
              <a:rPr lang="en-US" sz="2700" b="1" dirty="0" smtClean="0">
                <a:solidFill>
                  <a:srgbClr val="B31166"/>
                </a:solidFill>
              </a:rPr>
              <a:t>“Don’t lose your camera.”</a:t>
            </a:r>
            <a:endParaRPr lang="en-US" sz="2700" b="1" dirty="0">
              <a:solidFill>
                <a:srgbClr val="B31166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700" b="1" dirty="0"/>
              <a:t>Function words </a:t>
            </a:r>
            <a:r>
              <a:rPr lang="en-US" sz="2700" b="1" dirty="0" smtClean="0"/>
              <a:t>reduced or vowels “schwa-ized”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1387" y="65951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More General Truths about Connected Speech: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4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/ɔ:</a:t>
            </a:r>
            <a:r>
              <a:rPr lang="is-IS" sz="4000" b="1" dirty="0">
                <a:solidFill>
                  <a:srgbClr val="00B050"/>
                </a:solidFill>
              </a:rPr>
              <a:t>/ &amp; /</a:t>
            </a:r>
            <a:r>
              <a:rPr lang="en-US" sz="4000" b="1" dirty="0">
                <a:solidFill>
                  <a:srgbClr val="00B050"/>
                </a:solidFill>
              </a:rPr>
              <a:t>ɔ/ </a:t>
            </a:r>
            <a:r>
              <a:rPr lang="en-US" sz="4000" b="1" dirty="0"/>
              <a:t>vs. </a:t>
            </a:r>
            <a:r>
              <a:rPr lang="is-IS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ʌ/</a:t>
            </a:r>
            <a:endParaRPr 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1094038" y="2480161"/>
            <a:ext cx="100350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100" b="1" dirty="0" smtClean="0">
                <a:solidFill>
                  <a:srgbClr val="00B050"/>
                </a:solidFill>
              </a:rPr>
              <a:t>/ɔ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r>
              <a:rPr lang="is-IS" sz="3100" b="1" dirty="0" smtClean="0">
                <a:solidFill>
                  <a:srgbClr val="00B050"/>
                </a:solidFill>
              </a:rPr>
              <a:t>/ &amp; </a:t>
            </a:r>
            <a:r>
              <a:rPr lang="is-IS" sz="3200" dirty="0" smtClean="0">
                <a:solidFill>
                  <a:srgbClr val="00B050"/>
                </a:solidFill>
              </a:rPr>
              <a:t>/</a:t>
            </a:r>
            <a:r>
              <a:rPr lang="en-US" sz="3200" dirty="0" smtClean="0">
                <a:solidFill>
                  <a:srgbClr val="00B050"/>
                </a:solidFill>
              </a:rPr>
              <a:t>ɔ/</a:t>
            </a:r>
            <a:r>
              <a:rPr lang="is-IS" sz="3200" dirty="0" smtClean="0">
                <a:solidFill>
                  <a:srgbClr val="00B050"/>
                </a:solidFill>
              </a:rPr>
              <a:t> </a:t>
            </a:r>
            <a:r>
              <a:rPr lang="en-US" sz="3100" b="1" dirty="0" smtClean="0"/>
              <a:t>as </a:t>
            </a:r>
            <a:r>
              <a:rPr lang="en-US" sz="3100" b="1" dirty="0"/>
              <a:t>in “talk” vs. </a:t>
            </a:r>
            <a:r>
              <a:rPr lang="is-IS" sz="3100" b="1" dirty="0">
                <a:solidFill>
                  <a:srgbClr val="00B050"/>
                </a:solidFill>
              </a:rPr>
              <a:t>/</a:t>
            </a:r>
            <a:r>
              <a:rPr lang="en-US" sz="3100" b="1" dirty="0">
                <a:solidFill>
                  <a:srgbClr val="00B050"/>
                </a:solidFill>
              </a:rPr>
              <a:t>ʌ/ </a:t>
            </a:r>
            <a:r>
              <a:rPr lang="en-US" sz="3100" b="1" dirty="0"/>
              <a:t>as in “tuck”</a:t>
            </a:r>
            <a:r>
              <a:rPr lang="is-IS" sz="3100" b="1" dirty="0">
                <a:solidFill>
                  <a:srgbClr val="00B050"/>
                </a:solidFill>
              </a:rPr>
              <a:t> </a:t>
            </a:r>
            <a:endParaRPr lang="en-US" sz="310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Talk 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Tuck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Stalk </a:t>
            </a:r>
            <a:r>
              <a:rPr lang="en-US" sz="3100" b="1" i="1" u="sng" dirty="0" smtClean="0">
                <a:solidFill>
                  <a:srgbClr val="00B050"/>
                </a:solidFill>
              </a:rPr>
              <a:t>			 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Stuck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Shawn </a:t>
            </a:r>
            <a:r>
              <a:rPr lang="en-U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Shun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Caught </a:t>
            </a:r>
            <a:r>
              <a:rPr lang="en-U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Cut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Fought </a:t>
            </a:r>
            <a:r>
              <a:rPr lang="en-US" sz="3100" b="1" u="sng" dirty="0" smtClean="0">
                <a:solidFill>
                  <a:srgbClr val="00B050"/>
                </a:solidFill>
              </a:rPr>
              <a:t>		 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Fut</a:t>
            </a:r>
          </a:p>
          <a:p>
            <a:pPr lvl="1">
              <a:buClr>
                <a:schemeClr val="accent1"/>
              </a:buClr>
              <a:buSzPct val="130000"/>
            </a:pP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98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ɔ:</a:t>
            </a:r>
            <a:r>
              <a:rPr lang="is-IS" sz="4000" b="1" dirty="0">
                <a:solidFill>
                  <a:srgbClr val="00B050"/>
                </a:solidFill>
              </a:rPr>
              <a:t>/ &amp; /</a:t>
            </a:r>
            <a:r>
              <a:rPr lang="en-US" sz="4000" b="1" dirty="0">
                <a:solidFill>
                  <a:srgbClr val="00B050"/>
                </a:solidFill>
              </a:rPr>
              <a:t>ɔ/ </a:t>
            </a:r>
            <a:r>
              <a:rPr lang="en-US" sz="4000" b="1" dirty="0" smtClean="0"/>
              <a:t> </a:t>
            </a:r>
            <a:r>
              <a:rPr lang="en-US" sz="4000" b="1" dirty="0"/>
              <a:t>vs. </a:t>
            </a:r>
            <a:r>
              <a:rPr lang="en-US" sz="4000" b="1" dirty="0">
                <a:solidFill>
                  <a:srgbClr val="00B050"/>
                </a:solidFill>
              </a:rPr>
              <a:t>/</a:t>
            </a:r>
            <a:r>
              <a:rPr lang="is-IS" sz="4000" b="1" dirty="0">
                <a:solidFill>
                  <a:srgbClr val="00B050"/>
                </a:solidFill>
              </a:rPr>
              <a:t>ɒ/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93394" y="2278601"/>
            <a:ext cx="108577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100" b="1" dirty="0">
                <a:solidFill>
                  <a:srgbClr val="00B050"/>
                </a:solidFill>
              </a:rPr>
              <a:t>/ɔ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r>
              <a:rPr lang="is-IS" sz="3100" b="1" dirty="0">
                <a:solidFill>
                  <a:srgbClr val="00B050"/>
                </a:solidFill>
              </a:rPr>
              <a:t>/ &amp; </a:t>
            </a:r>
            <a:r>
              <a:rPr lang="is-IS" sz="3200" dirty="0">
                <a:solidFill>
                  <a:srgbClr val="00B050"/>
                </a:solidFill>
              </a:rPr>
              <a:t>/</a:t>
            </a:r>
            <a:r>
              <a:rPr lang="en-US" sz="3200" dirty="0">
                <a:solidFill>
                  <a:srgbClr val="00B050"/>
                </a:solidFill>
              </a:rPr>
              <a:t>ɔ/</a:t>
            </a:r>
            <a:r>
              <a:rPr lang="is-IS" sz="3200" dirty="0">
                <a:solidFill>
                  <a:srgbClr val="00B050"/>
                </a:solidFill>
              </a:rPr>
              <a:t> </a:t>
            </a:r>
            <a:r>
              <a:rPr lang="en-US" sz="3100" b="1" dirty="0" smtClean="0"/>
              <a:t>as </a:t>
            </a:r>
            <a:r>
              <a:rPr lang="en-US" sz="3100" b="1" dirty="0"/>
              <a:t>in “talk” vs. </a:t>
            </a:r>
            <a:r>
              <a:rPr lang="en-US" sz="3200" b="1" dirty="0">
                <a:solidFill>
                  <a:srgbClr val="00B050"/>
                </a:solidFill>
              </a:rPr>
              <a:t>/</a:t>
            </a:r>
            <a:r>
              <a:rPr lang="is-IS" sz="3200" b="1" dirty="0">
                <a:solidFill>
                  <a:srgbClr val="00B050"/>
                </a:solidFill>
              </a:rPr>
              <a:t>ɒ/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/>
              <a:t>as in “</a:t>
            </a:r>
            <a:r>
              <a:rPr lang="en-US" sz="3100" b="1" dirty="0" smtClean="0"/>
              <a:t>tock”</a:t>
            </a:r>
            <a:r>
              <a:rPr lang="is-IS" sz="3100" b="1" dirty="0" smtClean="0">
                <a:solidFill>
                  <a:srgbClr val="00B050"/>
                </a:solidFill>
              </a:rPr>
              <a:t> </a:t>
            </a:r>
            <a:endParaRPr lang="en-US" sz="310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Talk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Tock (“taco”)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Stalk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smtClean="0">
                <a:solidFill>
                  <a:srgbClr val="00B050"/>
                </a:solidFill>
              </a:rPr>
              <a:t>B) Stock (</a:t>
            </a:r>
            <a:r>
              <a:rPr lang="en-US" sz="3100" b="1" dirty="0">
                <a:solidFill>
                  <a:srgbClr val="00B050"/>
                </a:solidFill>
              </a:rPr>
              <a:t>S</a:t>
            </a:r>
            <a:r>
              <a:rPr lang="en-US" sz="3100" b="1" dirty="0" smtClean="0">
                <a:solidFill>
                  <a:srgbClr val="00B050"/>
                </a:solidFill>
              </a:rPr>
              <a:t>talin)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Caught </a:t>
            </a:r>
            <a:r>
              <a:rPr lang="en-US" sz="3100" b="1" u="sng" dirty="0" smtClean="0">
                <a:solidFill>
                  <a:srgbClr val="00B050"/>
                </a:solidFill>
              </a:rPr>
              <a:t>	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Cot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Bought </a:t>
            </a:r>
            <a:r>
              <a:rPr lang="en-US" sz="3100" b="1" u="sng" dirty="0" smtClean="0">
                <a:solidFill>
                  <a:srgbClr val="00B050"/>
                </a:solidFill>
              </a:rPr>
              <a:t>		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dirty="0">
                <a:solidFill>
                  <a:srgbClr val="00B050"/>
                </a:solidFill>
              </a:rPr>
              <a:t> B</a:t>
            </a:r>
            <a:r>
              <a:rPr lang="en-US" sz="3100" b="1" dirty="0" smtClean="0">
                <a:solidFill>
                  <a:srgbClr val="00B050"/>
                </a:solidFill>
              </a:rPr>
              <a:t>) Bot (Bah)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Raw ________________ B) Rah</a:t>
            </a: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>
                <a:solidFill>
                  <a:srgbClr val="00B050"/>
                </a:solidFill>
              </a:rPr>
              <a:t>Regional </a:t>
            </a:r>
            <a:r>
              <a:rPr lang="is-IS" sz="3100" b="1" dirty="0" smtClean="0">
                <a:solidFill>
                  <a:srgbClr val="00B050"/>
                </a:solidFill>
              </a:rPr>
              <a:t>differences: </a:t>
            </a:r>
            <a:r>
              <a:rPr lang="is-IS" sz="3100" b="1" dirty="0" smtClean="0">
                <a:solidFill>
                  <a:srgbClr val="000000"/>
                </a:solidFill>
              </a:rPr>
              <a:t>NYC vs. Midwest/California vs. “Blueblood New England”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3" y="93599"/>
            <a:ext cx="1276068" cy="90969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28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661" y="773894"/>
            <a:ext cx="9411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Differentiation Practice: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/</a:t>
            </a:r>
            <a:r>
              <a:rPr lang="is-IS" sz="4000" b="1" dirty="0">
                <a:solidFill>
                  <a:srgbClr val="00B050"/>
                </a:solidFill>
              </a:rPr>
              <a:t>ə/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/>
              <a:t>vs. </a:t>
            </a:r>
            <a:r>
              <a:rPr lang="is-IS" sz="4000" b="1" dirty="0">
                <a:solidFill>
                  <a:srgbClr val="00B050"/>
                </a:solidFill>
              </a:rPr>
              <a:t>/</a:t>
            </a:r>
            <a:r>
              <a:rPr lang="en-US" sz="4000" b="1" dirty="0">
                <a:solidFill>
                  <a:srgbClr val="00B050"/>
                </a:solidFill>
              </a:rPr>
              <a:t>ʌ/</a:t>
            </a:r>
            <a:endParaRPr lang="en-US" sz="3100" b="1" dirty="0"/>
          </a:p>
          <a:p>
            <a:pPr algn="ctr"/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94038" y="2480161"/>
            <a:ext cx="10035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100" b="1" dirty="0" smtClean="0">
                <a:solidFill>
                  <a:srgbClr val="00B050"/>
                </a:solidFill>
              </a:rPr>
              <a:t>/</a:t>
            </a:r>
            <a:r>
              <a:rPr lang="is-IS" sz="3100" b="1" dirty="0" smtClean="0">
                <a:solidFill>
                  <a:srgbClr val="00B050"/>
                </a:solidFill>
              </a:rPr>
              <a:t>ə/ </a:t>
            </a:r>
            <a:r>
              <a:rPr lang="en-US" sz="3100" b="1" dirty="0" smtClean="0"/>
              <a:t>as in “</a:t>
            </a:r>
            <a:r>
              <a:rPr lang="en-US" sz="3100" b="1" u="sng" dirty="0" smtClean="0"/>
              <a:t>A</a:t>
            </a:r>
            <a:r>
              <a:rPr lang="en-US" sz="3100" b="1" dirty="0" smtClean="0"/>
              <a:t>meric</a:t>
            </a:r>
            <a:r>
              <a:rPr lang="en-US" sz="3100" b="1" u="sng" dirty="0" smtClean="0"/>
              <a:t>a</a:t>
            </a:r>
            <a:r>
              <a:rPr lang="en-US" sz="3100" b="1" dirty="0" smtClean="0"/>
              <a:t>” vs. </a:t>
            </a:r>
            <a:r>
              <a:rPr lang="en-US" sz="3100" b="1" dirty="0" smtClean="0">
                <a:solidFill>
                  <a:srgbClr val="00B050"/>
                </a:solidFill>
              </a:rPr>
              <a:t>/ʌ</a:t>
            </a:r>
            <a:r>
              <a:rPr lang="is-IS" sz="3100" b="1" dirty="0" smtClean="0">
                <a:solidFill>
                  <a:srgbClr val="00B050"/>
                </a:solidFill>
              </a:rPr>
              <a:t>/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smtClean="0"/>
              <a:t>as in “M</a:t>
            </a:r>
            <a:r>
              <a:rPr lang="en-US" sz="3100" b="1" u="sng" dirty="0" smtClean="0"/>
              <a:t>u</a:t>
            </a:r>
            <a:r>
              <a:rPr lang="en-US" sz="3100" b="1" dirty="0" smtClean="0"/>
              <a:t>tton”</a:t>
            </a:r>
            <a:r>
              <a:rPr lang="is-IS" sz="3100" b="1" dirty="0" smtClean="0">
                <a:solidFill>
                  <a:srgbClr val="00B050"/>
                </a:solidFill>
              </a:rPr>
              <a:t> </a:t>
            </a:r>
            <a:endParaRPr lang="en-US" sz="3100" b="1" dirty="0" smtClean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</a:t>
            </a:r>
            <a:r>
              <a:rPr lang="en-US" sz="3100" b="1" u="sng" dirty="0" smtClean="0">
                <a:solidFill>
                  <a:srgbClr val="00B050"/>
                </a:solidFill>
              </a:rPr>
              <a:t>A</a:t>
            </a:r>
            <a:r>
              <a:rPr lang="en-US" sz="3100" b="1" dirty="0" smtClean="0">
                <a:solidFill>
                  <a:srgbClr val="FF0000"/>
                </a:solidFill>
              </a:rPr>
              <a:t>mer</a:t>
            </a:r>
            <a:r>
              <a:rPr lang="en-US" sz="3100" b="1" dirty="0" smtClean="0">
                <a:solidFill>
                  <a:srgbClr val="00B050"/>
                </a:solidFill>
              </a:rPr>
              <a:t>ic</a:t>
            </a:r>
            <a:r>
              <a:rPr lang="en-US" sz="3100" b="1" u="sng" dirty="0" smtClean="0">
                <a:solidFill>
                  <a:srgbClr val="00B050"/>
                </a:solidFill>
              </a:rPr>
              <a:t>a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 smtClean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FF0000"/>
                </a:solidFill>
              </a:rPr>
              <a:t>M</a:t>
            </a:r>
            <a:r>
              <a:rPr lang="en-US" sz="3100" b="1" u="sng" dirty="0" smtClean="0">
                <a:solidFill>
                  <a:srgbClr val="FF0000"/>
                </a:solidFill>
              </a:rPr>
              <a:t>o</a:t>
            </a:r>
            <a:r>
              <a:rPr lang="en-US" sz="3100" b="1" dirty="0" smtClean="0">
                <a:solidFill>
                  <a:srgbClr val="00B050"/>
                </a:solidFill>
              </a:rPr>
              <a:t>ney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Pur</a:t>
            </a:r>
            <a:r>
              <a:rPr lang="en-US" sz="3100" b="1" dirty="0">
                <a:solidFill>
                  <a:srgbClr val="00B050"/>
                </a:solidFill>
              </a:rPr>
              <a:t>p</a:t>
            </a:r>
            <a:r>
              <a:rPr lang="en-US" sz="3100" b="1" u="sng" dirty="0">
                <a:solidFill>
                  <a:srgbClr val="00B050"/>
                </a:solidFill>
              </a:rPr>
              <a:t>o</a:t>
            </a:r>
            <a:r>
              <a:rPr lang="en-US" sz="3100" b="1" dirty="0">
                <a:solidFill>
                  <a:srgbClr val="00B050"/>
                </a:solidFill>
              </a:rPr>
              <a:t>se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 smtClean="0">
                <a:solidFill>
                  <a:srgbClr val="00B050"/>
                </a:solidFill>
              </a:rPr>
              <a:t> B) E</a:t>
            </a:r>
            <a:r>
              <a:rPr lang="en-US" sz="3100" b="1" dirty="0" smtClean="0">
                <a:solidFill>
                  <a:srgbClr val="FF0000"/>
                </a:solidFill>
              </a:rPr>
              <a:t>n</a:t>
            </a:r>
            <a:r>
              <a:rPr lang="en-US" sz="3100" b="1" u="sng" dirty="0" smtClean="0">
                <a:solidFill>
                  <a:srgbClr val="FF0000"/>
                </a:solidFill>
              </a:rPr>
              <a:t>ou</a:t>
            </a:r>
            <a:r>
              <a:rPr lang="en-US" sz="3100" b="1" dirty="0" smtClean="0">
                <a:solidFill>
                  <a:srgbClr val="00B050"/>
                </a:solidFill>
              </a:rPr>
              <a:t>gh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M</a:t>
            </a:r>
            <a:r>
              <a:rPr lang="en-US" sz="3100" b="1" u="sng" dirty="0" smtClean="0">
                <a:solidFill>
                  <a:srgbClr val="00B050"/>
                </a:solidFill>
              </a:rPr>
              <a:t>a</a:t>
            </a:r>
            <a:r>
              <a:rPr lang="en-US" sz="3100" b="1" dirty="0" smtClean="0">
                <a:solidFill>
                  <a:srgbClr val="FF0000"/>
                </a:solidFill>
              </a:rPr>
              <a:t>ri</a:t>
            </a:r>
            <a:r>
              <a:rPr lang="en-US" sz="3100" b="1" u="sng" dirty="0" smtClean="0">
                <a:solidFill>
                  <a:srgbClr val="00B050"/>
                </a:solidFill>
              </a:rPr>
              <a:t>a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u="sng" dirty="0" smtClean="0">
                <a:solidFill>
                  <a:srgbClr val="00B050"/>
                </a:solidFill>
              </a:rPr>
              <a:t>				</a:t>
            </a:r>
            <a:r>
              <a:rPr lang="en-US" sz="3100" b="1" dirty="0" smtClean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FF0000"/>
                </a:solidFill>
              </a:rPr>
              <a:t>R</a:t>
            </a:r>
            <a:r>
              <a:rPr lang="en-US" sz="3100" b="1" u="sng" dirty="0" smtClean="0">
                <a:solidFill>
                  <a:srgbClr val="FF0000"/>
                </a:solidFill>
              </a:rPr>
              <a:t>u</a:t>
            </a:r>
            <a:r>
              <a:rPr lang="en-US" sz="3100" b="1" dirty="0" smtClean="0">
                <a:solidFill>
                  <a:srgbClr val="FF0000"/>
                </a:solidFill>
              </a:rPr>
              <a:t>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</a:t>
            </a:r>
            <a:r>
              <a:rPr lang="en-US" sz="3100" b="1" dirty="0" smtClean="0">
                <a:solidFill>
                  <a:srgbClr val="FF0000"/>
                </a:solidFill>
              </a:rPr>
              <a:t>Shou</a:t>
            </a:r>
            <a:r>
              <a:rPr lang="en-US" sz="3100" b="1" dirty="0" smtClean="0">
                <a:solidFill>
                  <a:srgbClr val="00B050"/>
                </a:solidFill>
              </a:rPr>
              <a:t>ld</a:t>
            </a:r>
            <a:r>
              <a:rPr lang="en-US" sz="3100" b="1" u="sng" dirty="0" smtClean="0">
                <a:solidFill>
                  <a:srgbClr val="00B050"/>
                </a:solidFill>
              </a:rPr>
              <a:t>n’t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 smtClean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FF0000"/>
                </a:solidFill>
              </a:rPr>
              <a:t>N</a:t>
            </a:r>
            <a:r>
              <a:rPr lang="en-US" sz="3100" b="1" u="sng" dirty="0" smtClean="0">
                <a:solidFill>
                  <a:srgbClr val="FF0000"/>
                </a:solidFill>
              </a:rPr>
              <a:t>u</a:t>
            </a:r>
            <a:r>
              <a:rPr lang="en-US" sz="3100" b="1" dirty="0" smtClean="0">
                <a:solidFill>
                  <a:srgbClr val="FF0000"/>
                </a:solidFill>
              </a:rPr>
              <a:t>t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</a:t>
            </a:r>
            <a:r>
              <a:rPr lang="en-US" sz="3100" b="1" dirty="0" smtClean="0">
                <a:solidFill>
                  <a:srgbClr val="FF0000"/>
                </a:solidFill>
              </a:rPr>
              <a:t>Mai</a:t>
            </a:r>
            <a:r>
              <a:rPr lang="en-US" sz="3100" b="1" dirty="0" smtClean="0">
                <a:solidFill>
                  <a:srgbClr val="00B050"/>
                </a:solidFill>
              </a:rPr>
              <a:t>d</a:t>
            </a:r>
            <a:r>
              <a:rPr lang="en-US" sz="3100" b="1" u="sng" dirty="0" smtClean="0">
                <a:solidFill>
                  <a:srgbClr val="00B050"/>
                </a:solidFill>
              </a:rPr>
              <a:t>e</a:t>
            </a:r>
            <a:r>
              <a:rPr lang="en-US" sz="3100" b="1" dirty="0" smtClean="0">
                <a:solidFill>
                  <a:srgbClr val="00B050"/>
                </a:solidFill>
              </a:rPr>
              <a:t>n </a:t>
            </a:r>
            <a:r>
              <a:rPr lang="en-US" sz="3100" b="1" u="sng" dirty="0" smtClean="0">
                <a:solidFill>
                  <a:srgbClr val="00B050"/>
                </a:solidFill>
              </a:rPr>
              <a:t>			</a:t>
            </a:r>
            <a:r>
              <a:rPr lang="en-US" sz="3100" b="1" dirty="0" smtClean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FF0000"/>
                </a:solidFill>
              </a:rPr>
              <a:t>D</a:t>
            </a:r>
            <a:r>
              <a:rPr lang="en-US" sz="3100" b="1" u="sng" dirty="0" smtClean="0">
                <a:solidFill>
                  <a:srgbClr val="FF0000"/>
                </a:solidFill>
              </a:rPr>
              <a:t>u</a:t>
            </a:r>
            <a:r>
              <a:rPr lang="en-US" sz="3100" b="1" dirty="0" smtClean="0">
                <a:solidFill>
                  <a:srgbClr val="FF0000"/>
                </a:solidFill>
              </a:rPr>
              <a:t>n</a:t>
            </a:r>
            <a:r>
              <a:rPr lang="en-US" sz="3100" b="1" dirty="0" smtClean="0">
                <a:solidFill>
                  <a:srgbClr val="00B050"/>
                </a:solidFill>
              </a:rPr>
              <a:t>geon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B050"/>
                </a:solidFill>
              </a:rPr>
              <a:t>A) </a:t>
            </a:r>
            <a:r>
              <a:rPr lang="en-US" sz="3100" b="1" dirty="0" smtClean="0">
                <a:solidFill>
                  <a:srgbClr val="FF0000"/>
                </a:solidFill>
              </a:rPr>
              <a:t>Syl</a:t>
            </a:r>
            <a:r>
              <a:rPr lang="en-US" sz="3100" b="1" dirty="0" smtClean="0">
                <a:solidFill>
                  <a:srgbClr val="00B050"/>
                </a:solidFill>
              </a:rPr>
              <a:t>lab</a:t>
            </a:r>
            <a:r>
              <a:rPr lang="en-US" sz="3100" b="1" u="sng" dirty="0" smtClean="0">
                <a:solidFill>
                  <a:srgbClr val="00B050"/>
                </a:solidFill>
              </a:rPr>
              <a:t>u</a:t>
            </a:r>
            <a:r>
              <a:rPr lang="en-US" sz="3100" b="1" dirty="0" smtClean="0">
                <a:solidFill>
                  <a:srgbClr val="00B050"/>
                </a:solidFill>
              </a:rPr>
              <a:t>s </a:t>
            </a:r>
            <a:r>
              <a:rPr lang="en-US" sz="3100" b="1" u="sng" dirty="0">
                <a:solidFill>
                  <a:srgbClr val="00B050"/>
                </a:solidFill>
              </a:rPr>
              <a:t>	</a:t>
            </a:r>
            <a:r>
              <a:rPr lang="en-US" sz="3100" b="1" u="sng" dirty="0" smtClean="0">
                <a:solidFill>
                  <a:srgbClr val="00B050"/>
                </a:solidFill>
              </a:rPr>
              <a:t>		</a:t>
            </a:r>
            <a:r>
              <a:rPr lang="en-US" sz="3100" b="1" dirty="0" smtClean="0">
                <a:solidFill>
                  <a:srgbClr val="00B050"/>
                </a:solidFill>
              </a:rPr>
              <a:t> B) </a:t>
            </a:r>
            <a:r>
              <a:rPr lang="en-US" sz="3100" b="1" dirty="0" smtClean="0">
                <a:solidFill>
                  <a:srgbClr val="FF0000"/>
                </a:solidFill>
              </a:rPr>
              <a:t>B</a:t>
            </a:r>
            <a:r>
              <a:rPr lang="en-US" sz="3100" b="1" u="sng" dirty="0" smtClean="0">
                <a:solidFill>
                  <a:srgbClr val="FF0000"/>
                </a:solidFill>
              </a:rPr>
              <a:t>u</a:t>
            </a:r>
            <a:r>
              <a:rPr lang="en-US" sz="3100" b="1" dirty="0" smtClean="0">
                <a:solidFill>
                  <a:srgbClr val="FF0000"/>
                </a:solidFill>
              </a:rPr>
              <a:t>s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Clr>
                <a:schemeClr val="accent1"/>
              </a:buClr>
              <a:buSzPct val="130000"/>
            </a:pPr>
            <a:endParaRPr lang="is-IS" sz="1600" b="1" dirty="0" smtClean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100" b="1" dirty="0" smtClean="0">
                <a:solidFill>
                  <a:srgbClr val="000000"/>
                </a:solidFill>
              </a:rPr>
              <a:t>Now let’s </a:t>
            </a:r>
            <a:r>
              <a:rPr lang="is-IS" sz="3100" b="1" dirty="0">
                <a:solidFill>
                  <a:srgbClr val="000000"/>
                </a:solidFill>
              </a:rPr>
              <a:t>practice </a:t>
            </a:r>
            <a:r>
              <a:rPr lang="is-IS" sz="3100" b="1" dirty="0" smtClean="0">
                <a:solidFill>
                  <a:srgbClr val="000000"/>
                </a:solidFill>
              </a:rPr>
              <a:t>with </a:t>
            </a:r>
            <a:r>
              <a:rPr lang="is-IS" sz="3100" b="1" dirty="0">
                <a:solidFill>
                  <a:srgbClr val="000000"/>
                </a:solidFill>
              </a:rPr>
              <a:t>a </a:t>
            </a:r>
            <a:r>
              <a:rPr lang="is-IS" sz="3100" b="1" dirty="0" smtClean="0">
                <a:solidFill>
                  <a:srgbClr val="000000"/>
                </a:solidFill>
              </a:rPr>
              <a:t>partner!</a:t>
            </a:r>
            <a:endParaRPr lang="is-IS" sz="31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3" y="93599"/>
            <a:ext cx="1276068" cy="90969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90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42" y="2384625"/>
            <a:ext cx="1003504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Any vowel that you think is the same in Spanish, like all the </a:t>
            </a:r>
            <a:r>
              <a:rPr lang="en-US" sz="2900" b="1" dirty="0" smtClean="0">
                <a:solidFill>
                  <a:srgbClr val="00B050"/>
                </a:solidFill>
              </a:rPr>
              <a:t>long vowels</a:t>
            </a:r>
            <a:r>
              <a:rPr lang="en-US" sz="2900" b="1" dirty="0" smtClean="0"/>
              <a:t>, in English are pronounced with less constriction, with a change or rounding/closing of the vowel at the end of the utterance (sound):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LONG A- </a:t>
            </a:r>
            <a:r>
              <a:rPr lang="en-US" sz="2900" b="1" dirty="0">
                <a:solidFill>
                  <a:srgbClr val="00B050"/>
                </a:solidFill>
              </a:rPr>
              <a:t>/eɪ/ </a:t>
            </a:r>
            <a:r>
              <a:rPr lang="en-US" sz="2900" dirty="0" smtClean="0"/>
              <a:t>(bate)- like “eeeee-i”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/>
              <a:t>LONG E- </a:t>
            </a:r>
            <a:r>
              <a:rPr lang="en-US" sz="2900" b="1" dirty="0">
                <a:solidFill>
                  <a:srgbClr val="00B050"/>
                </a:solidFill>
              </a:rPr>
              <a:t>/i:/ </a:t>
            </a:r>
            <a:r>
              <a:rPr lang="en-US" sz="2900" dirty="0" smtClean="0"/>
              <a:t>(beat)- like “iiiiiiiii-y” 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200" b="1" dirty="0" smtClean="0"/>
              <a:t>LONG I- </a:t>
            </a:r>
            <a:r>
              <a:rPr lang="en-US" sz="2900" b="1" dirty="0">
                <a:solidFill>
                  <a:srgbClr val="00B050"/>
                </a:solidFill>
              </a:rPr>
              <a:t>/aɪ/</a:t>
            </a:r>
            <a:r>
              <a:rPr lang="en-US" sz="2900" dirty="0" smtClean="0"/>
              <a:t>(bite)- like “aaii”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LONG 0- </a:t>
            </a:r>
            <a:r>
              <a:rPr lang="en-US" sz="2900" b="1" dirty="0">
                <a:solidFill>
                  <a:srgbClr val="00B050"/>
                </a:solidFill>
              </a:rPr>
              <a:t>/əʊ/ </a:t>
            </a:r>
            <a:r>
              <a:rPr lang="en-US" sz="2900" dirty="0" smtClean="0"/>
              <a:t>(boat)- like “ooo-u” 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/>
              <a:t>LONG U- </a:t>
            </a:r>
            <a:r>
              <a:rPr lang="en-US" sz="2900" b="1" dirty="0">
                <a:solidFill>
                  <a:srgbClr val="00B050"/>
                </a:solidFill>
              </a:rPr>
              <a:t>/u:/ </a:t>
            </a:r>
            <a:r>
              <a:rPr lang="en-US" sz="2900" dirty="0" smtClean="0"/>
              <a:t>(boot)- like “uuuu-w”</a:t>
            </a:r>
            <a:endParaRPr lang="en-US" sz="29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1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063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Other Spanish vs. English Differences: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42" y="2203221"/>
            <a:ext cx="1003504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Let’s practice 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SHORT O (</a:t>
            </a:r>
            <a:r>
              <a:rPr lang="en-US" sz="2800" b="1" dirty="0">
                <a:solidFill>
                  <a:srgbClr val="00B050"/>
                </a:solidFill>
              </a:rPr>
              <a:t>Spanish “A”</a:t>
            </a:r>
            <a:r>
              <a:rPr lang="en-US" sz="2800" b="1" dirty="0" smtClean="0"/>
              <a:t>)- </a:t>
            </a:r>
            <a:r>
              <a:rPr lang="en-US" sz="2800" b="1" dirty="0">
                <a:solidFill>
                  <a:srgbClr val="00B050"/>
                </a:solidFill>
              </a:rPr>
              <a:t>/</a:t>
            </a:r>
            <a:r>
              <a:rPr lang="is-IS" sz="2800" b="1" dirty="0">
                <a:solidFill>
                  <a:srgbClr val="00B050"/>
                </a:solidFill>
              </a:rPr>
              <a:t>ɒ/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900" dirty="0" smtClean="0"/>
              <a:t>(got) vs. “gato”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/>
              <a:t>LONG </a:t>
            </a:r>
            <a:r>
              <a:rPr lang="en-US" sz="2800" b="1" dirty="0" smtClean="0"/>
              <a:t>A (</a:t>
            </a:r>
            <a:r>
              <a:rPr lang="en-US" sz="2800" b="1" dirty="0">
                <a:solidFill>
                  <a:srgbClr val="00B050"/>
                </a:solidFill>
              </a:rPr>
              <a:t>Spanish “E”</a:t>
            </a:r>
            <a:r>
              <a:rPr lang="en-US" sz="2800" b="1" dirty="0" smtClean="0"/>
              <a:t>)- </a:t>
            </a:r>
            <a:r>
              <a:rPr lang="en-US" sz="2900" b="1" dirty="0">
                <a:solidFill>
                  <a:srgbClr val="00B050"/>
                </a:solidFill>
              </a:rPr>
              <a:t>/eɪ/ </a:t>
            </a:r>
            <a:r>
              <a:rPr lang="en-US" sz="2900" dirty="0" smtClean="0"/>
              <a:t>(mate</a:t>
            </a:r>
            <a:r>
              <a:rPr lang="en-US" sz="2900" dirty="0"/>
              <a:t>)</a:t>
            </a:r>
            <a:r>
              <a:rPr lang="en-US" sz="2900" dirty="0" smtClean="0"/>
              <a:t>- pronounced </a:t>
            </a:r>
            <a:r>
              <a:rPr lang="en-US" sz="2900" dirty="0"/>
              <a:t>like “eeeee-</a:t>
            </a:r>
            <a:r>
              <a:rPr lang="en-US" sz="2900" dirty="0" smtClean="0"/>
              <a:t>i” vs. Spanish “meta”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/>
              <a:t>LONG E (</a:t>
            </a:r>
            <a:r>
              <a:rPr lang="en-US" sz="2800" b="1" dirty="0">
                <a:solidFill>
                  <a:srgbClr val="00B050"/>
                </a:solidFill>
              </a:rPr>
              <a:t>Spanish “I”</a:t>
            </a:r>
            <a:r>
              <a:rPr lang="en-US" sz="2900" b="1" dirty="0" smtClean="0"/>
              <a:t>)- </a:t>
            </a:r>
            <a:r>
              <a:rPr lang="en-US" sz="2900" b="1" dirty="0" smtClean="0">
                <a:solidFill>
                  <a:srgbClr val="00B050"/>
                </a:solidFill>
              </a:rPr>
              <a:t>/i:/ </a:t>
            </a:r>
            <a:r>
              <a:rPr lang="en-US" sz="2900" dirty="0" smtClean="0"/>
              <a:t>(lead)- pronounced like “iiiiiiiii-y” vs. Spanish “lider”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 smtClean="0"/>
              <a:t>LONG O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00B050"/>
                </a:solidFill>
              </a:rPr>
              <a:t>Spanish “O”</a:t>
            </a:r>
            <a:r>
              <a:rPr lang="en-US" sz="2900" b="1" dirty="0" smtClean="0"/>
              <a:t>)-</a:t>
            </a:r>
            <a:r>
              <a:rPr lang="en-US" sz="2900" dirty="0" smtClean="0"/>
              <a:t> </a:t>
            </a:r>
            <a:r>
              <a:rPr lang="en-US" sz="2900" b="1" dirty="0" smtClean="0">
                <a:solidFill>
                  <a:srgbClr val="00B050"/>
                </a:solidFill>
              </a:rPr>
              <a:t>/</a:t>
            </a:r>
            <a:r>
              <a:rPr lang="en-US" sz="2900" b="1" dirty="0">
                <a:solidFill>
                  <a:srgbClr val="00B050"/>
                </a:solidFill>
              </a:rPr>
              <a:t>əʊ/ </a:t>
            </a:r>
            <a:r>
              <a:rPr lang="en-US" sz="2900" dirty="0"/>
              <a:t>(</a:t>
            </a:r>
            <a:r>
              <a:rPr lang="en-US" sz="2900" dirty="0" smtClean="0"/>
              <a:t>bode)</a:t>
            </a:r>
            <a:r>
              <a:rPr lang="en-US" sz="2900" dirty="0"/>
              <a:t>- </a:t>
            </a:r>
            <a:r>
              <a:rPr lang="en-US" sz="2900" dirty="0" smtClean="0"/>
              <a:t>pronounced like </a:t>
            </a:r>
            <a:r>
              <a:rPr lang="en-US" sz="2900" dirty="0"/>
              <a:t>“ooo-u” </a:t>
            </a:r>
            <a:r>
              <a:rPr lang="en-US" sz="2900" dirty="0" smtClean="0"/>
              <a:t>vs. Spanish “boda”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/>
              <a:t>LONG </a:t>
            </a:r>
            <a:r>
              <a:rPr lang="en-US" sz="2900" b="1" dirty="0" smtClean="0"/>
              <a:t>U (</a:t>
            </a:r>
            <a:r>
              <a:rPr lang="en-US" sz="2800" b="1" dirty="0">
                <a:solidFill>
                  <a:srgbClr val="00B050"/>
                </a:solidFill>
              </a:rPr>
              <a:t>Spanish “U”</a:t>
            </a:r>
            <a:r>
              <a:rPr lang="en-US" sz="2900" b="1" dirty="0" smtClean="0"/>
              <a:t>)- </a:t>
            </a:r>
            <a:r>
              <a:rPr lang="en-US" sz="2900" b="1" dirty="0">
                <a:solidFill>
                  <a:srgbClr val="00B050"/>
                </a:solidFill>
              </a:rPr>
              <a:t>/u:/ </a:t>
            </a:r>
            <a:r>
              <a:rPr lang="en-US" sz="2900" dirty="0" smtClean="0"/>
              <a:t>(choot)</a:t>
            </a:r>
            <a:r>
              <a:rPr lang="en-US" sz="2900" dirty="0"/>
              <a:t>- </a:t>
            </a:r>
            <a:r>
              <a:rPr lang="en-US" sz="2900" dirty="0" smtClean="0"/>
              <a:t>pronounced like </a:t>
            </a:r>
            <a:r>
              <a:rPr lang="en-US" sz="2900" dirty="0"/>
              <a:t>“uuuu-w</a:t>
            </a:r>
            <a:r>
              <a:rPr lang="en-US" sz="2900" dirty="0" smtClean="0"/>
              <a:t>” vs. Spanish “chut”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9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733121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Please Write the Following Words Using Phonetic Symbols: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135" y="2169968"/>
            <a:ext cx="626533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endParaRPr lang="en-US" sz="3100" b="1" dirty="0"/>
          </a:p>
        </p:txBody>
      </p:sp>
      <p:sp>
        <p:nvSpPr>
          <p:cNvPr id="2" name="Rectangle 1"/>
          <p:cNvSpPr/>
          <p:nvPr/>
        </p:nvSpPr>
        <p:spPr>
          <a:xfrm>
            <a:off x="5861132" y="2404756"/>
            <a:ext cx="6502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Furor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fjɜ:</a:t>
            </a:r>
            <a:r>
              <a:rPr lang="en-US" sz="3000" dirty="0" smtClean="0"/>
              <a:t>rɔ:</a:t>
            </a:r>
            <a:r>
              <a:rPr lang="is-IS" sz="3000" b="1" dirty="0" smtClean="0"/>
              <a:t>/ </a:t>
            </a:r>
            <a:r>
              <a:rPr lang="is-IS" sz="3000" b="1" dirty="0"/>
              <a:t>or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fjɜ:</a:t>
            </a:r>
            <a:r>
              <a:rPr lang="en-US" sz="3000" dirty="0" smtClean="0"/>
              <a:t>rɜ</a:t>
            </a:r>
            <a:r>
              <a:rPr lang="en-US" sz="3000" dirty="0"/>
              <a:t>:</a:t>
            </a:r>
            <a:r>
              <a:rPr lang="is-IS" sz="3000" b="1" dirty="0" smtClean="0"/>
              <a:t>/</a:t>
            </a:r>
            <a:endParaRPr lang="en-US" sz="30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Pouring</a:t>
            </a:r>
            <a:r>
              <a:rPr lang="en-US" sz="3000" b="1" dirty="0"/>
              <a:t>- </a:t>
            </a:r>
            <a:r>
              <a:rPr lang="is-IS" sz="3000" b="1" dirty="0"/>
              <a:t>/</a:t>
            </a:r>
            <a:r>
              <a:rPr lang="en-US" sz="3000" u="sng" dirty="0" smtClean="0"/>
              <a:t>pɔ:</a:t>
            </a:r>
            <a:r>
              <a:rPr lang="en-US" sz="3000" dirty="0" smtClean="0"/>
              <a:t>r</a:t>
            </a:r>
            <a:r>
              <a:rPr lang="en-US" sz="3000" dirty="0"/>
              <a:t>ɪ</a:t>
            </a:r>
            <a:r>
              <a:rPr lang="en-US" sz="3000" dirty="0" smtClean="0"/>
              <a:t>ŋ</a:t>
            </a:r>
            <a:r>
              <a:rPr lang="is-IS" sz="3000" b="1" dirty="0"/>
              <a:t>/ </a:t>
            </a:r>
            <a:r>
              <a:rPr lang="en-US" sz="3000" b="1" dirty="0" smtClean="0"/>
              <a:t>or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pɔ:</a:t>
            </a:r>
            <a:r>
              <a:rPr lang="en-US" sz="3000" dirty="0" smtClean="0"/>
              <a:t>ri:ŋ</a:t>
            </a:r>
            <a:r>
              <a:rPr lang="is-IS" sz="3000" b="1" dirty="0" smtClean="0"/>
              <a:t>/ </a:t>
            </a:r>
            <a:endParaRPr lang="en-US" sz="30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Maiden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/>
              <a:t>meɪ</a:t>
            </a:r>
            <a:r>
              <a:rPr lang="en-US" sz="3000" dirty="0"/>
              <a:t>dən</a:t>
            </a:r>
            <a:r>
              <a:rPr lang="is-IS" sz="3000" b="1" dirty="0" smtClean="0"/>
              <a:t>/</a:t>
            </a:r>
            <a:endParaRPr lang="en-US" sz="30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Alcoholic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dirty="0" smtClean="0"/>
              <a:t>ælkə</a:t>
            </a:r>
            <a:r>
              <a:rPr lang="en-US" sz="3000" u="sng" dirty="0" smtClean="0"/>
              <a:t>hɒl</a:t>
            </a:r>
            <a:r>
              <a:rPr lang="en-US" sz="3000" dirty="0" smtClean="0"/>
              <a:t>ɪk</a:t>
            </a:r>
            <a:r>
              <a:rPr lang="is-IS" sz="3000" b="1" dirty="0" smtClean="0"/>
              <a:t>/</a:t>
            </a:r>
            <a:endParaRPr lang="en-US" sz="30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Matter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mæ</a:t>
            </a:r>
            <a:r>
              <a:rPr lang="en-US" sz="3000" dirty="0" smtClean="0"/>
              <a:t>dɜ</a:t>
            </a:r>
            <a:r>
              <a:rPr lang="en-US" sz="3000" dirty="0"/>
              <a:t>:</a:t>
            </a:r>
            <a:r>
              <a:rPr lang="is-IS" sz="3000" b="1" dirty="0" smtClean="0"/>
              <a:t>/ </a:t>
            </a:r>
            <a:r>
              <a:rPr lang="is-IS" sz="3000" b="1" dirty="0"/>
              <a:t>or /</a:t>
            </a:r>
            <a:r>
              <a:rPr lang="en-US" sz="3000" u="sng" dirty="0"/>
              <a:t>mæ</a:t>
            </a:r>
            <a:r>
              <a:rPr lang="en-US" sz="3000" dirty="0"/>
              <a:t>tər</a:t>
            </a:r>
            <a:r>
              <a:rPr lang="is-IS" sz="3000" b="1" dirty="0"/>
              <a:t>/ </a:t>
            </a:r>
            <a:endParaRPr lang="en-US" sz="3000" b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Rastafarian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da-DK" sz="3000" dirty="0" smtClean="0"/>
              <a:t>r</a:t>
            </a:r>
            <a:r>
              <a:rPr lang="is-IS" sz="3000" dirty="0" smtClean="0"/>
              <a:t>ɒ</a:t>
            </a:r>
            <a:r>
              <a:rPr lang="da-DK" sz="3000" dirty="0" err="1" smtClean="0"/>
              <a:t>stə</a:t>
            </a:r>
            <a:r>
              <a:rPr lang="da-DK" sz="3000" u="sng" dirty="0" err="1" smtClean="0"/>
              <a:t>f</a:t>
            </a:r>
            <a:r>
              <a:rPr lang="en-US" sz="3000" u="sng" dirty="0" smtClean="0"/>
              <a:t>ɑ</a:t>
            </a:r>
            <a:r>
              <a:rPr lang="en-US" sz="3000" u="sng" dirty="0"/>
              <a:t>:</a:t>
            </a:r>
            <a:r>
              <a:rPr lang="da-DK" sz="3000" dirty="0" smtClean="0"/>
              <a:t>r</a:t>
            </a:r>
            <a:r>
              <a:rPr lang="en-US" sz="3000" dirty="0" smtClean="0"/>
              <a:t>i:</a:t>
            </a:r>
            <a:r>
              <a:rPr lang="da-DK" sz="3000" dirty="0" smtClean="0"/>
              <a:t>ən</a:t>
            </a:r>
            <a:r>
              <a:rPr lang="is-IS" sz="3000" b="1" dirty="0" smtClean="0"/>
              <a:t>/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000" b="1" dirty="0" smtClean="0"/>
              <a:t>Rhinoceros- /</a:t>
            </a:r>
            <a:r>
              <a:rPr lang="en-US" sz="3000" dirty="0" smtClean="0"/>
              <a:t>raɪ</a:t>
            </a:r>
            <a:r>
              <a:rPr lang="en-US" sz="3000" u="sng" dirty="0" smtClean="0"/>
              <a:t>nɒ</a:t>
            </a:r>
            <a:r>
              <a:rPr lang="en-US" sz="3000" dirty="0" smtClean="0"/>
              <a:t>sərəs</a:t>
            </a:r>
            <a:r>
              <a:rPr lang="en-US" sz="3000" dirty="0"/>
              <a:t>/ or </a:t>
            </a:r>
            <a:endParaRPr lang="en-US" sz="3000" dirty="0" smtClean="0"/>
          </a:p>
          <a:p>
            <a:pPr>
              <a:buClr>
                <a:schemeClr val="accent1"/>
              </a:buClr>
              <a:buSzPct val="130000"/>
            </a:pPr>
            <a:r>
              <a:rPr lang="en-US" sz="3000" dirty="0" smtClean="0"/>
              <a:t>    /raɪ</a:t>
            </a:r>
            <a:r>
              <a:rPr lang="en-US" sz="3000" u="sng" dirty="0" smtClean="0"/>
              <a:t>nɒ</a:t>
            </a:r>
            <a:r>
              <a:rPr lang="en-US" sz="3000" dirty="0" smtClean="0"/>
              <a:t>sɜ:rəs/  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Mousehole</a:t>
            </a:r>
            <a:r>
              <a:rPr lang="en-US" sz="3000" b="1" dirty="0"/>
              <a:t>- </a:t>
            </a:r>
            <a:r>
              <a:rPr lang="en-US" sz="3000" dirty="0"/>
              <a:t>/</a:t>
            </a:r>
            <a:r>
              <a:rPr lang="en-US" sz="3000" dirty="0" smtClean="0"/>
              <a:t>maʊshəʊl/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329319" y="2346193"/>
            <a:ext cx="60585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Onomatop</a:t>
            </a:r>
            <a:r>
              <a:rPr lang="en-US" sz="3000" b="1" u="sng" dirty="0" smtClean="0"/>
              <a:t>oe</a:t>
            </a:r>
            <a:r>
              <a:rPr lang="en-US" sz="3000" b="1" dirty="0" smtClean="0"/>
              <a:t>ia</a:t>
            </a:r>
            <a:r>
              <a:rPr lang="en-US" sz="3000" b="1" dirty="0"/>
              <a:t>-  </a:t>
            </a:r>
            <a:r>
              <a:rPr lang="en-US" sz="3000" b="1" dirty="0" smtClean="0"/>
              <a:t>                    /</a:t>
            </a:r>
            <a:r>
              <a:rPr lang="is-IS" sz="3000" dirty="0" smtClean="0"/>
              <a:t>ɒnəmɒdə</a:t>
            </a:r>
            <a:r>
              <a:rPr lang="is-IS" sz="3000" u="sng" dirty="0" smtClean="0"/>
              <a:t>pi:</a:t>
            </a:r>
            <a:r>
              <a:rPr lang="is-IS" sz="3000" dirty="0" smtClean="0"/>
              <a:t>ə</a:t>
            </a:r>
            <a:r>
              <a:rPr lang="is-IS" sz="3000" b="1" dirty="0" smtClean="0"/>
              <a:t>/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Oasis- </a:t>
            </a:r>
            <a:r>
              <a:rPr lang="is-IS" sz="3000" b="1" dirty="0" smtClean="0"/>
              <a:t>/</a:t>
            </a:r>
            <a:r>
              <a:rPr lang="en-US" sz="3000" dirty="0" smtClean="0"/>
              <a:t>əʊ</a:t>
            </a:r>
            <a:r>
              <a:rPr lang="en-US" sz="3000" u="sng" dirty="0" smtClean="0"/>
              <a:t>eɪ</a:t>
            </a:r>
            <a:r>
              <a:rPr lang="en-US" sz="3000" dirty="0" smtClean="0"/>
              <a:t>sɪs</a:t>
            </a:r>
            <a:r>
              <a:rPr lang="is-IS" sz="3000" b="1" dirty="0" smtClean="0"/>
              <a:t>/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Mutton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mʌ</a:t>
            </a:r>
            <a:r>
              <a:rPr lang="en-US" sz="3000" dirty="0"/>
              <a:t>ʔ</a:t>
            </a:r>
            <a:r>
              <a:rPr lang="en-US" sz="3000" dirty="0" smtClean="0"/>
              <a:t>ən</a:t>
            </a:r>
            <a:r>
              <a:rPr lang="is-IS" sz="3000" b="1" dirty="0" smtClean="0"/>
              <a:t>/ or </a:t>
            </a:r>
          </a:p>
          <a:p>
            <a:pPr>
              <a:buClr>
                <a:schemeClr val="accent1"/>
              </a:buClr>
              <a:buSzPct val="130000"/>
            </a:pPr>
            <a:r>
              <a:rPr lang="is-IS" sz="3000" b="1" dirty="0" smtClean="0"/>
              <a:t>    /</a:t>
            </a:r>
            <a:r>
              <a:rPr lang="en-US" sz="3000" u="sng" dirty="0" smtClean="0"/>
              <a:t>mʌ</a:t>
            </a:r>
            <a:r>
              <a:rPr lang="en-US" sz="3000" dirty="0" smtClean="0"/>
              <a:t>tən</a:t>
            </a:r>
            <a:r>
              <a:rPr lang="is-IS" sz="3000" b="1" dirty="0" smtClean="0"/>
              <a:t>/ 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Analogy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da-DK" sz="3000" dirty="0" smtClean="0"/>
              <a:t>ə</a:t>
            </a:r>
            <a:r>
              <a:rPr lang="da-DK" sz="3000" u="sng" dirty="0" smtClean="0"/>
              <a:t>næ</a:t>
            </a:r>
            <a:r>
              <a:rPr lang="da-DK" sz="3000" dirty="0" smtClean="0"/>
              <a:t>lədʒɪ:</a:t>
            </a:r>
            <a:r>
              <a:rPr lang="is-IS" sz="3000" b="1" dirty="0" smtClean="0"/>
              <a:t>/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Purpose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pɜ:</a:t>
            </a:r>
            <a:r>
              <a:rPr lang="en-US" sz="3000" dirty="0" smtClean="0"/>
              <a:t>pəs</a:t>
            </a:r>
            <a:r>
              <a:rPr lang="is-IS" sz="3000" b="1" dirty="0" smtClean="0"/>
              <a:t>/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Shouldn’t</a:t>
            </a:r>
            <a:r>
              <a:rPr lang="en-US" sz="3000" b="1" dirty="0"/>
              <a:t>- </a:t>
            </a:r>
            <a:r>
              <a:rPr lang="is-IS" sz="3000" b="1" dirty="0" smtClean="0"/>
              <a:t>/</a:t>
            </a:r>
            <a:r>
              <a:rPr lang="en-US" sz="3000" u="sng" dirty="0" smtClean="0"/>
              <a:t>ʃʊ</a:t>
            </a:r>
            <a:r>
              <a:rPr lang="en-US" sz="3000" dirty="0" smtClean="0"/>
              <a:t>dənt</a:t>
            </a:r>
            <a:r>
              <a:rPr lang="is-IS" sz="3000" b="1" dirty="0" smtClean="0"/>
              <a:t>/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is-IS" sz="3000" b="1" dirty="0" smtClean="0"/>
              <a:t>Armaggedon- /</a:t>
            </a:r>
            <a:r>
              <a:rPr lang="en-US" sz="3000" dirty="0" smtClean="0"/>
              <a:t>ɑ:mə</a:t>
            </a:r>
            <a:r>
              <a:rPr lang="en-US" sz="3000" u="sng" dirty="0" smtClean="0"/>
              <a:t>ɡɛ</a:t>
            </a:r>
            <a:r>
              <a:rPr lang="en-US" sz="3000" dirty="0" smtClean="0"/>
              <a:t>dən/</a:t>
            </a:r>
            <a:r>
              <a:rPr lang="is-IS" sz="3000" b="1" dirty="0" smtClean="0"/>
              <a:t> </a:t>
            </a:r>
            <a:endParaRPr lang="en-US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7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20956"/>
              </p:ext>
            </p:extLst>
          </p:nvPr>
        </p:nvGraphicFramePr>
        <p:xfrm>
          <a:off x="1090613" y="-19050"/>
          <a:ext cx="10047287" cy="693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Document" r:id="rId4" imgW="8597900" imgH="5930900" progId="Word.Document.8">
                  <p:embed/>
                </p:oleObj>
              </mc:Choice>
              <mc:Fallback>
                <p:oleObj name="Document" r:id="rId4" imgW="8597900" imgH="5930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613" y="-19050"/>
                        <a:ext cx="10047287" cy="693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8746"/>
              </p:ext>
            </p:extLst>
          </p:nvPr>
        </p:nvGraphicFramePr>
        <p:xfrm>
          <a:off x="487363" y="76518"/>
          <a:ext cx="11399837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Document" r:id="rId4" imgW="9625293" imgH="5791518" progId="Word.Document.8">
                  <p:embed/>
                </p:oleObj>
              </mc:Choice>
              <mc:Fallback>
                <p:oleObj name="Document" r:id="rId4" imgW="9625293" imgH="57915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63" y="76518"/>
                        <a:ext cx="11399837" cy="6765925"/>
                      </a:xfrm>
                      <a:prstGeom prst="rect">
                        <a:avLst/>
                      </a:prstGeom>
                      <a:solidFill>
                        <a:srgbClr val="CE89E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8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4668"/>
              </p:ext>
            </p:extLst>
          </p:nvPr>
        </p:nvGraphicFramePr>
        <p:xfrm>
          <a:off x="157926" y="38315"/>
          <a:ext cx="11903873" cy="68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958"/>
                <a:gridCol w="2859243"/>
                <a:gridCol w="1255438"/>
                <a:gridCol w="2633359"/>
                <a:gridCol w="1255438"/>
                <a:gridCol w="2624437"/>
              </a:tblGrid>
              <a:tr h="859531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 smtClean="0"/>
                        <a:t>Vowel</a:t>
                      </a:r>
                      <a:endParaRPr lang="en-US" sz="25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 Pattern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/>
                        <a:t>Vowel</a:t>
                      </a:r>
                    </a:p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</a:t>
                      </a:r>
                      <a:r>
                        <a:rPr lang="en-US" sz="2500" u="sng" baseline="0" dirty="0" smtClean="0"/>
                        <a:t> Pattern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/>
                        <a:t>Vowel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</a:t>
                      </a:r>
                      <a:r>
                        <a:rPr lang="en-US" sz="2500" u="sng" baseline="0" dirty="0" smtClean="0"/>
                        <a:t> Pattern</a:t>
                      </a:r>
                      <a:endParaRPr lang="en-US" sz="2500" dirty="0"/>
                    </a:p>
                  </a:txBody>
                  <a:tcPr/>
                </a:tc>
              </a:tr>
              <a:tr h="139579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da-DK" sz="2500" b="1" dirty="0" smtClean="0">
                          <a:solidFill>
                            <a:srgbClr val="008000"/>
                          </a:solidFill>
                        </a:rPr>
                        <a:t>æ/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</a:t>
                      </a:r>
                      <a:r>
                        <a:rPr lang="da-DK" sz="2500" b="1" i="1" dirty="0" smtClean="0">
                          <a:solidFill>
                            <a:srgbClr val="008000"/>
                          </a:solidFill>
                        </a:rPr>
                        <a:t>bat”</a:t>
                      </a:r>
                    </a:p>
                    <a:p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“A” between 2</a:t>
                      </a:r>
                      <a:r>
                        <a:rPr lang="en-US" sz="1700" b="1" baseline="0" dirty="0" smtClean="0"/>
                        <a:t> consonants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baseline="0" dirty="0" smtClean="0"/>
                        <a:t>Stressed syllable with “A”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When</a:t>
                      </a:r>
                      <a:r>
                        <a:rPr lang="en-US" sz="1700" b="1" baseline="0" dirty="0" smtClean="0"/>
                        <a:t> it’s the first vowel of the word</a:t>
                      </a: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ɒ/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b="1" i="1" dirty="0" smtClean="0">
                          <a:solidFill>
                            <a:srgbClr val="008000"/>
                          </a:solidFill>
                        </a:rPr>
                        <a:t>“bot”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“O” between 2 consonants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When</a:t>
                      </a:r>
                      <a:r>
                        <a:rPr lang="en-US" sz="1700" b="1" baseline="0" dirty="0" smtClean="0"/>
                        <a:t> it’s the first vowel of the word</a:t>
                      </a: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/aɪ/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“bite”</a:t>
                      </a:r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“I ____E”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“Y” for</a:t>
                      </a:r>
                      <a:r>
                        <a:rPr lang="en-US" sz="1700" b="1" baseline="0" dirty="0" smtClean="0"/>
                        <a:t> 1-syllable words</a:t>
                      </a:r>
                      <a:endParaRPr lang="en-US" sz="1700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“IGH”</a:t>
                      </a:r>
                    </a:p>
                  </a:txBody>
                  <a:tcPr/>
                </a:tc>
              </a:tr>
              <a:tr h="156811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ɛ/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“bet”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“E” between 2 consonants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“EA” (head)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When</a:t>
                      </a:r>
                      <a:r>
                        <a:rPr lang="en-US" sz="1700" b="1" baseline="0" dirty="0" smtClean="0"/>
                        <a:t> it’s the first vowel of the word</a:t>
                      </a: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ʌ/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b="1" i="1" dirty="0" smtClean="0">
                          <a:solidFill>
                            <a:srgbClr val="008000"/>
                          </a:solidFill>
                        </a:rPr>
                        <a:t>“but”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“U” between 2 consonants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When</a:t>
                      </a:r>
                      <a:r>
                        <a:rPr lang="en-US" sz="1700" b="1" baseline="0" dirty="0" smtClean="0"/>
                        <a:t> it’s the first vowel of the word (sometimes)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1" baseline="0" dirty="0" smtClean="0"/>
                        <a:t>“UCK”</a:t>
                      </a:r>
                      <a:endParaRPr lang="en-US" sz="1700" b="1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/əʊ/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“boat”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“O____E”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“OA” between 2 consonants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“OW”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OUGH</a:t>
                      </a:r>
                      <a:endParaRPr lang="en-US" sz="1700" b="1" dirty="0"/>
                    </a:p>
                  </a:txBody>
                  <a:tcPr/>
                </a:tc>
              </a:tr>
              <a:tr h="1861063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/ɪ/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“bit”</a:t>
                      </a:r>
                    </a:p>
                    <a:p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“I” between 2 consonants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“Y” when it’s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 not at the end but in the first or middle syllable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Unstressed vowel (similar to “shwa” /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ə/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“ICK”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First </a:t>
                      </a:r>
                      <a:r>
                        <a:rPr lang="en-US" sz="1700" b="1" baseline="0" dirty="0" smtClean="0"/>
                        <a:t>vowel of the word</a:t>
                      </a: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/eɪ/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“bate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“A__E”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“AI” between 2 consonants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“EIGH”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“AY”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“EY” (occasionally)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/u:/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“boot”</a:t>
                      </a:r>
                    </a:p>
                    <a:p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“U___E”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“OO” between 2 consonants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“EW”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96340" y="643595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6380" y="643595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258300" y="643595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31852"/>
              </p:ext>
            </p:extLst>
          </p:nvPr>
        </p:nvGraphicFramePr>
        <p:xfrm>
          <a:off x="80640" y="0"/>
          <a:ext cx="11934353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833"/>
                <a:gridCol w="2636520"/>
                <a:gridCol w="1249680"/>
                <a:gridCol w="3010559"/>
                <a:gridCol w="1528778"/>
                <a:gridCol w="1830983"/>
              </a:tblGrid>
              <a:tr h="482377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 smtClean="0"/>
                        <a:t>Vowel</a:t>
                      </a:r>
                      <a:endParaRPr lang="en-US" sz="25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 Pattern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/>
                        <a:t>Vowel</a:t>
                      </a:r>
                    </a:p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</a:t>
                      </a:r>
                      <a:r>
                        <a:rPr lang="en-US" sz="2500" u="sng" baseline="0" dirty="0" smtClean="0"/>
                        <a:t> Pattern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/>
                        <a:t>Vowel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u="sng" dirty="0" smtClean="0"/>
                        <a:t>Spelling</a:t>
                      </a:r>
                      <a:r>
                        <a:rPr lang="en-US" sz="2500" u="sng" baseline="0" dirty="0" smtClean="0"/>
                        <a:t> Pattern</a:t>
                      </a:r>
                      <a:endParaRPr lang="en-US" sz="2500" dirty="0"/>
                    </a:p>
                  </a:txBody>
                  <a:tcPr/>
                </a:tc>
              </a:tr>
              <a:tr h="9204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/ɪə</a:t>
                      </a:r>
                      <a:r>
                        <a:rPr lang="da-DK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da-DK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here”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“ERE”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“EAR”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“EER”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/ɔɪ/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“toy”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“OY”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“OI”</a:t>
                      </a:r>
                      <a:endParaRPr lang="en-US" sz="1700" b="1" dirty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/ɔ: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“</a:t>
                      </a:r>
                      <a:r>
                        <a:rPr lang="is-IS" sz="2500" b="1" i="1" dirty="0" smtClean="0">
                          <a:solidFill>
                            <a:srgbClr val="008000"/>
                          </a:solidFill>
                        </a:rPr>
                        <a:t>store</a:t>
                      </a: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2500" b="1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 smtClean="0"/>
                        <a:t>“ORE”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 smtClean="0"/>
                        <a:t>“OUR”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 smtClean="0"/>
                        <a:t>“OR”</a:t>
                      </a:r>
                    </a:p>
                  </a:txBody>
                  <a:tcPr/>
                </a:tc>
              </a:tr>
              <a:tr h="87477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/ə/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“mutton”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Unstressed</a:t>
                      </a:r>
                      <a:r>
                        <a:rPr lang="en-US" sz="1700" b="1" baseline="0" dirty="0" smtClean="0"/>
                        <a:t> “A” (schwa)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baseline="0" dirty="0" smtClean="0"/>
                        <a:t>All and any vowel that’s 100% unstressed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/a:/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star</a:t>
                      </a: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/ɜ:/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“girl”</a:t>
                      </a:r>
                      <a:endParaRPr lang="en-US" sz="2500" b="1" i="1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“ER”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“IR”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“UR”</a:t>
                      </a:r>
                    </a:p>
                  </a:txBody>
                  <a:tcPr/>
                </a:tc>
              </a:tr>
              <a:tr h="87287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/ʊ/</a:t>
                      </a:r>
                      <a:endParaRPr lang="en-US" sz="2500" b="1" baseline="0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“full”</a:t>
                      </a:r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“U” between 2 consonants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“OO” between 2 consonants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/ɔ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/ </a:t>
                      </a:r>
                      <a:r>
                        <a:rPr lang="is-IS" sz="2500" b="1" i="1" dirty="0" smtClean="0">
                          <a:solidFill>
                            <a:srgbClr val="008000"/>
                          </a:solidFill>
                        </a:rPr>
                        <a:t>“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talk”</a:t>
                      </a:r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“AW”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“AL” with silent “L”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“OUGHT”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“AUGHT”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/ʊ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ə/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500" b="1" i="1" dirty="0" smtClean="0">
                          <a:solidFill>
                            <a:srgbClr val="008000"/>
                          </a:solidFill>
                        </a:rPr>
                        <a:t>“tour” </a:t>
                      </a:r>
                      <a:endParaRPr lang="en-US" sz="2500" b="1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“OUR”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“URE”</a:t>
                      </a:r>
                    </a:p>
                  </a:txBody>
                  <a:tcPr/>
                </a:tc>
              </a:tr>
              <a:tr h="872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/e</a:t>
                      </a:r>
                      <a:r>
                        <a:rPr lang="is-IS" sz="2500" b="1" dirty="0" smtClean="0">
                          <a:solidFill>
                            <a:srgbClr val="008000"/>
                          </a:solidFill>
                        </a:rPr>
                        <a:t>ə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“hair”</a:t>
                      </a:r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“AIR”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“ARE”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“AER”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“EIR”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700" b="1" dirty="0" smtClean="0"/>
                        <a:t>“AR” at the beginning</a:t>
                      </a:r>
                      <a:r>
                        <a:rPr lang="en-US" sz="1700" b="1" baseline="0" dirty="0" smtClean="0"/>
                        <a:t> of the word (occasionally)</a:t>
                      </a:r>
                      <a:endParaRPr lang="en-US" sz="1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/i:/ </a:t>
                      </a:r>
                      <a:r>
                        <a:rPr lang="en-US" sz="2500" b="1" i="1" dirty="0" smtClean="0">
                          <a:solidFill>
                            <a:srgbClr val="008000"/>
                          </a:solidFill>
                        </a:rPr>
                        <a:t>“beat”</a:t>
                      </a:r>
                      <a:endParaRPr lang="en-US" sz="25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 ___ E” “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dirty="0" smtClean="0"/>
                        <a:t>“EA” between</a:t>
                      </a:r>
                      <a:r>
                        <a:rPr lang="en-US" sz="1700" b="1" baseline="0" dirty="0" smtClean="0"/>
                        <a:t> 2 consonants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baseline="0" dirty="0" smtClean="0"/>
                        <a:t>“EE” between 2 consonants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baseline="0" dirty="0" smtClean="0"/>
                        <a:t>“E” in multisyllabic words (middle syllable)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700" b="1" baseline="0" dirty="0" smtClean="0"/>
                        <a:t>“Y” for 2+ syllable words at the end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rgbClr val="008000"/>
                          </a:solidFill>
                        </a:rPr>
                        <a:t>/a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ʊ/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8000"/>
                          </a:solidFill>
                        </a:rPr>
                        <a:t>“cow”</a:t>
                      </a:r>
                      <a:endParaRPr lang="en-US" sz="2200" b="1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="1" dirty="0" smtClean="0"/>
                        <a:t>“OU”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="1" dirty="0" smtClean="0"/>
                        <a:t>“OW”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572650" y="626010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484640" y="626010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47331" y="613938"/>
            <a:ext cx="4114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737116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Examples of Changes in Connected Speech: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291" y="2198193"/>
            <a:ext cx="10969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Whad</a:t>
            </a:r>
            <a:r>
              <a:rPr lang="en-US" sz="2400" dirty="0"/>
              <a:t>ə</a:t>
            </a:r>
            <a:r>
              <a:rPr lang="en-US" sz="2400" b="1" dirty="0" smtClean="0"/>
              <a:t>dy</a:t>
            </a:r>
            <a:r>
              <a:rPr lang="en-US" sz="2400" dirty="0" smtClean="0"/>
              <a:t>ə</a:t>
            </a:r>
            <a:r>
              <a:rPr lang="en-US" sz="2400" b="1" dirty="0" smtClean="0"/>
              <a:t> do?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err="1" smtClean="0"/>
              <a:t>Whad</a:t>
            </a:r>
            <a:r>
              <a:rPr lang="en-US" sz="2400" dirty="0" err="1" smtClean="0"/>
              <a:t>ə</a:t>
            </a:r>
            <a:r>
              <a:rPr lang="en-US" sz="2400" b="1" dirty="0" err="1" smtClean="0"/>
              <a:t>rya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givin</a:t>
            </a:r>
            <a:r>
              <a:rPr lang="en-US" sz="2400" b="1" dirty="0" smtClean="0"/>
              <a:t> </a:t>
            </a:r>
            <a:r>
              <a:rPr lang="en-US" sz="2400" b="1" dirty="0" smtClean="0"/>
              <a:t>me?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u="sng" dirty="0" smtClean="0"/>
              <a:t>When</a:t>
            </a:r>
            <a:r>
              <a:rPr lang="en-US" sz="2400" b="1" dirty="0" smtClean="0"/>
              <a:t>d</a:t>
            </a:r>
            <a:r>
              <a:rPr lang="en-US" sz="2400" dirty="0"/>
              <a:t>ə</a:t>
            </a:r>
            <a:r>
              <a:rPr lang="en-US" sz="2400" b="1" dirty="0" smtClean="0"/>
              <a:t>ya come here? (Do)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Whendija </a:t>
            </a:r>
            <a:r>
              <a:rPr lang="en-US" sz="2400" b="1" dirty="0"/>
              <a:t>come here</a:t>
            </a:r>
            <a:r>
              <a:rPr lang="en-US" sz="2400" b="1" dirty="0" smtClean="0"/>
              <a:t>? (Did)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err="1" smtClean="0"/>
              <a:t>Whenz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When</a:t>
            </a:r>
            <a:r>
              <a:rPr lang="en-US" sz="2400" dirty="0" err="1" smtClean="0"/>
              <a:t>əz</a:t>
            </a:r>
            <a:r>
              <a:rPr lang="en-US" sz="2400" b="1" dirty="0" smtClean="0"/>
              <a:t> </a:t>
            </a:r>
            <a:r>
              <a:rPr lang="en-US" sz="2400" b="1" dirty="0" smtClean="0"/>
              <a:t>th</a:t>
            </a:r>
            <a:r>
              <a:rPr lang="en-US" sz="2400" dirty="0" smtClean="0"/>
              <a:t>ə</a:t>
            </a:r>
            <a:r>
              <a:rPr lang="en-US" sz="2400" b="1" dirty="0" smtClean="0"/>
              <a:t> bus comin?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err="1" smtClean="0"/>
              <a:t>Wherey</a:t>
            </a:r>
            <a:r>
              <a:rPr lang="en-US" sz="2400" dirty="0" err="1"/>
              <a:t>ə</a:t>
            </a:r>
            <a:r>
              <a:rPr lang="en-US" sz="2400" b="1" dirty="0" smtClean="0"/>
              <a:t> </a:t>
            </a:r>
            <a:r>
              <a:rPr lang="en-US" sz="2400" b="1" dirty="0" smtClean="0"/>
              <a:t>goin?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err="1" smtClean="0"/>
              <a:t>How</a:t>
            </a:r>
            <a:r>
              <a:rPr lang="en-US" sz="2400" dirty="0" err="1" smtClean="0"/>
              <a:t>ə</a:t>
            </a:r>
            <a:r>
              <a:rPr lang="en-US" sz="2400" b="1" dirty="0" err="1" smtClean="0"/>
              <a:t>ry</a:t>
            </a:r>
            <a:r>
              <a:rPr lang="en-US" sz="2400" dirty="0" err="1"/>
              <a:t>ə</a:t>
            </a:r>
            <a:r>
              <a:rPr lang="en-US" sz="2400" b="1" dirty="0" smtClean="0"/>
              <a:t> </a:t>
            </a:r>
            <a:r>
              <a:rPr lang="en-US" sz="2400" b="1" dirty="0" smtClean="0"/>
              <a:t>feelin?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Dija knower?/ Dija knowim? (him) / Dija knowem? (them)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Dəya knower?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Cən I take </a:t>
            </a:r>
            <a:r>
              <a:rPr lang="en-US" sz="2400" b="1" dirty="0" err="1" smtClean="0"/>
              <a:t>y</a:t>
            </a:r>
            <a:r>
              <a:rPr lang="en-US" sz="2400" dirty="0" err="1"/>
              <a:t>ə</a:t>
            </a:r>
            <a:r>
              <a:rPr lang="en-US" sz="2400" b="1" dirty="0" err="1" smtClean="0"/>
              <a:t>r</a:t>
            </a:r>
            <a:r>
              <a:rPr lang="en-US" sz="2400" b="1" dirty="0" smtClean="0"/>
              <a:t> </a:t>
            </a:r>
            <a:r>
              <a:rPr lang="en-US" sz="2400" b="1" dirty="0" smtClean="0"/>
              <a:t>order?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Whatcha </a:t>
            </a:r>
            <a:r>
              <a:rPr lang="en-US" sz="2400" b="1" dirty="0" err="1" smtClean="0"/>
              <a:t>doin</a:t>
            </a:r>
            <a:r>
              <a:rPr lang="en-US" sz="2400" b="1" dirty="0" smtClean="0"/>
              <a:t>?/(</a:t>
            </a:r>
            <a:r>
              <a:rPr lang="en-US" sz="2400" b="1" dirty="0" err="1" smtClean="0"/>
              <a:t>Whad</a:t>
            </a:r>
            <a:r>
              <a:rPr lang="en-US" sz="2400" b="1" dirty="0" err="1" smtClean="0"/>
              <a:t>əyədoin</a:t>
            </a:r>
            <a:r>
              <a:rPr lang="en-US" sz="2400" b="1" dirty="0" smtClean="0"/>
              <a:t>?)</a:t>
            </a:r>
            <a:endParaRPr lang="en-US" sz="24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400" b="1" dirty="0" smtClean="0"/>
              <a:t>I mishy</a:t>
            </a:r>
            <a:r>
              <a:rPr lang="en-US" sz="2400" dirty="0" smtClean="0"/>
              <a:t>ə</a:t>
            </a:r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4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79100"/>
              </p:ext>
            </p:extLst>
          </p:nvPr>
        </p:nvGraphicFramePr>
        <p:xfrm>
          <a:off x="333290" y="223897"/>
          <a:ext cx="11595474" cy="651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214"/>
                <a:gridCol w="5900984"/>
                <a:gridCol w="2776276"/>
              </a:tblGrid>
              <a:tr h="650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Number</a:t>
                      </a:r>
                      <a:r>
                        <a:rPr lang="en-US" sz="2400" b="1" u="sng" baseline="0" dirty="0" smtClean="0"/>
                        <a:t> of Syllables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Where is the Stress?</a:t>
                      </a:r>
                    </a:p>
                    <a:p>
                      <a:pPr algn="ctr"/>
                      <a:r>
                        <a:rPr lang="en-US" sz="2300" b="1" u="none" dirty="0" smtClean="0"/>
                        <a:t>(Count from the beginning</a:t>
                      </a:r>
                      <a:r>
                        <a:rPr lang="en-US" sz="2300" b="1" u="none" baseline="0" dirty="0" smtClean="0"/>
                        <a:t> of the word)</a:t>
                      </a:r>
                      <a:endParaRPr lang="en-US" sz="23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Example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56027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1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The whole word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Help</a:t>
                      </a:r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</a:rPr>
                        <a:t>”</a:t>
                      </a:r>
                    </a:p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</a:rPr>
                        <a:t>”</a:t>
                      </a:r>
                      <a:endParaRPr lang="en-US" sz="1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2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2 (noun or adjective)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First</a:t>
                      </a:r>
                      <a:r>
                        <a:rPr lang="en-US" sz="1800" b="1" baseline="0" dirty="0" smtClean="0"/>
                        <a:t>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Mu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tton”</a:t>
                      </a:r>
                      <a:br>
                        <a:rPr lang="en-US" sz="1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tive”</a:t>
                      </a:r>
                    </a:p>
                  </a:txBody>
                  <a:tcPr/>
                </a:tc>
              </a:tr>
              <a:tr h="385703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2 (verb)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Second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“Beg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“Comp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lain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389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3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Second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“Com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pu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ter”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“Te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cious”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0509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3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First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Me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lody”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triot”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0787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4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Second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“In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tel</a:t>
                      </a:r>
                      <a:r>
                        <a:rPr lang="en-US" sz="1800" b="1" u="none" dirty="0" smtClean="0">
                          <a:solidFill>
                            <a:srgbClr val="00B050"/>
                          </a:solidFill>
                        </a:rPr>
                        <a:t>li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gent”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“A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logy”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5223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4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Third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“Arma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ge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ddon”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“Alco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ho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lic”</a:t>
                      </a:r>
                    </a:p>
                  </a:txBody>
                  <a:tcPr/>
                </a:tc>
              </a:tr>
              <a:tr h="524248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5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Third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“Natio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lity”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“Rasta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fa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rian”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68583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/>
                        <a:t>5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Fourth</a:t>
                      </a:r>
                      <a:r>
                        <a:rPr lang="en-US" sz="1800" b="1" baseline="0" dirty="0" smtClean="0"/>
                        <a:t> syllable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“Organi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za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tion”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3933"/>
              </p:ext>
            </p:extLst>
          </p:nvPr>
        </p:nvGraphicFramePr>
        <p:xfrm>
          <a:off x="276485" y="79812"/>
          <a:ext cx="11595474" cy="671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95"/>
                <a:gridCol w="4572000"/>
                <a:gridCol w="3002279"/>
              </a:tblGrid>
              <a:tr h="855289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Type of Word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Where is the Stress?</a:t>
                      </a:r>
                    </a:p>
                    <a:p>
                      <a:pPr algn="ctr"/>
                      <a:endParaRPr lang="en-US" sz="23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smtClean="0"/>
                        <a:t>Example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28579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Phrasal Verb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On</a:t>
                      </a:r>
                      <a:r>
                        <a:rPr lang="en-US" sz="2000" b="1" baseline="0" dirty="0" smtClean="0"/>
                        <a:t> the particle of the phrasal verb 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(preposition or adverb)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Pick 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Put 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away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8579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Compound</a:t>
                      </a:r>
                      <a:r>
                        <a:rPr lang="en-US" sz="2000" b="1" u="none" baseline="0" dirty="0" smtClean="0"/>
                        <a:t> words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Stress on the first part</a:t>
                      </a:r>
                      <a:r>
                        <a:rPr lang="en-US" sz="2000" b="1" baseline="0" dirty="0" smtClean="0"/>
                        <a:t>/word of the compound word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House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boat</a:t>
                      </a:r>
                    </a:p>
                    <a:p>
                      <a:pPr algn="ctr"/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Base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ball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362127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Suffix</a:t>
                      </a:r>
                      <a:r>
                        <a:rPr lang="en-US" sz="2000" b="1" u="none" baseline="0" dirty="0" smtClean="0"/>
                        <a:t> words with </a:t>
                      </a:r>
                      <a:r>
                        <a:rPr lang="en-US" sz="2000" b="1" u="sng" baseline="0" dirty="0" smtClean="0"/>
                        <a:t>s</a:t>
                      </a:r>
                      <a:r>
                        <a:rPr lang="en-US" sz="2000" b="1" u="sng" dirty="0" smtClean="0"/>
                        <a:t>tress-controlling patterns</a:t>
                      </a:r>
                      <a:r>
                        <a:rPr lang="en-US" sz="2000" b="1" u="none" baseline="0" dirty="0" smtClean="0"/>
                        <a:t> </a:t>
                      </a:r>
                      <a:r>
                        <a:rPr lang="en-US" sz="2000" b="1" u="none" dirty="0" smtClean="0"/>
                        <a:t>with Latin</a:t>
                      </a:r>
                      <a:r>
                        <a:rPr lang="en-US" sz="2000" b="1" u="none" baseline="0" dirty="0" smtClean="0"/>
                        <a:t> or </a:t>
                      </a:r>
                      <a:r>
                        <a:rPr lang="en-US" sz="2000" b="1" u="none" dirty="0" smtClean="0"/>
                        <a:t>Greek roots </a:t>
                      </a:r>
                    </a:p>
                    <a:p>
                      <a:pPr algn="ctr"/>
                      <a:r>
                        <a:rPr lang="en-US" sz="2000" b="1" u="none" dirty="0" smtClean="0"/>
                        <a:t>(+tion, +ity, +ic)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Stress will move to the syllable</a:t>
                      </a:r>
                      <a:r>
                        <a:rPr lang="en-US" sz="2000" b="1" baseline="0" dirty="0" smtClean="0"/>
                        <a:t> before the suffix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In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form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–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 Infor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ma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tion</a:t>
                      </a:r>
                    </a:p>
                    <a:p>
                      <a:pPr algn="ctr"/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Ac</a:t>
                      </a:r>
                      <a:r>
                        <a:rPr lang="en-US" sz="2000" b="1" u="none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ive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–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Ac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tiv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ity</a:t>
                      </a:r>
                    </a:p>
                    <a:p>
                      <a:pPr algn="ctr"/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His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tory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–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His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tor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ic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015734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Suffix words with </a:t>
                      </a:r>
                      <a:r>
                        <a:rPr lang="en-US" sz="2000" b="1" u="sng" dirty="0" smtClean="0"/>
                        <a:t>stress-maintaining</a:t>
                      </a:r>
                      <a:r>
                        <a:rPr lang="en-US" sz="2000" b="1" u="sng" baseline="0" dirty="0" smtClean="0"/>
                        <a:t> patterns</a:t>
                      </a:r>
                      <a:r>
                        <a:rPr lang="en-US" sz="2000" b="1" u="none" baseline="0" dirty="0" smtClean="0"/>
                        <a:t> with Old English roots (+ness)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Stress stays the same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Hap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py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–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Hap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piness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chemeClr val="accent2"/>
                          </a:solidFill>
                        </a:rPr>
                        <a:t>State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- </a:t>
                      </a:r>
                      <a:r>
                        <a:rPr lang="en-US" sz="2000" b="1" u="sng" dirty="0" smtClean="0">
                          <a:solidFill>
                            <a:schemeClr val="accent2"/>
                          </a:solidFill>
                        </a:rPr>
                        <a:t>State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ment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009967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Prefix</a:t>
                      </a:r>
                      <a:r>
                        <a:rPr lang="en-US" sz="2000" b="1" u="none" baseline="0" dirty="0" smtClean="0"/>
                        <a:t> words with </a:t>
                      </a:r>
                      <a:r>
                        <a:rPr lang="en-US" sz="2000" b="1" u="sng" baseline="0" dirty="0" smtClean="0"/>
                        <a:t>s</a:t>
                      </a:r>
                      <a:r>
                        <a:rPr lang="en-US" sz="2000" b="1" u="sng" dirty="0" smtClean="0"/>
                        <a:t>tress-controlling patterns</a:t>
                      </a:r>
                      <a:endParaRPr lang="en-US" sz="2000" b="1" u="none" baseline="0" dirty="0" smtClean="0"/>
                    </a:p>
                    <a:p>
                      <a:pPr algn="ctr"/>
                      <a:r>
                        <a:rPr lang="en-US" sz="2000" b="1" u="none" baseline="0" dirty="0" smtClean="0"/>
                        <a:t>(anti-, fore-, mis-, super-)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Stress will move to the prefix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Freeze</a:t>
                      </a:r>
                      <a:r>
                        <a:rPr lang="en-US" sz="2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– 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An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tifreeze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en-US" sz="2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– 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Fore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ground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Fi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re</a:t>
                      </a:r>
                      <a:r>
                        <a:rPr lang="en-US" sz="2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– 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Mis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fire</a:t>
                      </a:r>
                    </a:p>
                  </a:txBody>
                  <a:tcPr/>
                </a:tc>
              </a:tr>
              <a:tr h="1009967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Prefix</a:t>
                      </a:r>
                      <a:r>
                        <a:rPr lang="en-US" sz="2000" b="1" u="none" baseline="0" dirty="0" smtClean="0"/>
                        <a:t> words </a:t>
                      </a:r>
                      <a:r>
                        <a:rPr lang="en-US" sz="2000" b="1" u="none" dirty="0" smtClean="0"/>
                        <a:t>with </a:t>
                      </a:r>
                      <a:r>
                        <a:rPr lang="en-US" sz="2000" b="1" u="sng" dirty="0" smtClean="0"/>
                        <a:t>stress-maintaining</a:t>
                      </a:r>
                      <a:r>
                        <a:rPr lang="en-US" sz="2000" b="1" u="sng" baseline="0" dirty="0" smtClean="0"/>
                        <a:t> patterns</a:t>
                      </a:r>
                      <a:r>
                        <a:rPr lang="en-US" sz="2000" b="1" u="none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="1" u="none" baseline="0" dirty="0" smtClean="0"/>
                        <a:t>(dis-, in-, re-, un-)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Stress stays</a:t>
                      </a:r>
                      <a:r>
                        <a:rPr lang="en-US" sz="2000" b="1" baseline="0" dirty="0" smtClean="0"/>
                        <a:t> the same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Ag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ree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– Disag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ree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Write</a:t>
                      </a:r>
                      <a:r>
                        <a:rPr lang="en-US" sz="20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– Rew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rite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Friend</a:t>
                      </a:r>
                      <a:r>
                        <a:rPr lang="en-US" sz="2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ly </a:t>
                      </a:r>
                      <a:r>
                        <a:rPr lang="en-US" sz="2000" b="1" u="none" baseline="0" dirty="0" smtClean="0">
                          <a:solidFill>
                            <a:srgbClr val="00B050"/>
                          </a:solidFill>
                        </a:rPr>
                        <a:t>– Un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friend</a:t>
                      </a:r>
                      <a:r>
                        <a:rPr lang="en-US" sz="2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endParaRPr lang="en-US" sz="2000" b="1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5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4602" y="818717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Vowel Physiology: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3" y="93599"/>
            <a:ext cx="1276068" cy="90969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17292"/>
              </p:ext>
            </p:extLst>
          </p:nvPr>
        </p:nvGraphicFramePr>
        <p:xfrm>
          <a:off x="313765" y="19833"/>
          <a:ext cx="11618405" cy="687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45"/>
                <a:gridCol w="3843011"/>
                <a:gridCol w="3440835"/>
                <a:gridCol w="3187614"/>
              </a:tblGrid>
              <a:tr h="937979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Vowel</a:t>
                      </a:r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Tongue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(Height and Backness/Forwardness)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Mouth, Jaw,</a:t>
                      </a:r>
                      <a:r>
                        <a:rPr lang="en-US" u="sng" dirty="0" smtClean="0"/>
                        <a:t> &amp;</a:t>
                      </a:r>
                      <a:r>
                        <a:rPr lang="en-US" u="sng" baseline="0" dirty="0" smtClean="0"/>
                        <a:t> Lips</a:t>
                      </a:r>
                      <a:endParaRPr lang="en-US" u="sng" dirty="0" smtClean="0"/>
                    </a:p>
                    <a:p>
                      <a:pPr algn="ctr"/>
                      <a:r>
                        <a:rPr lang="en-US" dirty="0" smtClean="0"/>
                        <a:t>(Open, closed,</a:t>
                      </a:r>
                      <a:r>
                        <a:rPr lang="en-US" baseline="0" dirty="0" smtClean="0"/>
                        <a:t> spread apart, roundedness)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Relaxedness of Tongue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(and where)?</a:t>
                      </a:r>
                      <a:endParaRPr lang="en-US" dirty="0"/>
                    </a:p>
                  </a:txBody>
                  <a:tcPr/>
                </a:tc>
              </a:tr>
              <a:tr h="122542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500" b="1" dirty="0" smtClean="0">
                          <a:solidFill>
                            <a:srgbClr val="00B050"/>
                          </a:solidFill>
                        </a:rPr>
                        <a:t>æ/</a:t>
                      </a:r>
                      <a:r>
                        <a:rPr lang="da-DK" sz="2500" b="1" dirty="0" smtClean="0"/>
                        <a:t>: </a:t>
                      </a:r>
                      <a:r>
                        <a:rPr lang="en-US" sz="2500" dirty="0" smtClean="0"/>
                        <a:t>“</a:t>
                      </a:r>
                      <a:r>
                        <a:rPr lang="da-DK" sz="2500" dirty="0" smtClean="0"/>
                        <a:t>bat”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Raised in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 of the tongue touches bottom front teeth 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Medium jaw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drop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 lot of tongue visible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Corners of the mouth pulled back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a little, exposing some of the top teeth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Flattened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tongue in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lang="en-US" sz="15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 back)</a:t>
                      </a:r>
                      <a:endParaRPr 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97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600" b="1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sz="2600" b="1" dirty="0" smtClean="0">
                          <a:solidFill>
                            <a:srgbClr val="00B050"/>
                          </a:solidFill>
                        </a:rPr>
                        <a:t>ɛ/</a:t>
                      </a:r>
                      <a:r>
                        <a:rPr lang="en-US" sz="2600" b="1" dirty="0" smtClean="0"/>
                        <a:t>: </a:t>
                      </a:r>
                      <a:r>
                        <a:rPr lang="en-US" sz="2600" dirty="0" smtClean="0"/>
                        <a:t>“bet”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height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Raised in mid front part 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Front of the tongue touches bottom front teeth lightly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Medium jaw drop</a:t>
                      </a:r>
                      <a:endParaRPr lang="en-US" sz="15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Rest of mouth has neutral position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Flattened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wide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tongue in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Tense (in mid-front)</a:t>
                      </a:r>
                    </a:p>
                  </a:txBody>
                  <a:tcPr/>
                </a:tc>
              </a:tr>
              <a:tr h="11497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B050"/>
                          </a:solidFill>
                        </a:rPr>
                        <a:t>/ɪ/</a:t>
                      </a:r>
                      <a:r>
                        <a:rPr lang="en-US" sz="2600" b="1" dirty="0" smtClean="0"/>
                        <a:t>: </a:t>
                      </a:r>
                      <a:r>
                        <a:rPr lang="en-US" sz="2600" dirty="0" smtClean="0"/>
                        <a:t>“bit”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High (roof of mouth)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Raised in mid front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part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Very tip remains down, lightly touching behind bottom front teeth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jaw drop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Corners of mouth pulled back slightly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1" kern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Wide tongue in front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Sort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of tense (front)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97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is-IS" sz="2600" b="1" dirty="0" smtClean="0">
                          <a:solidFill>
                            <a:srgbClr val="00B050"/>
                          </a:solidFill>
                        </a:rPr>
                        <a:t>ɒ/</a:t>
                      </a:r>
                      <a:r>
                        <a:rPr lang="is-IS" sz="2600" b="1" dirty="0" smtClean="0"/>
                        <a:t>: </a:t>
                      </a:r>
                      <a:r>
                        <a:rPr lang="is-IS" sz="2600" dirty="0" smtClean="0"/>
                        <a:t>“bot”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Full tongue presses down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Front of the tongue touches bottom front teeth lightly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Mucho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jaw drop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Rest of mouth has neutral position (lips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slightly spread)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Flattened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wide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tongue in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Sort of relaxed</a:t>
                      </a:r>
                    </a:p>
                  </a:txBody>
                  <a:tcPr/>
                </a:tc>
              </a:tr>
              <a:tr h="122542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600" b="1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sz="2600" b="1" dirty="0" smtClean="0">
                          <a:solidFill>
                            <a:srgbClr val="00B050"/>
                          </a:solidFill>
                        </a:rPr>
                        <a:t>ʌ/</a:t>
                      </a:r>
                      <a:r>
                        <a:rPr lang="is-IS" sz="2600" dirty="0" smtClean="0"/>
                        <a:t>: “but”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height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Slightly forward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Front of the tongue touches bottom front teeth lightly</a:t>
                      </a:r>
                      <a:endParaRPr lang="en-US" sz="15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Medium jaw drop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Rest of the mouth very neutral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Inside parts of the mouth drawn in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Slightly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tense and pressed down (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back)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Very relaxed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3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577" y="61786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Vowel Sounds </a:t>
            </a:r>
          </a:p>
          <a:p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Phonics: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572921"/>
              </p:ext>
            </p:extLst>
          </p:nvPr>
        </p:nvGraphicFramePr>
        <p:xfrm>
          <a:off x="5148554" y="225732"/>
          <a:ext cx="4783234" cy="645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" name="Document" r:id="rId4" imgW="5641826" imgH="7611407" progId="Word.Document.8">
                  <p:embed/>
                </p:oleObj>
              </mc:Choice>
              <mc:Fallback>
                <p:oleObj name="Document" r:id="rId4" imgW="5641826" imgH="76114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554" y="225732"/>
                        <a:ext cx="4783234" cy="6452639"/>
                      </a:xfrm>
                      <a:prstGeom prst="rect">
                        <a:avLst/>
                      </a:prstGeom>
                      <a:solidFill>
                        <a:srgbClr val="D4B8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7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6393" y="631509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Voiced vs. Voiceless Consonants: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86111"/>
              </p:ext>
            </p:extLst>
          </p:nvPr>
        </p:nvGraphicFramePr>
        <p:xfrm>
          <a:off x="3288085" y="1495258"/>
          <a:ext cx="5559425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" name="Document" r:id="rId5" imgW="5626100" imgH="5524500" progId="Word.Document.8">
                  <p:embed/>
                </p:oleObj>
              </mc:Choice>
              <mc:Fallback>
                <p:oleObj name="Document" r:id="rId5" imgW="5626100" imgH="5524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8085" y="1495258"/>
                        <a:ext cx="5559425" cy="5470525"/>
                      </a:xfrm>
                      <a:prstGeom prst="rect">
                        <a:avLst/>
                      </a:prstGeom>
                      <a:solidFill>
                        <a:srgbClr val="D4B8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4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577" y="586501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Phonetic Symbols: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36" y="1304091"/>
            <a:ext cx="8212203" cy="5527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916955" y="2576022"/>
            <a:ext cx="14465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ʔ</a:t>
            </a:r>
          </a:p>
          <a:p>
            <a:pPr algn="ctr"/>
            <a:r>
              <a:rPr lang="en-US" sz="1500" b="1" dirty="0" smtClean="0"/>
              <a:t>ba</a:t>
            </a:r>
            <a:r>
              <a:rPr lang="en-US" sz="1500" b="1" u="sng" dirty="0" smtClean="0"/>
              <a:t>t</a:t>
            </a:r>
            <a:r>
              <a:rPr lang="en-US" sz="1500" b="1" dirty="0" smtClean="0"/>
              <a:t>man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2850" y="3183839"/>
            <a:ext cx="13236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ɾ</a:t>
            </a:r>
          </a:p>
          <a:p>
            <a:pPr algn="ctr"/>
            <a:r>
              <a:rPr lang="en-US" sz="1500" b="1" dirty="0" smtClean="0"/>
              <a:t>bu</a:t>
            </a:r>
            <a:r>
              <a:rPr lang="en-US" sz="1500" b="1" u="sng" dirty="0" smtClean="0"/>
              <a:t>tt</a:t>
            </a:r>
            <a:r>
              <a:rPr lang="en-US" sz="1500" b="1" dirty="0" smtClean="0"/>
              <a:t>er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73081" y="2626560"/>
            <a:ext cx="6738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r</a:t>
            </a:r>
            <a:r>
              <a:rPr lang="en-US" sz="1300" b="1" u="sng" dirty="0" smtClean="0"/>
              <a:t>aw</a:t>
            </a:r>
            <a:endParaRPr lang="en-US" sz="13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2581493" y="2648497"/>
            <a:ext cx="5211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ɛ/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9488804" y="5737439"/>
            <a:ext cx="5181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/y</a:t>
            </a:r>
            <a:endParaRPr lang="en-US" sz="2500" dirty="0"/>
          </a:p>
        </p:txBody>
      </p:sp>
      <p:sp>
        <p:nvSpPr>
          <p:cNvPr id="11" name="Rectangle 10"/>
          <p:cNvSpPr/>
          <p:nvPr/>
        </p:nvSpPr>
        <p:spPr>
          <a:xfrm>
            <a:off x="4408954" y="2632817"/>
            <a:ext cx="4578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/>
              <a:t>e</a:t>
            </a:r>
            <a:r>
              <a:rPr lang="en-US" sz="1500" b="1" dirty="0" smtClean="0"/>
              <a:t>r/</a:t>
            </a:r>
          </a:p>
          <a:p>
            <a:pPr algn="ctr"/>
            <a:r>
              <a:rPr lang="en-US" sz="1500" b="1" u="sng" dirty="0"/>
              <a:t>i</a:t>
            </a:r>
            <a:r>
              <a:rPr lang="en-US" sz="1500" b="1" u="sng" dirty="0" smtClean="0"/>
              <a:t>r/</a:t>
            </a:r>
          </a:p>
          <a:p>
            <a:pPr algn="ctr"/>
            <a:r>
              <a:rPr lang="en-US" sz="1500" b="1" u="sng" dirty="0"/>
              <a:t>u</a:t>
            </a:r>
            <a:r>
              <a:rPr lang="en-US" sz="1500" b="1" u="sng" dirty="0" smtClean="0"/>
              <a:t>r</a:t>
            </a:r>
            <a:endParaRPr lang="en-US" sz="1500" b="1" u="sn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87606" y="3418220"/>
            <a:ext cx="862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698" y="3198701"/>
            <a:ext cx="846639" cy="20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</a:rPr>
              <a:t>A</a:t>
            </a:r>
            <a:r>
              <a:rPr lang="en-US" sz="1200" dirty="0" smtClean="0">
                <a:solidFill>
                  <a:srgbClr val="000000"/>
                </a:solidFill>
              </a:rPr>
              <a:t>meric</a:t>
            </a:r>
            <a:r>
              <a:rPr lang="en-US" sz="1200" u="sng" dirty="0" smtClean="0">
                <a:solidFill>
                  <a:srgbClr val="000000"/>
                </a:solidFill>
              </a:rPr>
              <a:t>a</a:t>
            </a:r>
            <a:endParaRPr lang="en-US" sz="1200" u="sng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9668" y="2649903"/>
            <a:ext cx="6340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ɔ/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4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161" y="2567689"/>
            <a:ext cx="9020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1. OR/ARE = /ər/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2. </a:t>
            </a:r>
            <a:r>
              <a:rPr lang="en-US" sz="2800" b="1" dirty="0" smtClean="0"/>
              <a:t>AND</a:t>
            </a:r>
            <a:r>
              <a:rPr lang="en-US" sz="2800" b="1" dirty="0" smtClean="0"/>
              <a:t>/AN = /ən/ 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3. OF/HAVE= /</a:t>
            </a:r>
            <a:r>
              <a:rPr lang="en-US" sz="2800" b="1" dirty="0" err="1" smtClean="0"/>
              <a:t>əv</a:t>
            </a:r>
            <a:r>
              <a:rPr lang="en-US" sz="2800" b="1" dirty="0" smtClean="0"/>
              <a:t>/ </a:t>
            </a:r>
            <a:endParaRPr lang="en-US" sz="28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4. YOUR = /yər/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endParaRPr lang="en-US" sz="2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88512" y="737116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Examples of Changes in Connected Speech: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83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Intonation: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539" y="2280987"/>
            <a:ext cx="1081271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700" b="1" dirty="0" smtClean="0">
                <a:solidFill>
                  <a:srgbClr val="00B050"/>
                </a:solidFill>
              </a:rPr>
              <a:t>Intonation</a:t>
            </a:r>
            <a:r>
              <a:rPr lang="en-US" sz="2700" b="1" dirty="0" smtClean="0"/>
              <a:t> is the melody of speech.   It has 3 main components: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B31166"/>
                </a:solidFill>
              </a:rPr>
              <a:t>Word prominence/stress </a:t>
            </a:r>
            <a:r>
              <a:rPr lang="en-US" sz="2700" b="1" dirty="0" smtClean="0"/>
              <a:t>pattern (which is also determined by </a:t>
            </a:r>
            <a:r>
              <a:rPr lang="en-US" sz="2700" b="1" dirty="0" smtClean="0">
                <a:solidFill>
                  <a:srgbClr val="B31166"/>
                </a:solidFill>
              </a:rPr>
              <a:t>syllable stress</a:t>
            </a:r>
            <a:r>
              <a:rPr lang="en-US" sz="2700" b="1" dirty="0" smtClean="0"/>
              <a:t>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B31166"/>
                </a:solidFill>
              </a:rPr>
              <a:t>Pitch</a:t>
            </a:r>
            <a:r>
              <a:rPr lang="en-US" sz="2700" b="1" dirty="0" smtClean="0">
                <a:solidFill>
                  <a:schemeClr val="accent2"/>
                </a:solidFill>
              </a:rPr>
              <a:t> </a:t>
            </a:r>
            <a:r>
              <a:rPr lang="en-US" sz="2700" b="1" dirty="0" smtClean="0"/>
              <a:t>(high or low)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B31166"/>
                </a:solidFill>
              </a:rPr>
              <a:t>Location of rise and fall </a:t>
            </a:r>
            <a:r>
              <a:rPr lang="en-US" sz="2700" b="1" dirty="0" smtClean="0"/>
              <a:t>within a sentence or an even larger utterance</a:t>
            </a:r>
            <a:r>
              <a:rPr lang="en-US" sz="2700" b="1" dirty="0" smtClean="0"/>
              <a:t>.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b="1" i="1" dirty="0" smtClean="0">
                <a:solidFill>
                  <a:schemeClr val="accent1"/>
                </a:solidFill>
              </a:rPr>
              <a:t>Example (Statement): We finished the development of that website.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b="1" i="1" dirty="0" smtClean="0">
                <a:solidFill>
                  <a:schemeClr val="accent1"/>
                </a:solidFill>
              </a:rPr>
              <a:t>Example: Did we finish the development of that website?</a:t>
            </a:r>
          </a:p>
          <a:p>
            <a:pPr marL="1371600" lvl="2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b="1" i="1" dirty="0" smtClean="0">
                <a:solidFill>
                  <a:schemeClr val="accent1"/>
                </a:solidFill>
              </a:rPr>
              <a:t>Example: What was the development of that website?</a:t>
            </a:r>
            <a:endParaRPr lang="en-US" sz="2300" b="1" i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252613"/>
            <a:ext cx="1682883" cy="11191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902" y="2566029"/>
            <a:ext cx="102738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800" b="1" dirty="0" smtClean="0"/>
              <a:t>Intonation: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900" b="1" dirty="0">
                <a:hlinkClick r:id="rId3"/>
              </a:rPr>
              <a:t>https://www.youtube.com/watch?v=p8DJFNjZiIM</a:t>
            </a:r>
            <a:endParaRPr lang="en-US" sz="2900" b="1" dirty="0" smtClean="0">
              <a:hlinkClick r:id="rId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197" y="92328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36" y="2372594"/>
            <a:ext cx="1027382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650" b="1" dirty="0"/>
              <a:t>Completely </a:t>
            </a:r>
            <a:r>
              <a:rPr lang="en-US" sz="2650" b="1" dirty="0">
                <a:solidFill>
                  <a:srgbClr val="00B050"/>
                </a:solidFill>
              </a:rPr>
              <a:t>changes </a:t>
            </a:r>
            <a:r>
              <a:rPr lang="en-US" sz="2650" b="1" dirty="0" smtClean="0">
                <a:solidFill>
                  <a:srgbClr val="00B050"/>
                </a:solidFill>
              </a:rPr>
              <a:t>meaning</a:t>
            </a:r>
            <a:r>
              <a:rPr lang="en-US" sz="2650" b="1" dirty="0" smtClean="0"/>
              <a:t> depending on word prominence, pitch, and location of rise/fall:</a:t>
            </a:r>
            <a:endParaRPr lang="en-US" sz="2650" b="1" dirty="0">
              <a:solidFill>
                <a:srgbClr val="00B050"/>
              </a:solidFill>
            </a:endParaRP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Questions vs. statements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Progression/location in a conversation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If the information or question is new or old (repeated)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What the speaker thinks is most important</a:t>
            </a:r>
            <a:endParaRPr lang="en-US" sz="2650" b="1" dirty="0"/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Emotion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Sarcasm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 smtClean="0"/>
              <a:t>Intention (good/bad, malice/innocence, honesty)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650" b="1" dirty="0"/>
              <a:t>G</a:t>
            </a:r>
            <a:r>
              <a:rPr lang="en-US" sz="2650" b="1" dirty="0" smtClean="0"/>
              <a:t>eographic location or gender (sometimes)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1387" y="659511"/>
            <a:ext cx="941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Some General Truths about Intonation in American English: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0" y="273275"/>
            <a:ext cx="1335627" cy="1335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3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</TotalTime>
  <Words>4181</Words>
  <Application>Microsoft Macintosh PowerPoint</Application>
  <PresentationFormat>Custom</PresentationFormat>
  <Paragraphs>685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Ion Boardroom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Mindedness</dc:title>
  <dc:creator>Amy Lingenfelter</dc:creator>
  <cp:lastModifiedBy>Amy Lingenfelter</cp:lastModifiedBy>
  <cp:revision>954</cp:revision>
  <dcterms:created xsi:type="dcterms:W3CDTF">2015-03-16T16:55:24Z</dcterms:created>
  <dcterms:modified xsi:type="dcterms:W3CDTF">2016-03-03T01:11:09Z</dcterms:modified>
</cp:coreProperties>
</file>