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1" r:id="rId3"/>
    <p:sldId id="272" r:id="rId4"/>
    <p:sldId id="261" r:id="rId5"/>
    <p:sldId id="266" r:id="rId6"/>
    <p:sldId id="267" r:id="rId7"/>
    <p:sldId id="270" r:id="rId8"/>
    <p:sldId id="268" r:id="rId9"/>
    <p:sldId id="273" r:id="rId10"/>
    <p:sldId id="274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92" autoAdjust="0"/>
  </p:normalViewPr>
  <p:slideViewPr>
    <p:cSldViewPr snapToGrid="0" snapToObjects="1">
      <p:cViewPr>
        <p:scale>
          <a:sx n="77" d="100"/>
          <a:sy n="77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204590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22" y="1114606"/>
            <a:ext cx="85384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Ask any questions about </a:t>
            </a:r>
            <a:r>
              <a:rPr lang="en-US" sz="3500" b="1" dirty="0" smtClean="0">
                <a:solidFill>
                  <a:srgbClr val="008000"/>
                </a:solidFill>
              </a:rPr>
              <a:t>“Getting to Know You Questionnaire” </a:t>
            </a:r>
            <a:r>
              <a:rPr lang="en-US" sz="3500" dirty="0" smtClean="0">
                <a:solidFill>
                  <a:srgbClr val="A422FF"/>
                </a:solidFill>
              </a:rPr>
              <a:t>and complete. </a:t>
            </a:r>
            <a:r>
              <a:rPr lang="en-US" sz="3500" dirty="0" smtClean="0"/>
              <a:t>(5 min)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Create an </a:t>
            </a:r>
            <a:r>
              <a:rPr lang="en-US" sz="3500" b="1" dirty="0" smtClean="0">
                <a:solidFill>
                  <a:srgbClr val="008000"/>
                </a:solidFill>
              </a:rPr>
              <a:t>interview chart </a:t>
            </a:r>
            <a:r>
              <a:rPr lang="en-US" sz="3500" dirty="0" smtClean="0">
                <a:solidFill>
                  <a:srgbClr val="A422FF"/>
                </a:solidFill>
              </a:rPr>
              <a:t>and interview your classmates based on their questionnaire. </a:t>
            </a:r>
            <a:r>
              <a:rPr lang="en-US" sz="3500" dirty="0" smtClean="0">
                <a:solidFill>
                  <a:srgbClr val="000000"/>
                </a:solidFill>
              </a:rPr>
              <a:t>(30 min)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i="1" dirty="0" smtClean="0">
                <a:solidFill>
                  <a:srgbClr val="A422FF"/>
                </a:solidFill>
              </a:rPr>
              <a:t>Please choose at least </a:t>
            </a:r>
            <a:r>
              <a:rPr lang="en-US" sz="3500" i="1" u="sng" dirty="0" smtClean="0">
                <a:solidFill>
                  <a:srgbClr val="A422FF"/>
                </a:solidFill>
              </a:rPr>
              <a:t>5 questions </a:t>
            </a:r>
            <a:r>
              <a:rPr lang="en-US" sz="3500" i="1" dirty="0" smtClean="0">
                <a:solidFill>
                  <a:srgbClr val="A422FF"/>
                </a:solidFill>
              </a:rPr>
              <a:t>from the questionnaire to record and ask.</a:t>
            </a:r>
            <a:endParaRPr lang="en-US" sz="3500" i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i="1" dirty="0" smtClean="0">
                <a:solidFill>
                  <a:srgbClr val="A422FF"/>
                </a:solidFill>
              </a:rPr>
              <a:t>Please interview at least </a:t>
            </a:r>
            <a:r>
              <a:rPr lang="en-US" sz="3500" i="1" u="sng" dirty="0" smtClean="0">
                <a:solidFill>
                  <a:srgbClr val="A422FF"/>
                </a:solidFill>
              </a:rPr>
              <a:t>5 people</a:t>
            </a:r>
            <a:r>
              <a:rPr lang="en-US" sz="3500" i="1" dirty="0" smtClean="0">
                <a:solidFill>
                  <a:srgbClr val="A422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24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9441" y="1505784"/>
            <a:ext cx="87980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arenR" startAt="4"/>
            </a:pPr>
            <a:r>
              <a:rPr lang="en-US" sz="2900" dirty="0" smtClean="0">
                <a:solidFill>
                  <a:srgbClr val="A422FF"/>
                </a:solidFill>
              </a:rPr>
              <a:t>How </a:t>
            </a:r>
            <a:r>
              <a:rPr lang="en-US" sz="2900" dirty="0">
                <a:solidFill>
                  <a:srgbClr val="A422FF"/>
                </a:solidFill>
              </a:rPr>
              <a:t>do you like your life now compared to life in your country?  How is it different?  How is it similar?  How do you feel about being here</a:t>
            </a:r>
            <a:r>
              <a:rPr lang="en-US" sz="2900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 startAt="4"/>
            </a:pPr>
            <a:r>
              <a:rPr lang="en-US" sz="2900" dirty="0" smtClean="0">
                <a:solidFill>
                  <a:srgbClr val="A422FF"/>
                </a:solidFill>
              </a:rPr>
              <a:t>My life here </a:t>
            </a:r>
            <a:r>
              <a:rPr lang="en-US" sz="2900" b="1" dirty="0" smtClean="0">
                <a:solidFill>
                  <a:srgbClr val="A422FF"/>
                </a:solidFill>
              </a:rPr>
              <a:t>compared to </a:t>
            </a:r>
            <a:r>
              <a:rPr lang="en-US" sz="2900" dirty="0" smtClean="0">
                <a:solidFill>
                  <a:srgbClr val="A422FF"/>
                </a:solidFill>
              </a:rPr>
              <a:t>life in my country is __________.  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 startAt="4"/>
            </a:pPr>
            <a:r>
              <a:rPr lang="en-US" sz="2900" dirty="0" smtClean="0">
                <a:solidFill>
                  <a:srgbClr val="A422FF"/>
                </a:solidFill>
              </a:rPr>
              <a:t>It is </a:t>
            </a:r>
            <a:r>
              <a:rPr lang="en-US" sz="2900" b="1" dirty="0" smtClean="0">
                <a:solidFill>
                  <a:srgbClr val="A422FF"/>
                </a:solidFill>
              </a:rPr>
              <a:t>similar</a:t>
            </a:r>
            <a:r>
              <a:rPr lang="en-US" sz="2900" dirty="0" smtClean="0">
                <a:solidFill>
                  <a:srgbClr val="A422FF"/>
                </a:solidFill>
              </a:rPr>
              <a:t> because ________.  It is </a:t>
            </a:r>
            <a:r>
              <a:rPr lang="en-US" sz="2900" b="1" dirty="0" smtClean="0">
                <a:solidFill>
                  <a:srgbClr val="A422FF"/>
                </a:solidFill>
              </a:rPr>
              <a:t>different </a:t>
            </a:r>
            <a:r>
              <a:rPr lang="en-US" sz="2900" dirty="0" smtClean="0">
                <a:solidFill>
                  <a:srgbClr val="A422FF"/>
                </a:solidFill>
              </a:rPr>
              <a:t>because _________________.  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 startAt="4"/>
            </a:pPr>
            <a:r>
              <a:rPr lang="en-US" sz="2900" dirty="0" smtClean="0">
                <a:solidFill>
                  <a:srgbClr val="A422FF"/>
                </a:solidFill>
              </a:rPr>
              <a:t>I feel _____________ about being here.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468729" y="134035"/>
            <a:ext cx="8134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Writing Activity Frames </a:t>
            </a:r>
            <a:r>
              <a:rPr lang="en-US" sz="3500" i="1" dirty="0" smtClean="0">
                <a:solidFill>
                  <a:srgbClr val="008000"/>
                </a:solidFill>
                <a:latin typeface="Georgia"/>
                <a:cs typeface="Georgia"/>
              </a:rPr>
              <a:t>(Suggestions if You’re Stuck):</a:t>
            </a:r>
            <a:endParaRPr lang="en-US" sz="3500" i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2460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204590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Vocab Words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405" y="1091791"/>
            <a:ext cx="81347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000" b="1" u="sng" dirty="0" smtClean="0">
                <a:solidFill>
                  <a:srgbClr val="A422FF"/>
                </a:solidFill>
              </a:rPr>
              <a:t>Attend</a:t>
            </a:r>
            <a:r>
              <a:rPr lang="en-US" sz="3000" b="1" dirty="0" smtClean="0">
                <a:solidFill>
                  <a:srgbClr val="A422FF"/>
                </a:solidFill>
              </a:rPr>
              <a:t>- to be present and participate in something.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3000" i="1" dirty="0" smtClean="0">
                <a:solidFill>
                  <a:srgbClr val="A422FF"/>
                </a:solidFill>
              </a:rPr>
              <a:t>Example: “I attend school everyday.”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000" b="1" u="sng" dirty="0" smtClean="0">
                <a:solidFill>
                  <a:srgbClr val="A422FF"/>
                </a:solidFill>
              </a:rPr>
              <a:t>Occupation</a:t>
            </a:r>
            <a:r>
              <a:rPr lang="en-US" sz="3000" b="1" dirty="0" smtClean="0">
                <a:solidFill>
                  <a:srgbClr val="A422FF"/>
                </a:solidFill>
              </a:rPr>
              <a:t>- Job, what you do for money.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3000" i="1" dirty="0">
                <a:solidFill>
                  <a:srgbClr val="A422FF"/>
                </a:solidFill>
              </a:rPr>
              <a:t>Example</a:t>
            </a:r>
            <a:r>
              <a:rPr lang="en-US" sz="3000" i="1" dirty="0" smtClean="0">
                <a:solidFill>
                  <a:srgbClr val="A422FF"/>
                </a:solidFill>
              </a:rPr>
              <a:t>: “My occupation is teacher.”</a:t>
            </a:r>
            <a:endParaRPr lang="en-US" sz="3000" i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000" b="1" u="sng" dirty="0" smtClean="0">
                <a:solidFill>
                  <a:srgbClr val="A422FF"/>
                </a:solidFill>
              </a:rPr>
              <a:t>Hobby/Hobbies</a:t>
            </a:r>
            <a:r>
              <a:rPr lang="en-US" sz="3000" b="1" dirty="0" smtClean="0">
                <a:solidFill>
                  <a:srgbClr val="A422FF"/>
                </a:solidFill>
              </a:rPr>
              <a:t>- something you do for fun in your free time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3000" i="1" dirty="0">
                <a:solidFill>
                  <a:srgbClr val="A422FF"/>
                </a:solidFill>
              </a:rPr>
              <a:t>Example</a:t>
            </a:r>
            <a:r>
              <a:rPr lang="en-US" sz="3000" i="1" dirty="0" smtClean="0">
                <a:solidFill>
                  <a:srgbClr val="A422FF"/>
                </a:solidFill>
              </a:rPr>
              <a:t>: “My hobby is Facebook”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000" b="1" u="sng" dirty="0" smtClean="0">
                <a:solidFill>
                  <a:srgbClr val="A422FF"/>
                </a:solidFill>
              </a:rPr>
              <a:t>Major</a:t>
            </a:r>
            <a:r>
              <a:rPr lang="en-US" sz="3000" b="1" dirty="0" smtClean="0">
                <a:solidFill>
                  <a:srgbClr val="A422FF"/>
                </a:solidFill>
              </a:rPr>
              <a:t>- ?????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3000" i="1" dirty="0" smtClean="0">
                <a:solidFill>
                  <a:srgbClr val="A422FF"/>
                </a:solidFill>
              </a:rPr>
              <a:t>Example: “</a:t>
            </a:r>
          </a:p>
        </p:txBody>
      </p:sp>
    </p:spTree>
    <p:extLst>
      <p:ext uri="{BB962C8B-B14F-4D97-AF65-F5344CB8AC3E}">
        <p14:creationId xmlns:p14="http://schemas.microsoft.com/office/powerpoint/2010/main" val="15585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405" y="0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Vocab Words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25" y="669597"/>
            <a:ext cx="8384000" cy="589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 smtClean="0">
                <a:solidFill>
                  <a:srgbClr val="A422FF"/>
                </a:solidFill>
              </a:rPr>
              <a:t>Genre</a:t>
            </a:r>
            <a:r>
              <a:rPr lang="en-US" sz="2900" b="1" dirty="0" smtClean="0">
                <a:solidFill>
                  <a:srgbClr val="A422FF"/>
                </a:solidFill>
              </a:rPr>
              <a:t>- the type or topic of movie or book</a:t>
            </a:r>
            <a:endParaRPr lang="en-US" sz="2900" b="1" dirty="0">
              <a:solidFill>
                <a:srgbClr val="A422FF"/>
              </a:solidFill>
            </a:endParaRP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 I like many genres of movies.</a:t>
            </a:r>
            <a:endParaRPr lang="en-US" sz="29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 smtClean="0">
                <a:solidFill>
                  <a:srgbClr val="A422FF"/>
                </a:solidFill>
              </a:rPr>
              <a:t>Romance</a:t>
            </a:r>
            <a:r>
              <a:rPr lang="en-US" sz="2900" b="1" dirty="0" smtClean="0">
                <a:solidFill>
                  <a:srgbClr val="A422FF"/>
                </a:solidFill>
              </a:rPr>
              <a:t>- topic of love and relationships.</a:t>
            </a:r>
            <a:endParaRPr lang="en-US" sz="2900" b="1" dirty="0">
              <a:solidFill>
                <a:srgbClr val="A422FF"/>
              </a:solidFill>
            </a:endParaRP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 Romeo and Juliet</a:t>
            </a:r>
            <a:endParaRPr lang="en-US" sz="29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 smtClean="0">
                <a:solidFill>
                  <a:srgbClr val="A422FF"/>
                </a:solidFill>
              </a:rPr>
              <a:t>Comedy</a:t>
            </a:r>
            <a:r>
              <a:rPr lang="en-US" sz="2900" b="1" dirty="0" smtClean="0">
                <a:solidFill>
                  <a:srgbClr val="A422FF"/>
                </a:solidFill>
              </a:rPr>
              <a:t>- funny topic that makes people laugh.</a:t>
            </a:r>
            <a:endParaRPr lang="en-US" sz="2900" b="1" dirty="0">
              <a:solidFill>
                <a:srgbClr val="A422FF"/>
              </a:solidFill>
            </a:endParaRP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 American Pie is a comedy.</a:t>
            </a:r>
            <a:endParaRPr lang="en-US" sz="29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 smtClean="0">
                <a:solidFill>
                  <a:srgbClr val="A422FF"/>
                </a:solidFill>
              </a:rPr>
              <a:t>Drama</a:t>
            </a:r>
            <a:r>
              <a:rPr lang="en-US" sz="2900" b="1" dirty="0" smtClean="0">
                <a:solidFill>
                  <a:srgbClr val="A422FF"/>
                </a:solidFill>
              </a:rPr>
              <a:t>- topic that makes you have strong emotions.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</a:t>
            </a:r>
            <a:endParaRPr lang="en-US" sz="2900" b="1" dirty="0" smtClean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 smtClean="0">
                <a:solidFill>
                  <a:srgbClr val="A422FF"/>
                </a:solidFill>
              </a:rPr>
              <a:t>Action</a:t>
            </a:r>
            <a:r>
              <a:rPr lang="en-US" sz="2900" b="1" dirty="0" smtClean="0">
                <a:solidFill>
                  <a:srgbClr val="A422FF"/>
                </a:solidFill>
              </a:rPr>
              <a:t>-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</a:t>
            </a:r>
            <a:endParaRPr lang="en-US" sz="29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b="1" u="sng" dirty="0">
                <a:solidFill>
                  <a:srgbClr val="A422FF"/>
                </a:solidFill>
              </a:rPr>
              <a:t>Science Fiction</a:t>
            </a:r>
            <a:r>
              <a:rPr lang="en-US" sz="2900" b="1" dirty="0" smtClean="0">
                <a:solidFill>
                  <a:srgbClr val="A422FF"/>
                </a:solidFill>
              </a:rPr>
              <a:t>-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2900" i="1" dirty="0">
                <a:solidFill>
                  <a:srgbClr val="A422FF"/>
                </a:solidFill>
              </a:rPr>
              <a:t>Example</a:t>
            </a:r>
            <a:r>
              <a:rPr lang="en-US" sz="2900" i="1" dirty="0" smtClean="0">
                <a:solidFill>
                  <a:srgbClr val="A422FF"/>
                </a:solidFill>
              </a:rPr>
              <a:t>:</a:t>
            </a:r>
            <a:endParaRPr lang="en-US" sz="29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5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204590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2/7/17: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999" y="1114606"/>
            <a:ext cx="853841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Create an </a:t>
            </a:r>
            <a:r>
              <a:rPr lang="en-US" sz="3500" b="1" dirty="0" smtClean="0">
                <a:solidFill>
                  <a:srgbClr val="008000"/>
                </a:solidFill>
              </a:rPr>
              <a:t>interview chart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>
                <a:solidFill>
                  <a:srgbClr val="A422FF"/>
                </a:solidFill>
              </a:rPr>
              <a:t>I</a:t>
            </a:r>
            <a:r>
              <a:rPr lang="en-US" sz="3500" dirty="0" smtClean="0">
                <a:solidFill>
                  <a:srgbClr val="A422FF"/>
                </a:solidFill>
              </a:rPr>
              <a:t>nterview your classmates based on their questionnaire. </a:t>
            </a:r>
            <a:r>
              <a:rPr lang="en-US" sz="3500" dirty="0" smtClean="0">
                <a:solidFill>
                  <a:srgbClr val="000000"/>
                </a:solidFill>
              </a:rPr>
              <a:t>(25 min)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i="1" dirty="0" smtClean="0">
                <a:solidFill>
                  <a:srgbClr val="A422FF"/>
                </a:solidFill>
              </a:rPr>
              <a:t>Please choose at least </a:t>
            </a:r>
            <a:r>
              <a:rPr lang="en-US" sz="3500" i="1" u="sng" dirty="0" smtClean="0">
                <a:solidFill>
                  <a:srgbClr val="A422FF"/>
                </a:solidFill>
              </a:rPr>
              <a:t>5 questions </a:t>
            </a:r>
            <a:r>
              <a:rPr lang="en-US" sz="3500" i="1" dirty="0" smtClean="0">
                <a:solidFill>
                  <a:srgbClr val="A422FF"/>
                </a:solidFill>
              </a:rPr>
              <a:t>from the questionnaire to record and ask.</a:t>
            </a:r>
            <a:endParaRPr lang="en-US" sz="3500" i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i="1" dirty="0" smtClean="0">
                <a:solidFill>
                  <a:srgbClr val="A422FF"/>
                </a:solidFill>
              </a:rPr>
              <a:t>Please interview at least </a:t>
            </a:r>
            <a:r>
              <a:rPr lang="en-US" sz="3500" i="1" u="sng" dirty="0" smtClean="0">
                <a:solidFill>
                  <a:srgbClr val="A422FF"/>
                </a:solidFill>
              </a:rPr>
              <a:t>5 people</a:t>
            </a:r>
            <a:r>
              <a:rPr lang="en-US" sz="3500" i="1" dirty="0" smtClean="0">
                <a:solidFill>
                  <a:srgbClr val="A422FF"/>
                </a:solidFill>
              </a:rPr>
              <a:t>.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i="1" dirty="0" smtClean="0">
                <a:solidFill>
                  <a:srgbClr val="A422FF"/>
                </a:solidFill>
              </a:rPr>
              <a:t>Answer your partner’s questions </a:t>
            </a:r>
            <a:r>
              <a:rPr lang="en-US" sz="3500" i="1" u="sng" dirty="0" smtClean="0">
                <a:solidFill>
                  <a:srgbClr val="A422FF"/>
                </a:solidFill>
              </a:rPr>
              <a:t>in complete sentences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Share with the class! (random selection)</a:t>
            </a:r>
          </a:p>
          <a:p>
            <a:pPr>
              <a:buClr>
                <a:srgbClr val="A422FF"/>
              </a:buClr>
            </a:pPr>
            <a:endParaRPr lang="en-US" sz="3500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204590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999" y="1114606"/>
            <a:ext cx="853841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A422FF"/>
              </a:buClr>
            </a:pPr>
            <a:r>
              <a:rPr lang="en-US" sz="3500" b="1" dirty="0" smtClean="0">
                <a:solidFill>
                  <a:srgbClr val="A422FF"/>
                </a:solidFill>
              </a:rPr>
              <a:t>Example of Complete Sentence:</a:t>
            </a:r>
          </a:p>
          <a:p>
            <a:pPr marL="8001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(Question): “What do you think are the most important things in life?”</a:t>
            </a:r>
          </a:p>
          <a:p>
            <a:pPr marL="8001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dirty="0" smtClean="0">
                <a:solidFill>
                  <a:srgbClr val="A422FF"/>
                </a:solidFill>
              </a:rPr>
              <a:t>(Answer): “There are 3 things that are very important in my life.  The first is ____.  The second is _____.”</a:t>
            </a:r>
          </a:p>
          <a:p>
            <a:pPr>
              <a:buClr>
                <a:srgbClr val="A422FF"/>
              </a:buClr>
            </a:pPr>
            <a:endParaRPr lang="en-US" sz="3500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-33535"/>
            <a:ext cx="81347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b="1" dirty="0" smtClean="0">
                <a:solidFill>
                  <a:srgbClr val="008000"/>
                </a:solidFill>
                <a:latin typeface="Georgia"/>
                <a:cs typeface="Georgia"/>
              </a:rPr>
              <a:t>Example of Interview Chart:</a:t>
            </a:r>
            <a:endParaRPr lang="en-US" sz="37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47339"/>
              </p:ext>
            </p:extLst>
          </p:nvPr>
        </p:nvGraphicFramePr>
        <p:xfrm>
          <a:off x="0" y="701727"/>
          <a:ext cx="9144000" cy="657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195"/>
                <a:gridCol w="1332020"/>
                <a:gridCol w="1360229"/>
                <a:gridCol w="1255889"/>
                <a:gridCol w="1455145"/>
                <a:gridCol w="1804522"/>
              </a:tblGrid>
              <a:tr h="1670465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Name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How long have you lived in the USA?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What</a:t>
                      </a:r>
                      <a:r>
                        <a:rPr lang="en-US" sz="1900" baseline="0" dirty="0" smtClean="0"/>
                        <a:t> are your hobbies?</a:t>
                      </a:r>
                      <a:endParaRPr lang="en-US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What are your favorite movies?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How</a:t>
                      </a:r>
                      <a:r>
                        <a:rPr lang="en-US" sz="1900" baseline="0" dirty="0" smtClean="0"/>
                        <a:t> do you like to work? (alone, in a group, etc.)</a:t>
                      </a:r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What do you think are the most important things in life?</a:t>
                      </a:r>
                    </a:p>
                  </a:txBody>
                  <a:tcPr/>
                </a:tc>
              </a:tr>
              <a:tr h="8791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Miguel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4054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Boe Reh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2519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6264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6403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9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35258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554" y="733609"/>
            <a:ext cx="8566641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008000"/>
                </a:solidFill>
              </a:rPr>
              <a:t>Free-writing Activity: </a:t>
            </a:r>
            <a:r>
              <a:rPr lang="en-US" sz="3500" dirty="0" smtClean="0">
                <a:solidFill>
                  <a:srgbClr val="A422FF"/>
                </a:solidFill>
              </a:rPr>
              <a:t>In your notebooks, please write at least </a:t>
            </a:r>
            <a:r>
              <a:rPr lang="en-US" sz="3500" b="1" dirty="0" smtClean="0">
                <a:solidFill>
                  <a:srgbClr val="A422FF"/>
                </a:solidFill>
              </a:rPr>
              <a:t>4 short paragraphs</a:t>
            </a:r>
            <a:r>
              <a:rPr lang="en-US" sz="3500" dirty="0" smtClean="0">
                <a:solidFill>
                  <a:srgbClr val="A422FF"/>
                </a:solidFill>
              </a:rPr>
              <a:t>: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dirty="0" smtClean="0">
                <a:solidFill>
                  <a:srgbClr val="A422FF"/>
                </a:solidFill>
              </a:rPr>
              <a:t>The topic is your </a:t>
            </a:r>
            <a:r>
              <a:rPr lang="en-US" sz="3500" b="1" dirty="0" smtClean="0">
                <a:solidFill>
                  <a:srgbClr val="008000"/>
                </a:solidFill>
              </a:rPr>
              <a:t>life history</a:t>
            </a:r>
            <a:r>
              <a:rPr lang="en-US" sz="3500" dirty="0" smtClean="0">
                <a:solidFill>
                  <a:srgbClr val="A422FF"/>
                </a:solidFill>
              </a:rPr>
              <a:t>.  I want to know about your life, especially before you came to the USA.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dirty="0" smtClean="0">
                <a:solidFill>
                  <a:srgbClr val="A422FF"/>
                </a:solidFill>
              </a:rPr>
              <a:t>Write as much as you want as soon as it comes to your mind, but please write at least 4 short paragraphs (1 per question).  </a:t>
            </a:r>
            <a:r>
              <a:rPr lang="en-US" sz="3500" b="1" i="1" dirty="0" smtClean="0">
                <a:solidFill>
                  <a:srgbClr val="A422FF"/>
                </a:solidFill>
              </a:rPr>
              <a:t>The more you write, the better!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dirty="0" smtClean="0">
                <a:solidFill>
                  <a:srgbClr val="A422FF"/>
                </a:solidFill>
              </a:rPr>
              <a:t>Don’t worry about grammar, spelling, and punctuation right now.</a:t>
            </a:r>
          </a:p>
        </p:txBody>
      </p:sp>
    </p:spTree>
    <p:extLst>
      <p:ext uri="{BB962C8B-B14F-4D97-AF65-F5344CB8AC3E}">
        <p14:creationId xmlns:p14="http://schemas.microsoft.com/office/powerpoint/2010/main" val="23694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62257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Writing Assignment Guidelines: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99" y="846497"/>
            <a:ext cx="81347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A422FF"/>
              </a:buClr>
            </a:pPr>
            <a:r>
              <a:rPr lang="en-US" sz="3200" b="1" dirty="0" smtClean="0">
                <a:solidFill>
                  <a:srgbClr val="A422FF"/>
                </a:solidFill>
              </a:rPr>
              <a:t>Please answer the following questions: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Why did you come to the USA</a:t>
            </a:r>
            <a:r>
              <a:rPr lang="en-US" sz="3200" dirty="0">
                <a:solidFill>
                  <a:srgbClr val="A422FF"/>
                </a:solidFill>
              </a:rPr>
              <a:t> </a:t>
            </a:r>
            <a:r>
              <a:rPr lang="en-US" sz="3200" dirty="0" smtClean="0">
                <a:solidFill>
                  <a:srgbClr val="A422FF"/>
                </a:solidFill>
              </a:rPr>
              <a:t>(according to you or the adults in your life)?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Tell me about your life before you came.  Give me an example of a typical day.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Tell me about the time when you knew you were coming to the USA.  How did you feel?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How do you like your life now compared to life in your country?  How is it different?  How is it similar?  How do you feel about being here?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016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699" y="1199272"/>
            <a:ext cx="813472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A422FF"/>
              </a:buClr>
            </a:pPr>
            <a:r>
              <a:rPr lang="en-US" sz="2900" b="1" dirty="0" smtClean="0">
                <a:solidFill>
                  <a:srgbClr val="A422FF"/>
                </a:solidFill>
              </a:rPr>
              <a:t>Please keep in mind: </a:t>
            </a:r>
          </a:p>
          <a:p>
            <a:pPr marL="457200" indent="-457200">
              <a:buClr>
                <a:srgbClr val="A422FF"/>
              </a:buClr>
              <a:buFont typeface="Arial"/>
              <a:buChar char="•"/>
            </a:pPr>
            <a:r>
              <a:rPr lang="en-US" sz="2900" dirty="0" smtClean="0">
                <a:solidFill>
                  <a:srgbClr val="A422FF"/>
                </a:solidFill>
              </a:rPr>
              <a:t>I WILL NOT SHARE THIS WITH ANYBODY, AND YOU WILL NOT HAVE TO SHARE THIS WITH ANYBODY.</a:t>
            </a:r>
          </a:p>
          <a:p>
            <a:pPr marL="457200" indent="-457200">
              <a:buClr>
                <a:srgbClr val="A422FF"/>
              </a:buClr>
              <a:buFont typeface="Arial"/>
              <a:buChar char="•"/>
            </a:pPr>
            <a:r>
              <a:rPr lang="en-US" sz="2900" dirty="0" smtClean="0">
                <a:solidFill>
                  <a:srgbClr val="A422FF"/>
                </a:solidFill>
              </a:rPr>
              <a:t>Feel free to be honest!!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468729" y="232812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Writing Assignment Guidelines: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 descr="35f8d894d76cf41c120d893c94dd2d8d_writing-search-results-search-student-writing-clip-art_550-3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3767667"/>
            <a:ext cx="3851377" cy="279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34035"/>
            <a:ext cx="8134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Writing Activity Frames </a:t>
            </a:r>
            <a:r>
              <a:rPr lang="en-US" sz="3500" i="1" dirty="0" smtClean="0">
                <a:solidFill>
                  <a:srgbClr val="008000"/>
                </a:solidFill>
                <a:latin typeface="Georgia"/>
                <a:cs typeface="Georgia"/>
              </a:rPr>
              <a:t>(Suggestions if You’re Stuck):</a:t>
            </a:r>
            <a:endParaRPr lang="en-US" sz="3500" i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99" y="1340382"/>
            <a:ext cx="813472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Why did you come to the USA, according to you or the adults in your life?</a:t>
            </a:r>
          </a:p>
          <a:p>
            <a:pPr marL="971550" lvl="1" indent="-514350">
              <a:buClr>
                <a:srgbClr val="A422FF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A422FF"/>
                </a:solidFill>
              </a:rPr>
              <a:t>I came to the USA for many reasons.  The first is that  _________.  The second is __________.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200" dirty="0" smtClean="0">
                <a:solidFill>
                  <a:srgbClr val="A422FF"/>
                </a:solidFill>
              </a:rPr>
              <a:t>Tell me about your life before you came.  Give me an example of a typical day.</a:t>
            </a:r>
          </a:p>
          <a:p>
            <a:pPr marL="971550" lvl="1" indent="-514350">
              <a:buClr>
                <a:srgbClr val="A422FF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A422FF"/>
                </a:solidFill>
              </a:rPr>
              <a:t>My life was _______ in my country.  In a typical day in my country, first we ______.  Then we ________.</a:t>
            </a:r>
          </a:p>
        </p:txBody>
      </p:sp>
    </p:spTree>
    <p:extLst>
      <p:ext uri="{BB962C8B-B14F-4D97-AF65-F5344CB8AC3E}">
        <p14:creationId xmlns:p14="http://schemas.microsoft.com/office/powerpoint/2010/main" val="22942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706" y="1586151"/>
            <a:ext cx="879801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arenR" startAt="3"/>
            </a:pPr>
            <a:r>
              <a:rPr lang="en-US" sz="2900" dirty="0">
                <a:solidFill>
                  <a:srgbClr val="A422FF"/>
                </a:solidFill>
              </a:rPr>
              <a:t>Tell me about the time when you knew you were coming to the USA.  How did you feel?</a:t>
            </a:r>
          </a:p>
          <a:p>
            <a:pPr marL="971550" lvl="1" indent="-514350">
              <a:buClr>
                <a:srgbClr val="A422FF"/>
              </a:buClr>
              <a:buFont typeface="Arial"/>
              <a:buChar char="•"/>
            </a:pPr>
            <a:r>
              <a:rPr lang="en-US" sz="2900" dirty="0">
                <a:solidFill>
                  <a:srgbClr val="A422FF"/>
                </a:solidFill>
              </a:rPr>
              <a:t>I found out we were moving to the USA in __________.    At that time, I was </a:t>
            </a:r>
            <a:r>
              <a:rPr lang="en-US" sz="2900" dirty="0" smtClean="0">
                <a:solidFill>
                  <a:srgbClr val="A422FF"/>
                </a:solidFill>
              </a:rPr>
              <a:t>_______.</a:t>
            </a:r>
          </a:p>
          <a:p>
            <a:pPr marL="971550" lvl="1" indent="-514350">
              <a:buClr>
                <a:srgbClr val="A422FF"/>
              </a:buClr>
              <a:buFont typeface="Arial"/>
              <a:buChar char="•"/>
            </a:pPr>
            <a:r>
              <a:rPr lang="en-US" sz="2900" dirty="0" smtClean="0">
                <a:solidFill>
                  <a:srgbClr val="A422FF"/>
                </a:solidFill>
              </a:rPr>
              <a:t>I knew for ___________ (time) that I was coming here.  It was _______________.</a:t>
            </a:r>
            <a:endParaRPr lang="en-US" sz="2900" dirty="0">
              <a:solidFill>
                <a:srgbClr val="A422FF"/>
              </a:solidFill>
            </a:endParaRPr>
          </a:p>
          <a:p>
            <a:pPr marL="971550" lvl="1" indent="-514350">
              <a:buClr>
                <a:srgbClr val="A422FF"/>
              </a:buClr>
              <a:buFont typeface="Arial"/>
              <a:buChar char="•"/>
            </a:pPr>
            <a:r>
              <a:rPr lang="en-US" sz="2900" dirty="0">
                <a:solidFill>
                  <a:srgbClr val="A422FF"/>
                </a:solidFill>
              </a:rPr>
              <a:t>I felt _______ because ______________.</a:t>
            </a:r>
            <a:endParaRPr lang="en-US" sz="2900" dirty="0">
              <a:solidFill>
                <a:srgbClr val="A422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729" y="134035"/>
            <a:ext cx="8134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Writing Activity Frames </a:t>
            </a:r>
            <a:r>
              <a:rPr lang="en-US" sz="3500" i="1" dirty="0" smtClean="0">
                <a:solidFill>
                  <a:srgbClr val="008000"/>
                </a:solidFill>
                <a:latin typeface="Georgia"/>
                <a:cs typeface="Georgia"/>
              </a:rPr>
              <a:t>(Suggestions if You’re Stuck):</a:t>
            </a:r>
            <a:endParaRPr lang="en-US" sz="3500" i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42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793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Lingenfelter, Amy</cp:lastModifiedBy>
  <cp:revision>67</cp:revision>
  <dcterms:created xsi:type="dcterms:W3CDTF">2017-01-11T12:06:37Z</dcterms:created>
  <dcterms:modified xsi:type="dcterms:W3CDTF">2017-02-09T14:41:59Z</dcterms:modified>
</cp:coreProperties>
</file>