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1" r:id="rId2"/>
    <p:sldId id="292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22FF"/>
    <a:srgbClr val="FF8E3A"/>
    <a:srgbClr val="E62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92" autoAdjust="0"/>
  </p:normalViewPr>
  <p:slideViewPr>
    <p:cSldViewPr snapToGrid="0" snapToObjects="1">
      <p:cViewPr>
        <p:scale>
          <a:sx n="70" d="100"/>
          <a:sy n="70" d="100"/>
        </p:scale>
        <p:origin x="13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9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1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5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2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07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8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5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6A8B2-2159-BC4F-B049-51977E60A51D}" type="datetimeFigureOut">
              <a:rPr lang="en-US" smtClean="0"/>
              <a:t>3/17/2017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5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105813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Today’s  Lesson 3/13/17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899" y="852350"/>
            <a:ext cx="8463023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500" b="1" dirty="0" smtClean="0">
                <a:solidFill>
                  <a:srgbClr val="A422FF"/>
                </a:solidFill>
              </a:rPr>
              <a:t>Finish looking at</a:t>
            </a:r>
            <a:r>
              <a:rPr lang="en-US" sz="3500" b="1" dirty="0" smtClean="0">
                <a:solidFill>
                  <a:srgbClr val="008000"/>
                </a:solidFill>
              </a:rPr>
              <a:t> infographic </a:t>
            </a:r>
            <a:r>
              <a:rPr lang="en-US" sz="3500" b="1" dirty="0" smtClean="0">
                <a:solidFill>
                  <a:srgbClr val="A422FF"/>
                </a:solidFill>
              </a:rPr>
              <a:t>of Facebook:</a:t>
            </a:r>
          </a:p>
          <a:p>
            <a:pPr marL="971550" lvl="1" indent="-514350">
              <a:buClr>
                <a:srgbClr val="A422FF"/>
              </a:buClr>
              <a:buFont typeface="Wingdings" panose="05000000000000000000" pitchFamily="2" charset="2"/>
              <a:buChar char="Ø"/>
            </a:pPr>
            <a:r>
              <a:rPr lang="en-US" sz="3500" b="1" dirty="0" smtClean="0">
                <a:solidFill>
                  <a:srgbClr val="A422FF"/>
                </a:solidFill>
              </a:rPr>
              <a:t>Write </a:t>
            </a:r>
            <a:r>
              <a:rPr lang="en-US" sz="3500" b="1" dirty="0" smtClean="0">
                <a:solidFill>
                  <a:srgbClr val="008000"/>
                </a:solidFill>
              </a:rPr>
              <a:t>3 more questions </a:t>
            </a:r>
            <a:r>
              <a:rPr lang="en-US" sz="3500" b="1" dirty="0" smtClean="0">
                <a:solidFill>
                  <a:srgbClr val="A422FF"/>
                </a:solidFill>
              </a:rPr>
              <a:t>you have about the history of Facebook while listening and reading (things I want to know about more or things I didn’t understand)</a:t>
            </a:r>
          </a:p>
          <a:p>
            <a:pPr marL="971550" lvl="1" indent="-514350">
              <a:buClr>
                <a:srgbClr val="A422FF"/>
              </a:buClr>
              <a:buFont typeface="Wingdings" panose="05000000000000000000" pitchFamily="2" charset="2"/>
              <a:buChar char="Ø"/>
            </a:pPr>
            <a:r>
              <a:rPr lang="en-US" sz="3500" b="1" dirty="0" smtClean="0">
                <a:solidFill>
                  <a:srgbClr val="A422FF"/>
                </a:solidFill>
              </a:rPr>
              <a:t>Write </a:t>
            </a:r>
            <a:r>
              <a:rPr lang="en-US" sz="3500" b="1" dirty="0" smtClean="0">
                <a:solidFill>
                  <a:srgbClr val="008000"/>
                </a:solidFill>
              </a:rPr>
              <a:t>3 more interesting things </a:t>
            </a:r>
            <a:r>
              <a:rPr lang="en-US" sz="3500" b="1" dirty="0" smtClean="0">
                <a:solidFill>
                  <a:srgbClr val="A422FF"/>
                </a:solidFill>
              </a:rPr>
              <a:t>you read and heard</a:t>
            </a:r>
          </a:p>
          <a:p>
            <a:pPr marL="971550" lvl="1" indent="-514350">
              <a:buClr>
                <a:srgbClr val="A422FF"/>
              </a:buClr>
              <a:buFont typeface="Wingdings" panose="05000000000000000000" pitchFamily="2" charset="2"/>
              <a:buChar char="Ø"/>
            </a:pPr>
            <a:r>
              <a:rPr lang="en-US" sz="3500" b="1" dirty="0" smtClean="0">
                <a:solidFill>
                  <a:srgbClr val="008000"/>
                </a:solidFill>
              </a:rPr>
              <a:t>Share questions </a:t>
            </a:r>
            <a:r>
              <a:rPr lang="en-US" sz="3500" b="1" dirty="0" smtClean="0">
                <a:solidFill>
                  <a:srgbClr val="A422FF"/>
                </a:solidFill>
              </a:rPr>
              <a:t>with the class</a:t>
            </a:r>
          </a:p>
          <a:p>
            <a:pPr marL="514350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500" b="1" dirty="0" smtClean="0">
                <a:solidFill>
                  <a:srgbClr val="A422FF"/>
                </a:solidFill>
              </a:rPr>
              <a:t>When we’re finished, create </a:t>
            </a:r>
            <a:r>
              <a:rPr lang="en-US" sz="3500" b="1" dirty="0" smtClean="0">
                <a:solidFill>
                  <a:srgbClr val="008000"/>
                </a:solidFill>
              </a:rPr>
              <a:t>W-P-L Chart </a:t>
            </a:r>
            <a:r>
              <a:rPr lang="en-US" sz="3500" b="1" dirty="0" smtClean="0">
                <a:solidFill>
                  <a:srgbClr val="A422FF"/>
                </a:solidFill>
              </a:rPr>
              <a:t>based on movie we will watch</a:t>
            </a:r>
          </a:p>
        </p:txBody>
      </p:sp>
    </p:spTree>
    <p:extLst>
      <p:ext uri="{BB962C8B-B14F-4D97-AF65-F5344CB8AC3E}">
        <p14:creationId xmlns:p14="http://schemas.microsoft.com/office/powerpoint/2010/main" val="425989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W-P-L Chart: “The Social Network”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422985"/>
              </p:ext>
            </p:extLst>
          </p:nvPr>
        </p:nvGraphicFramePr>
        <p:xfrm>
          <a:off x="519529" y="852304"/>
          <a:ext cx="8151897" cy="6005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123"/>
                <a:gridCol w="1621360"/>
                <a:gridCol w="2387707"/>
                <a:gridCol w="2387707"/>
              </a:tblGrid>
              <a:tr h="164901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Want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to Know (Questions)</a:t>
                      </a:r>
                      <a:endParaRPr lang="en-US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What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do I Predict I will Learn? (Guess)</a:t>
                      </a:r>
                      <a:endParaRPr lang="en-US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What the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Movie Actually Showed Me </a:t>
                      </a:r>
                      <a:b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(Did it Answer my Question? Yes/No- Explain)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Was there any Information in the Movie that was Different from what I’ve Learned Before?</a:t>
                      </a:r>
                    </a:p>
                  </a:txBody>
                  <a:tcPr/>
                </a:tc>
              </a:tr>
              <a:tr h="975644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</a:tr>
              <a:tr h="975644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</a:tr>
              <a:tr h="97564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  <a:tr h="97564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3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008000"/>
                </a:solidFill>
                <a:latin typeface="Georgia"/>
                <a:cs typeface="Georgia"/>
              </a:rPr>
              <a:t>Today’s  Lesson 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3/16-17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743635"/>
            <a:ext cx="8293101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In the </a:t>
            </a:r>
            <a:r>
              <a:rPr lang="en-US" sz="3000" b="1" u="sng" dirty="0" smtClean="0">
                <a:solidFill>
                  <a:srgbClr val="00B050"/>
                </a:solidFill>
              </a:rPr>
              <a:t>middle section </a:t>
            </a:r>
            <a:r>
              <a:rPr lang="en-US" sz="3000" b="1" dirty="0" smtClean="0">
                <a:solidFill>
                  <a:srgbClr val="A422FF"/>
                </a:solidFill>
              </a:rPr>
              <a:t>of your notebook, please create </a:t>
            </a:r>
            <a:r>
              <a:rPr lang="en-US" sz="3000" b="1" dirty="0" smtClean="0">
                <a:solidFill>
                  <a:srgbClr val="A422FF"/>
                </a:solidFill>
              </a:rPr>
              <a:t>5 empty pages.  Each question is a new page.  On the top of each page write:</a:t>
            </a:r>
            <a:endParaRPr lang="en-US" sz="3000" b="1" dirty="0" smtClean="0">
              <a:solidFill>
                <a:srgbClr val="A422FF"/>
              </a:solidFill>
            </a:endParaRPr>
          </a:p>
          <a:p>
            <a:pPr marL="9715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3000" b="1" dirty="0" smtClean="0">
                <a:solidFill>
                  <a:srgbClr val="A422FF"/>
                </a:solidFill>
              </a:rPr>
              <a:t>What do I </a:t>
            </a:r>
            <a:r>
              <a:rPr lang="en-US" sz="3000" b="1" dirty="0" smtClean="0">
                <a:solidFill>
                  <a:srgbClr val="008000"/>
                </a:solidFill>
              </a:rPr>
              <a:t>want to know and learn</a:t>
            </a:r>
            <a:r>
              <a:rPr lang="en-US" sz="3000" b="1" dirty="0" smtClean="0">
                <a:solidFill>
                  <a:srgbClr val="A422FF"/>
                </a:solidFill>
              </a:rPr>
              <a:t> about Facebook and its founder, Mark </a:t>
            </a:r>
            <a:r>
              <a:rPr lang="en-US" sz="3000" b="1" dirty="0" err="1" smtClean="0">
                <a:solidFill>
                  <a:srgbClr val="A422FF"/>
                </a:solidFill>
              </a:rPr>
              <a:t>Zuckerberg</a:t>
            </a:r>
            <a:r>
              <a:rPr lang="en-US" sz="3000" b="1" dirty="0" smtClean="0">
                <a:solidFill>
                  <a:srgbClr val="A422FF"/>
                </a:solidFill>
              </a:rPr>
              <a:t>?</a:t>
            </a:r>
          </a:p>
          <a:p>
            <a:pPr marL="9715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3000" b="1" dirty="0" smtClean="0">
                <a:solidFill>
                  <a:srgbClr val="A422FF"/>
                </a:solidFill>
              </a:rPr>
              <a:t>What do I </a:t>
            </a:r>
            <a:r>
              <a:rPr lang="en-US" sz="3000" b="1" dirty="0" smtClean="0">
                <a:solidFill>
                  <a:srgbClr val="008000"/>
                </a:solidFill>
              </a:rPr>
              <a:t>predict I will learn</a:t>
            </a:r>
            <a:r>
              <a:rPr lang="en-US" sz="3000" b="1" dirty="0" smtClean="0">
                <a:solidFill>
                  <a:srgbClr val="A422FF"/>
                </a:solidFill>
              </a:rPr>
              <a:t>?</a:t>
            </a:r>
          </a:p>
          <a:p>
            <a:pPr marL="9715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3000" b="1" dirty="0" smtClean="0">
                <a:solidFill>
                  <a:srgbClr val="A422FF"/>
                </a:solidFill>
              </a:rPr>
              <a:t>What did the movie </a:t>
            </a:r>
            <a:r>
              <a:rPr lang="en-US" sz="3000" b="1" dirty="0" smtClean="0">
                <a:solidFill>
                  <a:srgbClr val="008000"/>
                </a:solidFill>
              </a:rPr>
              <a:t>actually show me</a:t>
            </a:r>
            <a:r>
              <a:rPr lang="en-US" sz="3000" b="1" dirty="0" smtClean="0">
                <a:solidFill>
                  <a:srgbClr val="A422FF"/>
                </a:solidFill>
              </a:rPr>
              <a:t>?</a:t>
            </a:r>
          </a:p>
          <a:p>
            <a:pPr marL="9715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3000" b="1" dirty="0" smtClean="0">
                <a:solidFill>
                  <a:srgbClr val="A422FF"/>
                </a:solidFill>
              </a:rPr>
              <a:t>Was there any information in the movie that was </a:t>
            </a:r>
            <a:r>
              <a:rPr lang="en-US" sz="3000" b="1" dirty="0" smtClean="0">
                <a:solidFill>
                  <a:srgbClr val="008000"/>
                </a:solidFill>
              </a:rPr>
              <a:t>different from what I learned before</a:t>
            </a:r>
            <a:r>
              <a:rPr lang="en-US" sz="3000" b="1" dirty="0" smtClean="0">
                <a:solidFill>
                  <a:srgbClr val="A422FF"/>
                </a:solidFill>
              </a:rPr>
              <a:t>?</a:t>
            </a:r>
          </a:p>
          <a:p>
            <a:pPr marL="9715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3000" b="1" dirty="0" smtClean="0">
                <a:solidFill>
                  <a:srgbClr val="008000"/>
                </a:solidFill>
              </a:rPr>
              <a:t> A VOCABULARY SECTION</a:t>
            </a:r>
            <a:r>
              <a:rPr lang="en-US" sz="3000" b="1" dirty="0" smtClean="0">
                <a:solidFill>
                  <a:srgbClr val="A422FF"/>
                </a:solidFill>
              </a:rPr>
              <a:t>: Please write down the vocabulary words that we discuss and/or that you heard and want to learn more about.</a:t>
            </a:r>
          </a:p>
        </p:txBody>
      </p:sp>
    </p:spTree>
    <p:extLst>
      <p:ext uri="{BB962C8B-B14F-4D97-AF65-F5344CB8AC3E}">
        <p14:creationId xmlns:p14="http://schemas.microsoft.com/office/powerpoint/2010/main" val="29449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219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Georgia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PeopleLeap,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Lingenfelter</dc:creator>
  <cp:lastModifiedBy>Hall, Christopher A</cp:lastModifiedBy>
  <cp:revision>147</cp:revision>
  <dcterms:created xsi:type="dcterms:W3CDTF">2017-01-11T12:06:37Z</dcterms:created>
  <dcterms:modified xsi:type="dcterms:W3CDTF">2017-03-17T13:40:22Z</dcterms:modified>
</cp:coreProperties>
</file>