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  <p:sldId id="294" r:id="rId3"/>
    <p:sldId id="297" r:id="rId4"/>
    <p:sldId id="302" r:id="rId5"/>
    <p:sldId id="303" r:id="rId6"/>
    <p:sldId id="296" r:id="rId7"/>
    <p:sldId id="299" r:id="rId8"/>
    <p:sldId id="295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92" autoAdjust="0"/>
  </p:normalViewPr>
  <p:slideViewPr>
    <p:cSldViewPr snapToGrid="0" snapToObjects="1">
      <p:cViewPr varScale="1">
        <p:scale>
          <a:sx n="90" d="100"/>
          <a:sy n="90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W-P-L Chart: “The Social Network”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422985"/>
              </p:ext>
            </p:extLst>
          </p:nvPr>
        </p:nvGraphicFramePr>
        <p:xfrm>
          <a:off x="519529" y="852304"/>
          <a:ext cx="8151897" cy="600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123"/>
                <a:gridCol w="1621360"/>
                <a:gridCol w="2387707"/>
                <a:gridCol w="2387707"/>
              </a:tblGrid>
              <a:tr h="164901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Want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to Know (Questions)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do I Predict I will Learn? (Guess)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What the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Movie Actually Showed Me </a:t>
                      </a:r>
                      <a:b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(Did it Answer my Question? Yes/No- Explain)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Was there any Information in the Movie that was Different from what I’ve Learned Before?</a:t>
                      </a:r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3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3/20-23,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589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2900" b="1" dirty="0" smtClean="0">
                <a:solidFill>
                  <a:srgbClr val="A422FF"/>
                </a:solidFill>
              </a:rPr>
              <a:t>In the </a:t>
            </a:r>
            <a:r>
              <a:rPr lang="en-US" sz="2900" b="1" u="sng" dirty="0" smtClean="0">
                <a:solidFill>
                  <a:srgbClr val="008000"/>
                </a:solidFill>
              </a:rPr>
              <a:t>middle section</a:t>
            </a:r>
            <a:r>
              <a:rPr lang="en-US" sz="2900" b="1" dirty="0" smtClean="0">
                <a:solidFill>
                  <a:srgbClr val="A422FF"/>
                </a:solidFill>
              </a:rPr>
              <a:t> of your notebook, please create 5 empty pages.  Each question is a new page.  On the top of each page write: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900" b="1" dirty="0" smtClean="0">
                <a:solidFill>
                  <a:srgbClr val="A422FF"/>
                </a:solidFill>
              </a:rPr>
              <a:t>What do I </a:t>
            </a:r>
            <a:r>
              <a:rPr lang="en-US" sz="2900" b="1" dirty="0" smtClean="0">
                <a:solidFill>
                  <a:srgbClr val="008000"/>
                </a:solidFill>
              </a:rPr>
              <a:t>want to know and learn</a:t>
            </a:r>
            <a:r>
              <a:rPr lang="en-US" sz="2900" b="1" dirty="0" smtClean="0">
                <a:solidFill>
                  <a:srgbClr val="A422FF"/>
                </a:solidFill>
              </a:rPr>
              <a:t> about Facebook and its founder, Mark Zuckerberg?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900" b="1" dirty="0" smtClean="0">
                <a:solidFill>
                  <a:srgbClr val="A422FF"/>
                </a:solidFill>
              </a:rPr>
              <a:t>What do I </a:t>
            </a:r>
            <a:r>
              <a:rPr lang="en-US" sz="2900" b="1" dirty="0" smtClean="0">
                <a:solidFill>
                  <a:srgbClr val="008000"/>
                </a:solidFill>
              </a:rPr>
              <a:t>predict I will learn</a:t>
            </a:r>
            <a:r>
              <a:rPr lang="en-US" sz="2900" b="1" dirty="0" smtClean="0">
                <a:solidFill>
                  <a:srgbClr val="A422FF"/>
                </a:solidFill>
              </a:rPr>
              <a:t>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900" b="1" dirty="0" smtClean="0">
                <a:solidFill>
                  <a:srgbClr val="A422FF"/>
                </a:solidFill>
              </a:rPr>
              <a:t>What did the movie </a:t>
            </a:r>
            <a:r>
              <a:rPr lang="en-US" sz="2900" b="1" dirty="0" smtClean="0">
                <a:solidFill>
                  <a:srgbClr val="008000"/>
                </a:solidFill>
              </a:rPr>
              <a:t>actually show me</a:t>
            </a:r>
            <a:r>
              <a:rPr lang="en-US" sz="2900" b="1" dirty="0" smtClean="0">
                <a:solidFill>
                  <a:srgbClr val="A422FF"/>
                </a:solidFill>
              </a:rPr>
              <a:t>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900" b="1" dirty="0" smtClean="0">
                <a:solidFill>
                  <a:srgbClr val="A422FF"/>
                </a:solidFill>
              </a:rPr>
              <a:t>Was there any information in the movie that was </a:t>
            </a:r>
            <a:r>
              <a:rPr lang="en-US" sz="2900" b="1" dirty="0" smtClean="0">
                <a:solidFill>
                  <a:srgbClr val="008000"/>
                </a:solidFill>
              </a:rPr>
              <a:t>different from what I knew and learned before</a:t>
            </a:r>
            <a:r>
              <a:rPr lang="en-US" sz="2900" b="1" dirty="0" smtClean="0">
                <a:solidFill>
                  <a:srgbClr val="A422FF"/>
                </a:solidFill>
              </a:rPr>
              <a:t>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900" b="1" dirty="0" smtClean="0">
                <a:solidFill>
                  <a:srgbClr val="008000"/>
                </a:solidFill>
              </a:rPr>
              <a:t> A VOCABULARY SECTION</a:t>
            </a:r>
            <a:r>
              <a:rPr lang="en-US" sz="2900" b="1" dirty="0" smtClean="0">
                <a:solidFill>
                  <a:srgbClr val="A422FF"/>
                </a:solidFill>
              </a:rPr>
              <a:t>: Please write down the vocabulary words that we discuss and/or that you heard and want to learn more about.</a:t>
            </a:r>
          </a:p>
        </p:txBody>
      </p:sp>
    </p:spTree>
    <p:extLst>
      <p:ext uri="{BB962C8B-B14F-4D97-AF65-F5344CB8AC3E}">
        <p14:creationId xmlns:p14="http://schemas.microsoft.com/office/powerpoint/2010/main" val="204768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3</a:t>
            </a:r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/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23, 2017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81695"/>
            <a:ext cx="82931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Finish watching movie</a:t>
            </a:r>
          </a:p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Complete the #3, 4, and 5 sections of your notebook as best as you can in pairs (15 minutes)</a:t>
            </a:r>
            <a:endParaRPr lang="en-US" sz="3000" b="1" dirty="0">
              <a:solidFill>
                <a:srgbClr val="A422FF"/>
              </a:solidFill>
            </a:endParaRPr>
          </a:p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Answer questions about the movie in the second section of your notebook</a:t>
            </a:r>
          </a:p>
        </p:txBody>
      </p:sp>
    </p:spTree>
    <p:extLst>
      <p:ext uri="{BB962C8B-B14F-4D97-AF65-F5344CB8AC3E}">
        <p14:creationId xmlns:p14="http://schemas.microsoft.com/office/powerpoint/2010/main" val="202364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3/24,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964531"/>
            <a:ext cx="82931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With your </a:t>
            </a:r>
            <a:r>
              <a:rPr lang="en-US" sz="3000" b="1" dirty="0" smtClean="0">
                <a:solidFill>
                  <a:srgbClr val="008000"/>
                </a:solidFill>
              </a:rPr>
              <a:t>reading partners</a:t>
            </a:r>
            <a:r>
              <a:rPr lang="en-US" sz="3000" b="1" dirty="0" smtClean="0">
                <a:solidFill>
                  <a:srgbClr val="A422FF"/>
                </a:solidFill>
              </a:rPr>
              <a:t>, please answer </a:t>
            </a:r>
            <a:r>
              <a:rPr lang="en-US" sz="3000" b="1" dirty="0">
                <a:solidFill>
                  <a:srgbClr val="A422FF"/>
                </a:solidFill>
              </a:rPr>
              <a:t>questions about the movie in the second section of your </a:t>
            </a:r>
            <a:r>
              <a:rPr lang="en-US" sz="3000" b="1" dirty="0" smtClean="0">
                <a:solidFill>
                  <a:srgbClr val="A422FF"/>
                </a:solidFill>
              </a:rPr>
              <a:t>notebook. Please label the questions.  </a:t>
            </a:r>
            <a:r>
              <a:rPr lang="en-US" sz="3000" b="1" dirty="0" smtClean="0">
                <a:solidFill>
                  <a:srgbClr val="008000"/>
                </a:solidFill>
              </a:rPr>
              <a:t>They can be short answers.</a:t>
            </a:r>
            <a:endParaRPr lang="en-US" sz="3000" b="1" dirty="0" smtClean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3/27,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Record </a:t>
            </a:r>
            <a:r>
              <a:rPr lang="en-US" sz="3000" b="1" dirty="0">
                <a:solidFill>
                  <a:srgbClr val="A422FF"/>
                </a:solidFill>
              </a:rPr>
              <a:t>key vocab words in the vocab section of your notebook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Review </a:t>
            </a:r>
            <a:r>
              <a:rPr lang="en-US" sz="3000" b="1" dirty="0">
                <a:solidFill>
                  <a:srgbClr val="A422FF"/>
                </a:solidFill>
              </a:rPr>
              <a:t>meaning of key vocab words- discuss with your reading partner </a:t>
            </a:r>
            <a:r>
              <a:rPr lang="en-US" sz="3000" b="1" dirty="0" smtClean="0">
                <a:solidFill>
                  <a:srgbClr val="A422FF"/>
                </a:solidFill>
              </a:rPr>
              <a:t>first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1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192" y="674605"/>
            <a:ext cx="8293101" cy="609397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Crew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Exclusive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Code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Prestigious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Rate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Hot/Hotness (slang)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Accuse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Security</a:t>
            </a:r>
            <a:endParaRPr lang="en-US" sz="3000" b="1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Intern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Sue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Invest/Investors/ Investment</a:t>
            </a:r>
            <a:endParaRPr lang="en-US" sz="3000" b="1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Crash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Server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Stock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Ambush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Rough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Perjury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Agreement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Hack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Dispute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Revenue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Lame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Rank</a:t>
            </a:r>
            <a:endParaRPr lang="en-US" sz="3000" b="1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sz="3000" b="1" dirty="0" smtClean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6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55399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S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21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Movie Questions: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pic>
        <p:nvPicPr>
          <p:cNvPr id="2" name="Picture 1" descr="Social_network_film_pos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302" y="270913"/>
            <a:ext cx="4092090" cy="64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7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Movie Questions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01302"/>
            <a:ext cx="8293101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A422FF"/>
                </a:solidFill>
              </a:rPr>
              <a:t>What was the original website that Mark Zuckerberg created at Harvard and what was its purpose?</a:t>
            </a:r>
          </a:p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A422FF"/>
                </a:solidFill>
              </a:rPr>
              <a:t>Why was Facebook created?  What motivated Mark to create </a:t>
            </a:r>
            <a:r>
              <a:rPr lang="en-US" sz="1900" b="1" dirty="0">
                <a:solidFill>
                  <a:srgbClr val="A422FF"/>
                </a:solidFill>
              </a:rPr>
              <a:t>it? What was different about Facebook </a:t>
            </a:r>
            <a:r>
              <a:rPr lang="en-US" sz="1900" b="1" dirty="0" smtClean="0">
                <a:solidFill>
                  <a:srgbClr val="A422FF"/>
                </a:solidFill>
              </a:rPr>
              <a:t>than </a:t>
            </a:r>
            <a:r>
              <a:rPr lang="en-US" sz="1900" b="1" dirty="0">
                <a:solidFill>
                  <a:srgbClr val="A422FF"/>
                </a:solidFill>
              </a:rPr>
              <a:t>other websites at the time</a:t>
            </a:r>
            <a:r>
              <a:rPr lang="en-US" sz="1900" b="1" dirty="0" smtClean="0">
                <a:solidFill>
                  <a:srgbClr val="A422FF"/>
                </a:solidFill>
              </a:rPr>
              <a:t>?</a:t>
            </a: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A422FF"/>
                </a:solidFill>
              </a:rPr>
              <a:t>Who </a:t>
            </a:r>
            <a:r>
              <a:rPr lang="en-US" sz="1900" b="1" dirty="0">
                <a:solidFill>
                  <a:srgbClr val="A422FF"/>
                </a:solidFill>
              </a:rPr>
              <a:t>was Mark Zuckerberg’s best friend</a:t>
            </a:r>
            <a:r>
              <a:rPr lang="en-US" sz="1900" b="1" dirty="0" smtClean="0">
                <a:solidFill>
                  <a:srgbClr val="A422FF"/>
                </a:solidFill>
              </a:rPr>
              <a:t>?  What </a:t>
            </a:r>
            <a:r>
              <a:rPr lang="en-US" sz="1900" b="1" dirty="0">
                <a:solidFill>
                  <a:srgbClr val="A422FF"/>
                </a:solidFill>
              </a:rPr>
              <a:t>role did </a:t>
            </a:r>
            <a:r>
              <a:rPr lang="en-US" sz="1900" b="1" dirty="0" smtClean="0">
                <a:solidFill>
                  <a:srgbClr val="A422FF"/>
                </a:solidFill>
              </a:rPr>
              <a:t>he </a:t>
            </a:r>
            <a:r>
              <a:rPr lang="en-US" sz="1900" b="1" dirty="0">
                <a:solidFill>
                  <a:srgbClr val="A422FF"/>
                </a:solidFill>
              </a:rPr>
              <a:t>have in Facebook</a:t>
            </a:r>
            <a:r>
              <a:rPr lang="en-US" sz="1900" b="1" dirty="0" smtClean="0">
                <a:solidFill>
                  <a:srgbClr val="A422FF"/>
                </a:solidFill>
              </a:rPr>
              <a:t>?</a:t>
            </a: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A422FF"/>
                </a:solidFill>
              </a:rPr>
              <a:t>Why did the Winklevoss twins originally ask Mark for help?</a:t>
            </a:r>
            <a:endParaRPr lang="en-US" sz="1900" b="1" dirty="0">
              <a:solidFill>
                <a:srgbClr val="A422FF"/>
              </a:solidFill>
            </a:endParaRP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>
                <a:solidFill>
                  <a:srgbClr val="A422FF"/>
                </a:solidFill>
              </a:rPr>
              <a:t>Why did the Winklevoss twins sue Mark Zuckerberg?</a:t>
            </a: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A422FF"/>
                </a:solidFill>
              </a:rPr>
              <a:t>Who </a:t>
            </a:r>
            <a:r>
              <a:rPr lang="en-US" sz="1900" b="1" dirty="0">
                <a:solidFill>
                  <a:srgbClr val="A422FF"/>
                </a:solidFill>
              </a:rPr>
              <a:t>was Sean Parker</a:t>
            </a:r>
            <a:r>
              <a:rPr lang="en-US" sz="1900" b="1" dirty="0" smtClean="0">
                <a:solidFill>
                  <a:srgbClr val="A422FF"/>
                </a:solidFill>
              </a:rPr>
              <a:t>?  What </a:t>
            </a:r>
            <a:r>
              <a:rPr lang="en-US" sz="1900" b="1" dirty="0">
                <a:solidFill>
                  <a:srgbClr val="A422FF"/>
                </a:solidFill>
              </a:rPr>
              <a:t>did Mark Zuckerberg think of </a:t>
            </a:r>
            <a:r>
              <a:rPr lang="en-US" sz="1900" b="1" dirty="0" smtClean="0">
                <a:solidFill>
                  <a:srgbClr val="A422FF"/>
                </a:solidFill>
              </a:rPr>
              <a:t>him?</a:t>
            </a:r>
            <a:endParaRPr lang="en-US" sz="1900" b="1" dirty="0">
              <a:solidFill>
                <a:srgbClr val="A422FF"/>
              </a:solidFill>
            </a:endParaRPr>
          </a:p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>
                <a:solidFill>
                  <a:srgbClr val="A422FF"/>
                </a:solidFill>
              </a:rPr>
              <a:t>Why did Eduardo sue Mark Zuckerberg?  What did Mark do to betray his friend</a:t>
            </a:r>
            <a:r>
              <a:rPr lang="en-US" sz="1900" b="1" dirty="0" smtClean="0">
                <a:solidFill>
                  <a:srgbClr val="A422FF"/>
                </a:solidFill>
              </a:rPr>
              <a:t>?</a:t>
            </a: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A422FF"/>
                </a:solidFill>
              </a:rPr>
              <a:t>Why </a:t>
            </a:r>
            <a:r>
              <a:rPr lang="en-US" sz="1900" b="1" dirty="0">
                <a:solidFill>
                  <a:srgbClr val="A422FF"/>
                </a:solidFill>
              </a:rPr>
              <a:t>did Facebook move to California?</a:t>
            </a: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>
                <a:solidFill>
                  <a:srgbClr val="A422FF"/>
                </a:solidFill>
              </a:rPr>
              <a:t>What were the two ways that were proposed to get money for Facebook</a:t>
            </a:r>
            <a:r>
              <a:rPr lang="en-US" sz="1900" b="1" dirty="0" smtClean="0">
                <a:solidFill>
                  <a:srgbClr val="A422FF"/>
                </a:solidFill>
              </a:rPr>
              <a:t>?  Which one did Mark eventually choose?</a:t>
            </a:r>
            <a:endParaRPr lang="en-US" sz="1900" b="1" dirty="0">
              <a:solidFill>
                <a:srgbClr val="A422FF"/>
              </a:solidFill>
            </a:endParaRP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A422FF"/>
                </a:solidFill>
              </a:rPr>
              <a:t>Why </a:t>
            </a:r>
            <a:r>
              <a:rPr lang="en-US" sz="1900" b="1" dirty="0">
                <a:solidFill>
                  <a:srgbClr val="A422FF"/>
                </a:solidFill>
              </a:rPr>
              <a:t>did Eduardo freeze his bank </a:t>
            </a:r>
            <a:r>
              <a:rPr lang="en-US" sz="1900" b="1" dirty="0" smtClean="0">
                <a:solidFill>
                  <a:srgbClr val="A422FF"/>
                </a:solidFill>
              </a:rPr>
              <a:t>account for Facebook?</a:t>
            </a:r>
            <a:endParaRPr lang="en-US" sz="1900" b="1" dirty="0">
              <a:solidFill>
                <a:srgbClr val="A422FF"/>
              </a:solidFill>
            </a:endParaRP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>
                <a:solidFill>
                  <a:srgbClr val="A422FF"/>
                </a:solidFill>
              </a:rPr>
              <a:t>What was Mark Zuckerberg’s view on money?</a:t>
            </a:r>
          </a:p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A422FF"/>
                </a:solidFill>
              </a:rPr>
              <a:t>Why did Mark leave Harvard University?</a:t>
            </a: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>
                <a:solidFill>
                  <a:srgbClr val="A422FF"/>
                </a:solidFill>
              </a:rPr>
              <a:t>What kind of person was Mark Zuckerberg?  Please describe him</a:t>
            </a:r>
            <a:r>
              <a:rPr lang="en-US" sz="1900" b="1" dirty="0" smtClean="0">
                <a:solidFill>
                  <a:srgbClr val="A422FF"/>
                </a:solidFill>
              </a:rPr>
              <a:t>.</a:t>
            </a:r>
          </a:p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>
                <a:solidFill>
                  <a:srgbClr val="A422FF"/>
                </a:solidFill>
              </a:rPr>
              <a:t>Why was the movie release poster appropriate to its plot? What does it suggest about extreme and fast success?</a:t>
            </a:r>
          </a:p>
          <a:p>
            <a:pPr marL="342900" lvl="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>
                <a:solidFill>
                  <a:srgbClr val="A422FF"/>
                </a:solidFill>
              </a:rPr>
              <a:t>Why did movie critics say the film defined the dark irony of the past decade?”</a:t>
            </a:r>
          </a:p>
        </p:txBody>
      </p:sp>
    </p:spTree>
    <p:extLst>
      <p:ext uri="{BB962C8B-B14F-4D97-AF65-F5344CB8AC3E}">
        <p14:creationId xmlns:p14="http://schemas.microsoft.com/office/powerpoint/2010/main" val="423878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552</Words>
  <Application>Microsoft Macintosh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Amy Lingenfelter</cp:lastModifiedBy>
  <cp:revision>177</cp:revision>
  <dcterms:created xsi:type="dcterms:W3CDTF">2017-01-11T12:06:37Z</dcterms:created>
  <dcterms:modified xsi:type="dcterms:W3CDTF">2017-03-27T12:15:04Z</dcterms:modified>
</cp:coreProperties>
</file>