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89" r:id="rId3"/>
    <p:sldId id="277" r:id="rId4"/>
    <p:sldId id="290" r:id="rId5"/>
    <p:sldId id="292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2FF"/>
    <a:srgbClr val="FF8E3A"/>
    <a:srgbClr val="E6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92" autoAdjust="0"/>
  </p:normalViewPr>
  <p:slideViewPr>
    <p:cSldViewPr snapToGrid="0" snapToObjects="1">
      <p:cViewPr>
        <p:scale>
          <a:sx n="100" d="100"/>
          <a:sy n="100" d="100"/>
        </p:scale>
        <p:origin x="-13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Last Weeks’s  Lesson 3/3/17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899" y="979350"/>
            <a:ext cx="846302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A422FF"/>
                </a:solidFill>
              </a:rPr>
              <a:t>Choose</a:t>
            </a:r>
            <a:r>
              <a:rPr lang="en-US" sz="3500" b="1" dirty="0" smtClean="0">
                <a:solidFill>
                  <a:srgbClr val="008000"/>
                </a:solidFill>
              </a:rPr>
              <a:t> </a:t>
            </a:r>
            <a:r>
              <a:rPr lang="en-US" sz="3500" b="1" dirty="0">
                <a:solidFill>
                  <a:srgbClr val="008000"/>
                </a:solidFill>
              </a:rPr>
              <a:t>reading </a:t>
            </a:r>
            <a:r>
              <a:rPr lang="en-US" sz="3500" b="1" dirty="0" smtClean="0">
                <a:solidFill>
                  <a:srgbClr val="008000"/>
                </a:solidFill>
              </a:rPr>
              <a:t>partner </a:t>
            </a:r>
            <a:r>
              <a:rPr lang="en-US" sz="3500" b="1" dirty="0" smtClean="0">
                <a:solidFill>
                  <a:srgbClr val="A422FF"/>
                </a:solidFill>
              </a:rPr>
              <a:t>who does not speak your language.</a:t>
            </a:r>
          </a:p>
          <a:p>
            <a:pPr marL="971550" lvl="1" indent="-514350">
              <a:buClr>
                <a:srgbClr val="A422FF"/>
              </a:buClr>
              <a:buFont typeface="+mj-lt"/>
              <a:buAutoNum type="arabicPeriod" startAt="4"/>
            </a:pPr>
            <a:r>
              <a:rPr lang="en-US" sz="3500" b="1" dirty="0" smtClean="0">
                <a:solidFill>
                  <a:srgbClr val="A422FF"/>
                </a:solidFill>
              </a:rPr>
              <a:t>If you cannot choose correctly, I will choose for you.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008000"/>
                </a:solidFill>
              </a:rPr>
              <a:t>Reading outloud </a:t>
            </a:r>
            <a:r>
              <a:rPr lang="en-US" sz="3500" b="1" dirty="0" smtClean="0">
                <a:solidFill>
                  <a:srgbClr val="A422FF"/>
                </a:solidFill>
              </a:rPr>
              <a:t>in pairs.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A422FF"/>
                </a:solidFill>
              </a:rPr>
              <a:t>Class review of reading.</a:t>
            </a:r>
          </a:p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A422FF"/>
                </a:solidFill>
              </a:rPr>
              <a:t>Record in your </a:t>
            </a:r>
            <a:r>
              <a:rPr lang="en-US" sz="3500" b="1" dirty="0" smtClean="0">
                <a:solidFill>
                  <a:srgbClr val="008000"/>
                </a:solidFill>
              </a:rPr>
              <a:t>Reading Chart </a:t>
            </a:r>
            <a:r>
              <a:rPr lang="en-US" sz="3500" b="1" dirty="0" smtClean="0">
                <a:solidFill>
                  <a:srgbClr val="A422FF"/>
                </a:solidFill>
              </a:rPr>
              <a:t>what you read with your partner.</a:t>
            </a:r>
          </a:p>
          <a:p>
            <a:pPr>
              <a:buClr>
                <a:srgbClr val="A422FF"/>
              </a:buClr>
            </a:pPr>
            <a:endParaRPr lang="en-US" sz="35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6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 Lesson 3/6/17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899" y="979350"/>
            <a:ext cx="846302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A422FF"/>
                </a:solidFill>
              </a:rPr>
              <a:t>Record in your </a:t>
            </a:r>
            <a:r>
              <a:rPr lang="en-US" sz="3500" b="1" dirty="0" smtClean="0">
                <a:solidFill>
                  <a:srgbClr val="008000"/>
                </a:solidFill>
              </a:rPr>
              <a:t>Reading Chart </a:t>
            </a:r>
            <a:r>
              <a:rPr lang="en-US" sz="3500" b="1" dirty="0" smtClean="0">
                <a:solidFill>
                  <a:srgbClr val="A422FF"/>
                </a:solidFill>
              </a:rPr>
              <a:t>what you read with your partner.</a:t>
            </a:r>
          </a:p>
          <a:p>
            <a:pPr marL="971550" lvl="1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All information should be based on the reading.</a:t>
            </a:r>
          </a:p>
          <a:p>
            <a:pPr>
              <a:buClr>
                <a:srgbClr val="A422FF"/>
              </a:buClr>
            </a:pPr>
            <a:endParaRPr lang="en-US" sz="35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2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Reading Chart: Social Media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796790"/>
              </p:ext>
            </p:extLst>
          </p:nvPr>
        </p:nvGraphicFramePr>
        <p:xfrm>
          <a:off x="451551" y="950916"/>
          <a:ext cx="8151897" cy="5551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934"/>
                <a:gridCol w="3167193"/>
                <a:gridCol w="3376770"/>
              </a:tblGrid>
              <a:tr h="164901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(Good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and Bad goes here) /</a:t>
                      </a:r>
                    </a:p>
                    <a:p>
                      <a:pPr algn="ctr"/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Neutral</a:t>
                      </a:r>
                      <a:endParaRPr lang="en-US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PROS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(good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things)</a:t>
                      </a:r>
                      <a:endParaRPr lang="en-US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CONS</a:t>
                      </a:r>
                    </a:p>
                    <a:p>
                      <a:pPr algn="ctr"/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(bad things) </a:t>
                      </a:r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975644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2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 Lesson 3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/9/17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899" y="979350"/>
            <a:ext cx="846302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A422FF"/>
                </a:solidFill>
              </a:rPr>
              <a:t>Look </a:t>
            </a:r>
            <a:r>
              <a:rPr lang="en-US" sz="3500" b="1" dirty="0" smtClean="0">
                <a:solidFill>
                  <a:srgbClr val="A422FF"/>
                </a:solidFill>
              </a:rPr>
              <a:t>at</a:t>
            </a:r>
            <a:r>
              <a:rPr lang="en-US" sz="3500" b="1" dirty="0" smtClean="0">
                <a:solidFill>
                  <a:srgbClr val="00B050"/>
                </a:solidFill>
              </a:rPr>
              <a:t> </a:t>
            </a:r>
            <a:r>
              <a:rPr lang="en-US" sz="3500" b="1" dirty="0" smtClean="0">
                <a:solidFill>
                  <a:srgbClr val="00B050"/>
                </a:solidFill>
              </a:rPr>
              <a:t>infographic</a:t>
            </a:r>
            <a:r>
              <a:rPr lang="en-US" sz="3500" b="1" dirty="0" smtClean="0">
                <a:solidFill>
                  <a:srgbClr val="00B050"/>
                </a:solidFill>
              </a:rPr>
              <a:t> </a:t>
            </a:r>
            <a:r>
              <a:rPr lang="en-US" sz="3500" b="1" dirty="0" smtClean="0">
                <a:solidFill>
                  <a:srgbClr val="A422FF"/>
                </a:solidFill>
              </a:rPr>
              <a:t>of Facebook:</a:t>
            </a:r>
          </a:p>
          <a:p>
            <a:pPr marL="971550" lvl="1" indent="-514350">
              <a:buClr>
                <a:srgbClr val="A422FF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Write </a:t>
            </a:r>
            <a:r>
              <a:rPr lang="en-US" sz="3500" b="1" dirty="0" smtClean="0">
                <a:solidFill>
                  <a:srgbClr val="00B050"/>
                </a:solidFill>
              </a:rPr>
              <a:t>3 questions </a:t>
            </a:r>
            <a:r>
              <a:rPr lang="en-US" sz="3500" b="1" dirty="0" smtClean="0">
                <a:solidFill>
                  <a:srgbClr val="A422FF"/>
                </a:solidFill>
              </a:rPr>
              <a:t>you have about the history of Facebook while listening and reading (things I want to know about more or things I didn’t understand)</a:t>
            </a:r>
          </a:p>
          <a:p>
            <a:pPr marL="971550" lvl="1" indent="-514350">
              <a:buClr>
                <a:srgbClr val="A422FF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Write </a:t>
            </a:r>
            <a:r>
              <a:rPr lang="en-US" sz="3500" b="1" dirty="0" smtClean="0">
                <a:solidFill>
                  <a:srgbClr val="00B050"/>
                </a:solidFill>
              </a:rPr>
              <a:t>3 interesting things </a:t>
            </a:r>
            <a:r>
              <a:rPr lang="en-US" sz="3500" b="1" dirty="0" smtClean="0">
                <a:solidFill>
                  <a:srgbClr val="A422FF"/>
                </a:solidFill>
              </a:rPr>
              <a:t>you read and heard</a:t>
            </a:r>
          </a:p>
          <a:p>
            <a:pPr marL="971550" lvl="1" indent="-514350">
              <a:buClr>
                <a:srgbClr val="A422FF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Write in middle </a:t>
            </a:r>
            <a:r>
              <a:rPr lang="en-US" sz="3500" b="1" dirty="0" smtClean="0">
                <a:solidFill>
                  <a:srgbClr val="A422FF"/>
                </a:solidFill>
              </a:rPr>
              <a:t>section (2) </a:t>
            </a:r>
            <a:r>
              <a:rPr lang="en-US" sz="3500" b="1" dirty="0" smtClean="0">
                <a:solidFill>
                  <a:srgbClr val="A422FF"/>
                </a:solidFill>
              </a:rPr>
              <a:t>of your notebook</a:t>
            </a:r>
          </a:p>
          <a:p>
            <a:pPr>
              <a:buClr>
                <a:srgbClr val="A422FF"/>
              </a:buClr>
            </a:pPr>
            <a:endParaRPr lang="en-US" sz="35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00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 Lesson 3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/10/17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899" y="826950"/>
            <a:ext cx="8463023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A422FF"/>
                </a:solidFill>
              </a:rPr>
              <a:t>Review of classwork:</a:t>
            </a:r>
          </a:p>
          <a:p>
            <a:pPr marL="971550" lvl="1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When I call your name, bring all your classwork to me and I will review what you are missing (if anything).  You have the opportunity to give me missing work now</a:t>
            </a:r>
            <a:r>
              <a:rPr lang="en-US" sz="3500" b="1" dirty="0" smtClean="0">
                <a:solidFill>
                  <a:srgbClr val="008000"/>
                </a:solidFill>
              </a:rPr>
              <a:t>.</a:t>
            </a:r>
          </a:p>
          <a:p>
            <a:pPr marL="514350" indent="-514350">
              <a:buClr>
                <a:srgbClr val="A422FF"/>
              </a:buClr>
              <a:buFont typeface="Wingdings" charset="2"/>
              <a:buAutoNum type="arabicPlain" startAt="2"/>
            </a:pPr>
            <a:r>
              <a:rPr lang="en-US" sz="3500" b="1" dirty="0" smtClean="0">
                <a:solidFill>
                  <a:srgbClr val="A422FF"/>
                </a:solidFill>
              </a:rPr>
              <a:t>If </a:t>
            </a:r>
            <a:r>
              <a:rPr lang="en-US" sz="3500" b="1" dirty="0">
                <a:solidFill>
                  <a:srgbClr val="A422FF"/>
                </a:solidFill>
              </a:rPr>
              <a:t>you’re finished with everything, you can work on the vocabulary words for “Students Should be Required to Wear Uniforms</a:t>
            </a:r>
            <a:r>
              <a:rPr lang="en-US" sz="3500" b="1" dirty="0" smtClean="0">
                <a:solidFill>
                  <a:srgbClr val="A422FF"/>
                </a:solidFill>
              </a:rPr>
              <a:t>” in Section 1 (Vocab) of your notebook</a:t>
            </a:r>
            <a:endParaRPr lang="en-US" sz="35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59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29" y="105813"/>
            <a:ext cx="8134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Today’s  Lesson 3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/13/17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899" y="979350"/>
            <a:ext cx="8463023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500" b="1" dirty="0" smtClean="0">
                <a:solidFill>
                  <a:srgbClr val="A422FF"/>
                </a:solidFill>
              </a:rPr>
              <a:t>Finish looking </a:t>
            </a:r>
            <a:r>
              <a:rPr lang="en-US" sz="3500" b="1" dirty="0" smtClean="0">
                <a:solidFill>
                  <a:srgbClr val="A422FF"/>
                </a:solidFill>
              </a:rPr>
              <a:t>at</a:t>
            </a:r>
            <a:r>
              <a:rPr lang="en-US" sz="3500" b="1" dirty="0" smtClean="0">
                <a:solidFill>
                  <a:srgbClr val="00B050"/>
                </a:solidFill>
              </a:rPr>
              <a:t> </a:t>
            </a:r>
            <a:r>
              <a:rPr lang="en-US" sz="3500" b="1" dirty="0" smtClean="0">
                <a:solidFill>
                  <a:srgbClr val="00B050"/>
                </a:solidFill>
              </a:rPr>
              <a:t>infographic</a:t>
            </a:r>
            <a:r>
              <a:rPr lang="en-US" sz="3500" b="1" dirty="0" smtClean="0">
                <a:solidFill>
                  <a:srgbClr val="00B050"/>
                </a:solidFill>
              </a:rPr>
              <a:t> </a:t>
            </a:r>
            <a:r>
              <a:rPr lang="en-US" sz="3500" b="1" dirty="0" smtClean="0">
                <a:solidFill>
                  <a:srgbClr val="A422FF"/>
                </a:solidFill>
              </a:rPr>
              <a:t>of Facebook:</a:t>
            </a:r>
          </a:p>
          <a:p>
            <a:pPr marL="971550" lvl="1" indent="-514350">
              <a:buClr>
                <a:srgbClr val="A422FF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Write </a:t>
            </a:r>
            <a:r>
              <a:rPr lang="en-US" sz="3500" b="1" dirty="0" smtClean="0">
                <a:solidFill>
                  <a:srgbClr val="00B050"/>
                </a:solidFill>
              </a:rPr>
              <a:t>3 more </a:t>
            </a:r>
            <a:r>
              <a:rPr lang="en-US" sz="3500" b="1" dirty="0" smtClean="0">
                <a:solidFill>
                  <a:srgbClr val="00B050"/>
                </a:solidFill>
              </a:rPr>
              <a:t>questions </a:t>
            </a:r>
            <a:r>
              <a:rPr lang="en-US" sz="3500" b="1" dirty="0" smtClean="0">
                <a:solidFill>
                  <a:srgbClr val="A422FF"/>
                </a:solidFill>
              </a:rPr>
              <a:t>you have about the history of Facebook while listening and reading (things I want to know about more or things I didn’t understand)</a:t>
            </a:r>
          </a:p>
          <a:p>
            <a:pPr marL="971550" lvl="1" indent="-514350">
              <a:buClr>
                <a:srgbClr val="A422FF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Write </a:t>
            </a:r>
            <a:r>
              <a:rPr lang="en-US" sz="3500" b="1" dirty="0" smtClean="0">
                <a:solidFill>
                  <a:srgbClr val="00B050"/>
                </a:solidFill>
              </a:rPr>
              <a:t>3 more </a:t>
            </a:r>
            <a:r>
              <a:rPr lang="en-US" sz="3500" b="1" dirty="0" smtClean="0">
                <a:solidFill>
                  <a:srgbClr val="00B050"/>
                </a:solidFill>
              </a:rPr>
              <a:t>interesting things </a:t>
            </a:r>
            <a:r>
              <a:rPr lang="en-US" sz="3500" b="1" dirty="0" smtClean="0">
                <a:solidFill>
                  <a:srgbClr val="A422FF"/>
                </a:solidFill>
              </a:rPr>
              <a:t>you read and heard</a:t>
            </a:r>
          </a:p>
          <a:p>
            <a:pPr marL="971550" lvl="1" indent="-514350">
              <a:buClr>
                <a:srgbClr val="A422FF"/>
              </a:buClr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A422FF"/>
                </a:solidFill>
              </a:rPr>
              <a:t>Write in middle </a:t>
            </a:r>
            <a:r>
              <a:rPr lang="en-US" sz="3500" b="1" dirty="0" smtClean="0">
                <a:solidFill>
                  <a:srgbClr val="A422FF"/>
                </a:solidFill>
              </a:rPr>
              <a:t>section (2) </a:t>
            </a:r>
            <a:r>
              <a:rPr lang="en-US" sz="3500" b="1" dirty="0" smtClean="0">
                <a:solidFill>
                  <a:srgbClr val="A422FF"/>
                </a:solidFill>
              </a:rPr>
              <a:t>of your notebook</a:t>
            </a:r>
          </a:p>
          <a:p>
            <a:pPr>
              <a:buClr>
                <a:srgbClr val="A422FF"/>
              </a:buClr>
            </a:pPr>
            <a:endParaRPr lang="en-US" sz="35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9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308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Amy Lingenfelter</cp:lastModifiedBy>
  <cp:revision>134</cp:revision>
  <dcterms:created xsi:type="dcterms:W3CDTF">2017-01-11T12:06:37Z</dcterms:created>
  <dcterms:modified xsi:type="dcterms:W3CDTF">2017-03-10T00:41:36Z</dcterms:modified>
</cp:coreProperties>
</file>