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8" r:id="rId2"/>
    <p:sldId id="319" r:id="rId3"/>
    <p:sldId id="320" r:id="rId4"/>
    <p:sldId id="32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22FF"/>
    <a:srgbClr val="FF8E3A"/>
    <a:srgbClr val="E62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5" autoAdjust="0"/>
  </p:normalViewPr>
  <p:slideViewPr>
    <p:cSldViewPr snapToGrid="0" snapToObjects="1">
      <p:cViewPr varScale="1">
        <p:scale>
          <a:sx n="64" d="100"/>
          <a:sy n="64" d="100"/>
        </p:scale>
        <p:origin x="-10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5/1/17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5/1/17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9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5/1/17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1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5/1/17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5/1/17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5/1/17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5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5/1/17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2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5/1/17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5/1/17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7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5/1/17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8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5/1/17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6A8B2-2159-BC4F-B049-51977E60A51D}" type="datetimeFigureOut">
              <a:rPr lang="en-US" smtClean="0"/>
              <a:t>5/1/17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5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Today’s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Lesson 4/24, 2017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895501"/>
            <a:ext cx="82931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Finish watching the rest of Degrassi show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>
                <a:solidFill>
                  <a:srgbClr val="A422FF"/>
                </a:solidFill>
              </a:rPr>
              <a:t>Review </a:t>
            </a:r>
            <a:r>
              <a:rPr lang="en-US" sz="3000" b="1" dirty="0">
                <a:solidFill>
                  <a:srgbClr val="008000"/>
                </a:solidFill>
              </a:rPr>
              <a:t>Character Trait </a:t>
            </a:r>
            <a:r>
              <a:rPr lang="en-US" sz="3000" b="1" dirty="0">
                <a:solidFill>
                  <a:srgbClr val="A422FF"/>
                </a:solidFill>
              </a:rPr>
              <a:t>worksheet from “Degrassi </a:t>
            </a:r>
            <a:r>
              <a:rPr lang="en-US" sz="3000" b="1" dirty="0" smtClean="0">
                <a:solidFill>
                  <a:srgbClr val="A422FF"/>
                </a:solidFill>
              </a:rPr>
              <a:t>Show”</a:t>
            </a:r>
            <a:endParaRPr lang="en-US" sz="3000" b="1" dirty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540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Today’s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Lesson 4/25-26, 2017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822506"/>
            <a:ext cx="8293101" cy="5893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2900" b="1" dirty="0" smtClean="0">
                <a:solidFill>
                  <a:srgbClr val="A422FF"/>
                </a:solidFill>
              </a:rPr>
              <a:t>Review </a:t>
            </a:r>
            <a:r>
              <a:rPr lang="en-US" sz="2900" b="1" dirty="0" smtClean="0">
                <a:solidFill>
                  <a:srgbClr val="008000"/>
                </a:solidFill>
              </a:rPr>
              <a:t>persuasive essay </a:t>
            </a:r>
            <a:r>
              <a:rPr lang="en-US" sz="2900" b="1" dirty="0" smtClean="0">
                <a:solidFill>
                  <a:srgbClr val="A422FF"/>
                </a:solidFill>
              </a:rPr>
              <a:t>topics for our persuasive essays.  (Each person is randomly chosen to read aloud).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2900" b="1" dirty="0" smtClean="0">
                <a:solidFill>
                  <a:srgbClr val="A422FF"/>
                </a:solidFill>
              </a:rPr>
              <a:t>In the </a:t>
            </a:r>
            <a:r>
              <a:rPr lang="en-US" sz="2900" b="1" i="1" dirty="0" smtClean="0">
                <a:solidFill>
                  <a:srgbClr val="A422FF"/>
                </a:solidFill>
              </a:rPr>
              <a:t>writing section</a:t>
            </a:r>
            <a:r>
              <a:rPr lang="en-US" sz="2900" b="1" dirty="0" smtClean="0">
                <a:solidFill>
                  <a:srgbClr val="A422FF"/>
                </a:solidFill>
              </a:rPr>
              <a:t> of your notebook, </a:t>
            </a:r>
            <a:r>
              <a:rPr lang="en-US" sz="2900" b="1" dirty="0">
                <a:solidFill>
                  <a:srgbClr val="A422FF"/>
                </a:solidFill>
              </a:rPr>
              <a:t>w</a:t>
            </a:r>
            <a:r>
              <a:rPr lang="en-US" sz="2900" b="1" dirty="0" smtClean="0">
                <a:solidFill>
                  <a:srgbClr val="A422FF"/>
                </a:solidFill>
              </a:rPr>
              <a:t>rite down </a:t>
            </a:r>
            <a:r>
              <a:rPr lang="en-US" sz="2900" b="1" dirty="0" smtClean="0">
                <a:solidFill>
                  <a:srgbClr val="008000"/>
                </a:solidFill>
              </a:rPr>
              <a:t>5 topics </a:t>
            </a:r>
            <a:r>
              <a:rPr lang="en-US" sz="2900" b="1" dirty="0" smtClean="0">
                <a:solidFill>
                  <a:srgbClr val="A422FF"/>
                </a:solidFill>
              </a:rPr>
              <a:t>you’re interested in and brainstorm ideas</a:t>
            </a:r>
            <a:r>
              <a:rPr lang="en-US" sz="2900" b="1" dirty="0">
                <a:solidFill>
                  <a:srgbClr val="A422FF"/>
                </a:solidFill>
              </a:rPr>
              <a:t> </a:t>
            </a:r>
            <a:r>
              <a:rPr lang="en-US" sz="2900" b="1" dirty="0" smtClean="0">
                <a:solidFill>
                  <a:srgbClr val="A422FF"/>
                </a:solidFill>
              </a:rPr>
              <a:t>for what you will write.</a:t>
            </a:r>
          </a:p>
          <a:p>
            <a:pPr marL="971550" lvl="2" indent="-514350">
              <a:buClr>
                <a:srgbClr val="A422FF"/>
              </a:buClr>
              <a:buFont typeface="Wingdings" charset="2"/>
              <a:buChar char="Ø"/>
            </a:pPr>
            <a:r>
              <a:rPr lang="en-US" sz="2900" b="1" dirty="0" smtClean="0">
                <a:solidFill>
                  <a:srgbClr val="A422FF"/>
                </a:solidFill>
              </a:rPr>
              <a:t>In groups of 3, with your group members, discuss:</a:t>
            </a:r>
          </a:p>
          <a:p>
            <a:pPr marL="1428750" lvl="3" indent="-514350">
              <a:buClr>
                <a:srgbClr val="A422FF"/>
              </a:buClr>
              <a:buFont typeface="Courier New"/>
              <a:buChar char="o"/>
            </a:pPr>
            <a:r>
              <a:rPr lang="en-US" sz="2900" b="1" dirty="0">
                <a:solidFill>
                  <a:srgbClr val="A422FF"/>
                </a:solidFill>
              </a:rPr>
              <a:t>T</a:t>
            </a:r>
            <a:r>
              <a:rPr lang="en-US" sz="2900" b="1" dirty="0" smtClean="0">
                <a:solidFill>
                  <a:srgbClr val="A422FF"/>
                </a:solidFill>
              </a:rPr>
              <a:t>he 5 topics you like</a:t>
            </a:r>
          </a:p>
          <a:p>
            <a:pPr marL="1428750" lvl="3" indent="-514350">
              <a:buClr>
                <a:srgbClr val="A422FF"/>
              </a:buClr>
              <a:buFont typeface="Courier New"/>
              <a:buChar char="o"/>
            </a:pPr>
            <a:r>
              <a:rPr lang="en-US" sz="2900" b="1" dirty="0" smtClean="0">
                <a:solidFill>
                  <a:srgbClr val="A422FF"/>
                </a:solidFill>
              </a:rPr>
              <a:t>The reason you like them</a:t>
            </a:r>
          </a:p>
          <a:p>
            <a:pPr marL="1428750" lvl="3" indent="-514350">
              <a:buClr>
                <a:srgbClr val="A422FF"/>
              </a:buClr>
              <a:buFont typeface="Courier New"/>
              <a:buChar char="o"/>
            </a:pPr>
            <a:r>
              <a:rPr lang="en-US" sz="2900" b="1" dirty="0">
                <a:solidFill>
                  <a:srgbClr val="A422FF"/>
                </a:solidFill>
              </a:rPr>
              <a:t>T</a:t>
            </a:r>
            <a:r>
              <a:rPr lang="en-US" sz="2900" b="1" dirty="0" smtClean="0">
                <a:solidFill>
                  <a:srgbClr val="A422FF"/>
                </a:solidFill>
              </a:rPr>
              <a:t>he ideas, details, and examples you have about them that will support your opinion.</a:t>
            </a:r>
          </a:p>
          <a:p>
            <a:pPr marL="971550" lvl="2" indent="-514350">
              <a:buClr>
                <a:srgbClr val="A422FF"/>
              </a:buClr>
              <a:buFont typeface="Wingdings" charset="2"/>
              <a:buChar char="Ø"/>
            </a:pPr>
            <a:r>
              <a:rPr lang="en-US" sz="2900" b="1" dirty="0" smtClean="0">
                <a:solidFill>
                  <a:srgbClr val="A422FF"/>
                </a:solidFill>
              </a:rPr>
              <a:t>Each person should have a chance to share.</a:t>
            </a:r>
          </a:p>
        </p:txBody>
      </p:sp>
    </p:spTree>
    <p:extLst>
      <p:ext uri="{BB962C8B-B14F-4D97-AF65-F5344CB8AC3E}">
        <p14:creationId xmlns:p14="http://schemas.microsoft.com/office/powerpoint/2010/main" val="3913652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Today’s  Lesson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4/27, 2017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895501"/>
            <a:ext cx="829310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Review characteristics of an </a:t>
            </a:r>
            <a:r>
              <a:rPr lang="en-US" sz="3000" b="1" dirty="0" smtClean="0">
                <a:solidFill>
                  <a:srgbClr val="008000"/>
                </a:solidFill>
              </a:rPr>
              <a:t>introduction</a:t>
            </a:r>
            <a:r>
              <a:rPr lang="en-US" sz="3000" b="1" dirty="0" smtClean="0">
                <a:solidFill>
                  <a:srgbClr val="A422FF"/>
                </a:solidFill>
              </a:rPr>
              <a:t>.</a:t>
            </a:r>
          </a:p>
          <a:p>
            <a:pPr marL="971550" lvl="2" indent="-514350">
              <a:buClr>
                <a:srgbClr val="A422FF"/>
              </a:buClr>
              <a:buFont typeface="Wingdings" charset="2"/>
              <a:buChar char="Ø"/>
            </a:pPr>
            <a:r>
              <a:rPr lang="en-US" sz="3000" b="1" dirty="0">
                <a:solidFill>
                  <a:srgbClr val="008000"/>
                </a:solidFill>
              </a:rPr>
              <a:t>A</a:t>
            </a:r>
            <a:r>
              <a:rPr lang="en-US" sz="3000" b="1" dirty="0" smtClean="0">
                <a:solidFill>
                  <a:srgbClr val="008000"/>
                </a:solidFill>
              </a:rPr>
              <a:t>ttention-grabbing sentence/hook</a:t>
            </a:r>
            <a:r>
              <a:rPr lang="en-US" sz="3000" b="1" dirty="0" smtClean="0">
                <a:solidFill>
                  <a:srgbClr val="A422FF"/>
                </a:solidFill>
              </a:rPr>
              <a:t>- makes people want to read.  Can be a question or comment, and/or quote, </a:t>
            </a:r>
            <a:r>
              <a:rPr lang="en-US" sz="3000" b="1" smtClean="0">
                <a:solidFill>
                  <a:srgbClr val="A422FF"/>
                </a:solidFill>
              </a:rPr>
              <a:t>but it MUST </a:t>
            </a:r>
            <a:r>
              <a:rPr lang="en-US" sz="3000" b="1" dirty="0" smtClean="0">
                <a:solidFill>
                  <a:srgbClr val="A422FF"/>
                </a:solidFill>
              </a:rPr>
              <a:t>BE INTERESTING.</a:t>
            </a:r>
          </a:p>
          <a:p>
            <a:pPr marL="971550" lvl="2" indent="-514350">
              <a:buClr>
                <a:srgbClr val="A422FF"/>
              </a:buClr>
              <a:buFont typeface="Wingdings" charset="2"/>
              <a:buChar char="Ø"/>
            </a:pPr>
            <a:r>
              <a:rPr lang="en-US" sz="3000" b="1" dirty="0" smtClean="0">
                <a:solidFill>
                  <a:srgbClr val="008000"/>
                </a:solidFill>
              </a:rPr>
              <a:t>Thesis statement</a:t>
            </a:r>
            <a:r>
              <a:rPr lang="en-US" sz="3200" b="1" dirty="0" smtClean="0">
                <a:solidFill>
                  <a:srgbClr val="008000"/>
                </a:solidFill>
              </a:rPr>
              <a:t>/</a:t>
            </a:r>
            <a:r>
              <a:rPr lang="en-US" sz="3200" b="1" dirty="0">
                <a:solidFill>
                  <a:srgbClr val="008000"/>
                </a:solidFill>
              </a:rPr>
              <a:t>central idea/hypothesis/claim</a:t>
            </a:r>
            <a:r>
              <a:rPr lang="en-US" sz="3200" dirty="0">
                <a:solidFill>
                  <a:srgbClr val="008000"/>
                </a:solidFill>
              </a:rPr>
              <a:t> </a:t>
            </a:r>
            <a:r>
              <a:rPr lang="en-US" sz="3000" b="1" dirty="0" smtClean="0">
                <a:solidFill>
                  <a:srgbClr val="A422FF"/>
                </a:solidFill>
              </a:rPr>
              <a:t>- the main idea/topic of the whole essay.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Write the introduction for your persuasive essay.</a:t>
            </a:r>
            <a:endParaRPr lang="en-US" sz="3000" b="1" dirty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610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Today’s  Lesson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4/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28,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2017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895501"/>
            <a:ext cx="82931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POETRY DAY- AUDITORIUM</a:t>
            </a:r>
            <a:endParaRPr lang="en-US" sz="3000" b="1" dirty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208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2370</TotalTime>
  <Words>207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PeopleLeap,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Lingenfelter</dc:creator>
  <cp:lastModifiedBy>Amy Lingenfelter</cp:lastModifiedBy>
  <cp:revision>278</cp:revision>
  <dcterms:created xsi:type="dcterms:W3CDTF">2017-01-11T12:06:37Z</dcterms:created>
  <dcterms:modified xsi:type="dcterms:W3CDTF">2017-05-01T12:18:31Z</dcterms:modified>
</cp:coreProperties>
</file>