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3" r:id="rId2"/>
    <p:sldId id="296" r:id="rId3"/>
    <p:sldId id="308" r:id="rId4"/>
    <p:sldId id="299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2FF"/>
    <a:srgbClr val="FF8E3A"/>
    <a:srgbClr val="E62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 snapToGrid="0" snapToObjects="1">
      <p:cViewPr>
        <p:scale>
          <a:sx n="80" d="100"/>
          <a:sy n="80" d="100"/>
        </p:scale>
        <p:origin x="-188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9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85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7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8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0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A8B2-2159-BC4F-B049-51977E60A51D}" type="datetimeFigureOut">
              <a:rPr lang="en-US" smtClean="0"/>
              <a:t>4/3/17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4FED-41A9-D249-A920-696FB29B2A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5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4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/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3 &amp; 4/4,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Record meaning and examples of key </a:t>
            </a:r>
            <a:r>
              <a:rPr lang="en-US" sz="3000" b="1" dirty="0">
                <a:solidFill>
                  <a:srgbClr val="A422FF"/>
                </a:solidFill>
              </a:rPr>
              <a:t>vocab words in the vocab section of your </a:t>
            </a:r>
            <a:r>
              <a:rPr lang="en-US" sz="3000" b="1" dirty="0" smtClean="0">
                <a:solidFill>
                  <a:srgbClr val="A422FF"/>
                </a:solidFill>
              </a:rPr>
              <a:t>notebook.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Quiz your </a:t>
            </a:r>
            <a:r>
              <a:rPr lang="en-US" sz="3000" b="1" u="sng" dirty="0" smtClean="0">
                <a:solidFill>
                  <a:srgbClr val="008000"/>
                </a:solidFill>
              </a:rPr>
              <a:t>reading partner</a:t>
            </a:r>
            <a:r>
              <a:rPr lang="en-US" sz="3000" b="1" dirty="0" smtClean="0">
                <a:solidFill>
                  <a:srgbClr val="00B050"/>
                </a:solidFill>
              </a:rPr>
              <a:t> </a:t>
            </a:r>
            <a:r>
              <a:rPr lang="en-US" sz="3000" b="1" dirty="0" smtClean="0">
                <a:solidFill>
                  <a:srgbClr val="A422FF"/>
                </a:solidFill>
              </a:rPr>
              <a:t>on the meaning of each word.  </a:t>
            </a:r>
          </a:p>
          <a:p>
            <a:pPr marL="971550" lvl="2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000" b="1" dirty="0" smtClean="0">
                <a:solidFill>
                  <a:srgbClr val="008000"/>
                </a:solidFill>
              </a:rPr>
              <a:t>Alternate</a:t>
            </a:r>
            <a:r>
              <a:rPr lang="en-US" sz="3000" b="1" dirty="0" smtClean="0">
                <a:solidFill>
                  <a:srgbClr val="A422FF"/>
                </a:solidFill>
              </a:rPr>
              <a:t> each word (one person, one word, then the other person).</a:t>
            </a:r>
          </a:p>
          <a:p>
            <a:pPr marL="971550" lvl="2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000" b="1" dirty="0" smtClean="0">
                <a:solidFill>
                  <a:srgbClr val="A422FF"/>
                </a:solidFill>
              </a:rPr>
              <a:t>They can </a:t>
            </a:r>
            <a:r>
              <a:rPr lang="en-US" sz="3000" b="1" dirty="0" smtClean="0">
                <a:solidFill>
                  <a:srgbClr val="008000"/>
                </a:solidFill>
              </a:rPr>
              <a:t>1) give the definition </a:t>
            </a:r>
            <a:r>
              <a:rPr lang="en-US" sz="3000" b="1" dirty="0" smtClean="0">
                <a:solidFill>
                  <a:srgbClr val="A422FF"/>
                </a:solidFill>
              </a:rPr>
              <a:t>or 2) </a:t>
            </a:r>
            <a:r>
              <a:rPr lang="en-US" sz="3000" b="1" dirty="0" smtClean="0">
                <a:solidFill>
                  <a:srgbClr val="008000"/>
                </a:solidFill>
              </a:rPr>
              <a:t>use the word correctly in a sentence</a:t>
            </a:r>
          </a:p>
          <a:p>
            <a:pPr marL="971550" lvl="2" indent="-514350">
              <a:buClr>
                <a:srgbClr val="A422FF"/>
              </a:buClr>
              <a:buFont typeface="Wingdings" charset="2"/>
              <a:buChar char="Ø"/>
            </a:pPr>
            <a:r>
              <a:rPr lang="en-US" sz="3000" b="1" dirty="0" smtClean="0">
                <a:solidFill>
                  <a:srgbClr val="A422FF"/>
                </a:solidFill>
              </a:rPr>
              <a:t>If they get it right, give them a </a:t>
            </a:r>
            <a:r>
              <a:rPr lang="en-US" sz="3000" b="1" dirty="0" smtClean="0">
                <a:solidFill>
                  <a:srgbClr val="008000"/>
                </a:solidFill>
              </a:rPr>
              <a:t>check</a:t>
            </a:r>
            <a:r>
              <a:rPr lang="en-US" sz="3000" b="1" dirty="0" smtClean="0">
                <a:solidFill>
                  <a:srgbClr val="A422FF"/>
                </a:solidFill>
              </a:rPr>
              <a:t>.  </a:t>
            </a:r>
            <a:r>
              <a:rPr lang="en-US" sz="3000" b="1" dirty="0" smtClean="0">
                <a:solidFill>
                  <a:srgbClr val="A422FF"/>
                </a:solidFill>
              </a:rPr>
              <a:t>If they get it wrong, give them a </a:t>
            </a:r>
            <a:r>
              <a:rPr lang="en-US" sz="3000" b="1" dirty="0" smtClean="0">
                <a:solidFill>
                  <a:srgbClr val="008000"/>
                </a:solidFill>
              </a:rPr>
              <a:t>circle</a:t>
            </a:r>
            <a:r>
              <a:rPr lang="en-US" sz="3000" b="1" dirty="0" smtClean="0">
                <a:solidFill>
                  <a:srgbClr val="A422FF"/>
                </a:solidFill>
              </a:rPr>
              <a:t>.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Study </a:t>
            </a:r>
            <a:r>
              <a:rPr lang="en-US" sz="3000" b="1" dirty="0">
                <a:solidFill>
                  <a:srgbClr val="A422FF"/>
                </a:solidFill>
              </a:rPr>
              <a:t>for </a:t>
            </a:r>
            <a:r>
              <a:rPr lang="en-US" sz="3000" b="1" dirty="0">
                <a:solidFill>
                  <a:srgbClr val="008000"/>
                </a:solidFill>
              </a:rPr>
              <a:t>vocab </a:t>
            </a:r>
            <a:r>
              <a:rPr lang="en-US" sz="3000" b="1" dirty="0" smtClean="0">
                <a:solidFill>
                  <a:srgbClr val="008000"/>
                </a:solidFill>
              </a:rPr>
              <a:t>quiz </a:t>
            </a:r>
            <a:r>
              <a:rPr lang="en-US" sz="3000" b="1" dirty="0" smtClean="0">
                <a:solidFill>
                  <a:srgbClr val="A422FF"/>
                </a:solidFill>
              </a:rPr>
              <a:t>that we will have on Thursday.</a:t>
            </a: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1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4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/</a:t>
            </a:r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6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,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008000"/>
                </a:solidFill>
              </a:rPr>
              <a:t>Vocabulary Quiz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Read “Students Should be Required to Wear Uniforms”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Review </a:t>
            </a:r>
            <a:r>
              <a:rPr lang="en-US" sz="3000" b="1" dirty="0" smtClean="0">
                <a:solidFill>
                  <a:srgbClr val="008000"/>
                </a:solidFill>
              </a:rPr>
              <a:t>Topic Sentences</a:t>
            </a:r>
          </a:p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With a partner, write a strong topic sentence for paragraph 4.</a:t>
            </a: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553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3113"/>
            <a:ext cx="83113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rgbClr val="008000"/>
                </a:solidFill>
                <a:latin typeface="Georgia"/>
                <a:cs typeface="Georgia"/>
              </a:rPr>
              <a:t>Today’s  Lesson 4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/7, </a:t>
            </a:r>
            <a:r>
              <a:rPr lang="en-US" sz="3500" b="1" dirty="0" smtClean="0">
                <a:solidFill>
                  <a:srgbClr val="008000"/>
                </a:solidFill>
                <a:latin typeface="Georgia"/>
                <a:cs typeface="Georgia"/>
              </a:rPr>
              <a:t>2017</a:t>
            </a:r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5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895501"/>
            <a:ext cx="82931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Clr>
                <a:srgbClr val="A422FF"/>
              </a:buClr>
              <a:buFont typeface="+mj-lt"/>
              <a:buAutoNum type="arabicPeriod"/>
            </a:pPr>
            <a:r>
              <a:rPr lang="en-US" sz="3000" b="1" dirty="0" smtClean="0">
                <a:solidFill>
                  <a:srgbClr val="A422FF"/>
                </a:solidFill>
              </a:rPr>
              <a:t>Watch</a:t>
            </a:r>
            <a:r>
              <a:rPr lang="en-US" sz="3000" b="1" dirty="0" smtClean="0">
                <a:solidFill>
                  <a:srgbClr val="008000"/>
                </a:solidFill>
              </a:rPr>
              <a:t> </a:t>
            </a:r>
            <a:r>
              <a:rPr lang="en-US" sz="3000" b="1" dirty="0" smtClean="0">
                <a:solidFill>
                  <a:srgbClr val="008000"/>
                </a:solidFill>
              </a:rPr>
              <a:t>Degrassi</a:t>
            </a:r>
            <a:r>
              <a:rPr lang="en-US" sz="3000" b="1" dirty="0" smtClean="0">
                <a:solidFill>
                  <a:srgbClr val="008000"/>
                </a:solidFill>
              </a:rPr>
              <a:t> Junior High</a:t>
            </a: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59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11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Key Vocab from Movie, “The Social Network”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191" y="674605"/>
            <a:ext cx="8293101" cy="609397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Crew </a:t>
            </a:r>
            <a:r>
              <a:rPr lang="en-US" sz="3000" dirty="0" smtClean="0">
                <a:solidFill>
                  <a:srgbClr val="A422FF"/>
                </a:solidFill>
              </a:rPr>
              <a:t>(noun)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Exclusive </a:t>
            </a:r>
            <a:r>
              <a:rPr lang="en-US" sz="3000" dirty="0" smtClean="0">
                <a:solidFill>
                  <a:srgbClr val="A422FF"/>
                </a:solidFill>
              </a:rPr>
              <a:t>(adjective)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Code </a:t>
            </a:r>
            <a:r>
              <a:rPr lang="en-US" sz="3000" dirty="0" smtClean="0">
                <a:solidFill>
                  <a:srgbClr val="A422FF"/>
                </a:solidFill>
              </a:rPr>
              <a:t>(noun)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Prestigious </a:t>
            </a:r>
            <a:r>
              <a:rPr lang="en-US" sz="3000" dirty="0" smtClean="0">
                <a:solidFill>
                  <a:srgbClr val="A422FF"/>
                </a:solidFill>
              </a:rPr>
              <a:t>(adj.)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Rate </a:t>
            </a:r>
            <a:r>
              <a:rPr lang="en-US" sz="3000" dirty="0" smtClean="0">
                <a:solidFill>
                  <a:srgbClr val="A422FF"/>
                </a:solidFill>
              </a:rPr>
              <a:t>(verb)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>
                <a:solidFill>
                  <a:srgbClr val="A422FF"/>
                </a:solidFill>
              </a:rPr>
              <a:t>Hot/Hotness (slang)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Accuse </a:t>
            </a:r>
            <a:r>
              <a:rPr lang="en-US" sz="3000" dirty="0" smtClean="0">
                <a:solidFill>
                  <a:srgbClr val="A422FF"/>
                </a:solidFill>
              </a:rPr>
              <a:t>(verb)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Security </a:t>
            </a:r>
            <a:r>
              <a:rPr lang="en-US" sz="3000" dirty="0" smtClean="0">
                <a:solidFill>
                  <a:srgbClr val="A422FF"/>
                </a:solidFill>
              </a:rPr>
              <a:t>(noun)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Intern </a:t>
            </a:r>
            <a:r>
              <a:rPr lang="en-US" sz="3000" dirty="0" smtClean="0">
                <a:solidFill>
                  <a:srgbClr val="A422FF"/>
                </a:solidFill>
              </a:rPr>
              <a:t>(noun)</a:t>
            </a: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Sue </a:t>
            </a:r>
            <a:r>
              <a:rPr lang="en-US" sz="3000" dirty="0" smtClean="0">
                <a:solidFill>
                  <a:srgbClr val="A422FF"/>
                </a:solidFill>
              </a:rPr>
              <a:t>(verb)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Investor </a:t>
            </a:r>
            <a:r>
              <a:rPr lang="en-US" sz="3000" dirty="0" smtClean="0">
                <a:solidFill>
                  <a:srgbClr val="A422FF"/>
                </a:solidFill>
              </a:rPr>
              <a:t>(noun)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Crash</a:t>
            </a:r>
            <a:r>
              <a:rPr lang="en-US" sz="3000" dirty="0" smtClean="0">
                <a:solidFill>
                  <a:srgbClr val="A422FF"/>
                </a:solidFill>
              </a:rPr>
              <a:t> (v.)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Server </a:t>
            </a:r>
            <a:r>
              <a:rPr lang="en-US" sz="3000" dirty="0" smtClean="0">
                <a:solidFill>
                  <a:srgbClr val="A422FF"/>
                </a:solidFill>
              </a:rPr>
              <a:t>(n.)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Stock </a:t>
            </a:r>
            <a:r>
              <a:rPr lang="en-US" sz="3000" dirty="0" smtClean="0">
                <a:solidFill>
                  <a:srgbClr val="A422FF"/>
                </a:solidFill>
              </a:rPr>
              <a:t>(n.)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Ambush </a:t>
            </a:r>
            <a:r>
              <a:rPr lang="en-US" sz="3000" dirty="0" smtClean="0">
                <a:solidFill>
                  <a:srgbClr val="A422FF"/>
                </a:solidFill>
              </a:rPr>
              <a:t>(v.)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Rough </a:t>
            </a:r>
            <a:r>
              <a:rPr lang="en-US" sz="3000" dirty="0" smtClean="0">
                <a:solidFill>
                  <a:srgbClr val="A422FF"/>
                </a:solidFill>
              </a:rPr>
              <a:t>(adj.)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Perjury </a:t>
            </a:r>
            <a:r>
              <a:rPr lang="en-US" sz="3000" dirty="0" smtClean="0">
                <a:solidFill>
                  <a:srgbClr val="A422FF"/>
                </a:solidFill>
              </a:rPr>
              <a:t>(n.)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Agreement </a:t>
            </a:r>
            <a:r>
              <a:rPr lang="en-US" sz="3000" dirty="0" smtClean="0">
                <a:solidFill>
                  <a:srgbClr val="A422FF"/>
                </a:solidFill>
              </a:rPr>
              <a:t>(n.)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Hack </a:t>
            </a:r>
            <a:r>
              <a:rPr lang="en-US" sz="3000" dirty="0" smtClean="0">
                <a:solidFill>
                  <a:srgbClr val="A422FF"/>
                </a:solidFill>
              </a:rPr>
              <a:t>(v.)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Dispute </a:t>
            </a:r>
            <a:r>
              <a:rPr lang="en-US" sz="3000" dirty="0" smtClean="0">
                <a:solidFill>
                  <a:srgbClr val="A422FF"/>
                </a:solidFill>
              </a:rPr>
              <a:t>(v. and n.)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Revenue </a:t>
            </a:r>
            <a:r>
              <a:rPr lang="en-US" sz="3000" dirty="0" smtClean="0">
                <a:solidFill>
                  <a:srgbClr val="A422FF"/>
                </a:solidFill>
              </a:rPr>
              <a:t>(n.)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Lame </a:t>
            </a:r>
            <a:r>
              <a:rPr lang="en-US" sz="3000" dirty="0" smtClean="0">
                <a:solidFill>
                  <a:srgbClr val="A422FF"/>
                </a:solidFill>
              </a:rPr>
              <a:t>(adj.)</a:t>
            </a:r>
          </a:p>
          <a:p>
            <a:pPr marL="285750" indent="-285750">
              <a:buFont typeface="Arial"/>
              <a:buChar char="•"/>
            </a:pPr>
            <a:r>
              <a:rPr lang="en-US" sz="3000" b="1" dirty="0" smtClean="0">
                <a:solidFill>
                  <a:srgbClr val="A422FF"/>
                </a:solidFill>
              </a:rPr>
              <a:t>Rank </a:t>
            </a:r>
            <a:r>
              <a:rPr lang="en-US" sz="3000" dirty="0" smtClean="0">
                <a:solidFill>
                  <a:srgbClr val="A422FF"/>
                </a:solidFill>
              </a:rPr>
              <a:t>(v.)</a:t>
            </a:r>
            <a:endParaRPr lang="en-US" sz="30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endParaRPr lang="en-US" sz="3000" b="1" dirty="0" smtClean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6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11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Key Vocab from Movie, “The Social Network”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191481"/>
              </p:ext>
            </p:extLst>
          </p:nvPr>
        </p:nvGraphicFramePr>
        <p:xfrm>
          <a:off x="559557" y="912087"/>
          <a:ext cx="8175010" cy="5691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002"/>
                <a:gridCol w="1635002"/>
                <a:gridCol w="1635002"/>
                <a:gridCol w="1635002"/>
                <a:gridCol w="1635002"/>
              </a:tblGrid>
              <a:tr h="711389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</a:tr>
              <a:tr h="711389">
                <a:tc>
                  <a:txBody>
                    <a:bodyPr/>
                    <a:lstStyle/>
                    <a:p>
                      <a:r>
                        <a:rPr lang="en-US" dirty="0" smtClean="0"/>
                        <a:t>Crew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389">
                <a:tc>
                  <a:txBody>
                    <a:bodyPr/>
                    <a:lstStyle/>
                    <a:p>
                      <a:r>
                        <a:rPr lang="en-US" dirty="0" smtClean="0"/>
                        <a:t>Exclusive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3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3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3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3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3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58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11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Key Vocab from Movie, “The Social Network”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743635"/>
            <a:ext cx="8293101" cy="612475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2800" b="1" u="sng" dirty="0" smtClean="0">
                <a:solidFill>
                  <a:srgbClr val="A422FF"/>
                </a:solidFill>
              </a:rPr>
              <a:t>Crew</a:t>
            </a:r>
            <a:r>
              <a:rPr lang="en-US" sz="2800" b="1" dirty="0" smtClean="0">
                <a:solidFill>
                  <a:srgbClr val="A422FF"/>
                </a:solidFill>
              </a:rPr>
              <a:t>- </a:t>
            </a:r>
            <a:r>
              <a:rPr lang="en-US" sz="2800" dirty="0" smtClean="0">
                <a:solidFill>
                  <a:srgbClr val="A422FF"/>
                </a:solidFill>
              </a:rPr>
              <a:t>The rowing team sport using canoes</a:t>
            </a:r>
          </a:p>
          <a:p>
            <a:pPr marL="285750" lvl="0" indent="-285750">
              <a:buFont typeface="Arial"/>
              <a:buChar char="•"/>
            </a:pPr>
            <a:r>
              <a:rPr lang="en-US" sz="2800" b="1" u="sng" dirty="0" smtClean="0">
                <a:solidFill>
                  <a:srgbClr val="A422FF"/>
                </a:solidFill>
              </a:rPr>
              <a:t>Exclusive</a:t>
            </a:r>
            <a:r>
              <a:rPr lang="en-US" sz="2800" b="1" dirty="0" smtClean="0">
                <a:solidFill>
                  <a:srgbClr val="A422FF"/>
                </a:solidFill>
              </a:rPr>
              <a:t>- </a:t>
            </a:r>
            <a:r>
              <a:rPr lang="en-US" sz="2800" dirty="0" smtClean="0">
                <a:solidFill>
                  <a:srgbClr val="A422FF"/>
                </a:solidFill>
              </a:rPr>
              <a:t>very hard to enter, only special people can get in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b="1" dirty="0" smtClean="0">
                <a:solidFill>
                  <a:srgbClr val="008000"/>
                </a:solidFill>
              </a:rPr>
              <a:t>Example: Harvard University is exclusive.</a:t>
            </a:r>
          </a:p>
          <a:p>
            <a:pPr marL="285750" indent="-285750">
              <a:buFont typeface="Arial"/>
              <a:buChar char="•"/>
            </a:pPr>
            <a:r>
              <a:rPr lang="en-US" sz="2800" b="1" u="sng" dirty="0" smtClean="0">
                <a:solidFill>
                  <a:srgbClr val="A422FF"/>
                </a:solidFill>
              </a:rPr>
              <a:t>Code</a:t>
            </a:r>
            <a:r>
              <a:rPr lang="en-US" sz="2800" b="1" dirty="0" smtClean="0">
                <a:solidFill>
                  <a:srgbClr val="A422FF"/>
                </a:solidFill>
              </a:rPr>
              <a:t>: </a:t>
            </a:r>
            <a:r>
              <a:rPr lang="en-US" sz="2800" dirty="0" smtClean="0">
                <a:solidFill>
                  <a:srgbClr val="A422FF"/>
                </a:solidFill>
              </a:rPr>
              <a:t>the writing used to create software and hardware (computer programs)</a:t>
            </a:r>
          </a:p>
          <a:p>
            <a:pPr marL="742950" lvl="2" indent="-285750">
              <a:buFont typeface="Arial"/>
              <a:buChar char="•"/>
            </a:pPr>
            <a:r>
              <a:rPr lang="en-US" sz="2800" b="1" dirty="0">
                <a:solidFill>
                  <a:srgbClr val="008000"/>
                </a:solidFill>
              </a:rPr>
              <a:t>Example</a:t>
            </a:r>
            <a:r>
              <a:rPr lang="en-US" sz="2800" b="1" dirty="0" smtClean="0">
                <a:solidFill>
                  <a:srgbClr val="008000"/>
                </a:solidFill>
              </a:rPr>
              <a:t>: Mark Z. learned code at age 12.</a:t>
            </a:r>
          </a:p>
          <a:p>
            <a:pPr marL="285750" lvl="1" indent="-285750">
              <a:buFont typeface="Arial"/>
              <a:buChar char="•"/>
            </a:pPr>
            <a:r>
              <a:rPr lang="en-US" sz="2800" b="1" u="sng" dirty="0" smtClean="0">
                <a:solidFill>
                  <a:srgbClr val="A422FF"/>
                </a:solidFill>
              </a:rPr>
              <a:t>Prestigious</a:t>
            </a:r>
            <a:r>
              <a:rPr lang="en-US" sz="2800" b="1" dirty="0" smtClean="0">
                <a:solidFill>
                  <a:srgbClr val="A422FF"/>
                </a:solidFill>
              </a:rPr>
              <a:t>: </a:t>
            </a:r>
            <a:r>
              <a:rPr lang="en-US" sz="2800" dirty="0" smtClean="0">
                <a:solidFill>
                  <a:srgbClr val="A422FF"/>
                </a:solidFill>
              </a:rPr>
              <a:t>something that has high status and people think it’s superior/better.</a:t>
            </a:r>
          </a:p>
          <a:p>
            <a:pPr marL="742950" lvl="2" indent="-285750">
              <a:buFont typeface="Arial"/>
              <a:buChar char="•"/>
            </a:pPr>
            <a:r>
              <a:rPr lang="en-US" sz="2800" b="1" dirty="0" smtClean="0">
                <a:solidFill>
                  <a:srgbClr val="008000"/>
                </a:solidFill>
              </a:rPr>
              <a:t>Example: City Honors is a prestigious high school.</a:t>
            </a:r>
          </a:p>
          <a:p>
            <a:pPr marL="285750" lvl="1" indent="-285750">
              <a:buFont typeface="Arial"/>
              <a:buChar char="•"/>
            </a:pPr>
            <a:r>
              <a:rPr lang="en-US" sz="2800" b="1" u="sng" dirty="0" smtClean="0">
                <a:solidFill>
                  <a:srgbClr val="A422FF"/>
                </a:solidFill>
              </a:rPr>
              <a:t>Rate</a:t>
            </a:r>
            <a:r>
              <a:rPr lang="en-US" sz="2800" b="1" dirty="0" smtClean="0">
                <a:solidFill>
                  <a:srgbClr val="A422FF"/>
                </a:solidFill>
              </a:rPr>
              <a:t>: </a:t>
            </a:r>
            <a:r>
              <a:rPr lang="en-US" sz="2800" dirty="0" smtClean="0">
                <a:solidFill>
                  <a:srgbClr val="A422FF"/>
                </a:solidFill>
              </a:rPr>
              <a:t>when you give a value to the level (lower or higher).</a:t>
            </a:r>
          </a:p>
          <a:p>
            <a:pPr marL="742950" lvl="2" indent="-285750">
              <a:buFont typeface="Arial"/>
              <a:buChar char="•"/>
            </a:pPr>
            <a:r>
              <a:rPr lang="en-US" sz="2800" b="1" dirty="0" smtClean="0">
                <a:solidFill>
                  <a:srgbClr val="008000"/>
                </a:solidFill>
              </a:rPr>
              <a:t>Example: Facemash rated the beauty of different girls.</a:t>
            </a:r>
          </a:p>
        </p:txBody>
      </p:sp>
    </p:spTree>
    <p:extLst>
      <p:ext uri="{BB962C8B-B14F-4D97-AF65-F5344CB8AC3E}">
        <p14:creationId xmlns:p14="http://schemas.microsoft.com/office/powerpoint/2010/main" val="71521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11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Key Vocab from Movie, “The Social Network”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743635"/>
            <a:ext cx="8293101" cy="612475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2800" b="1" u="sng" dirty="0" smtClean="0">
                <a:solidFill>
                  <a:srgbClr val="A422FF"/>
                </a:solidFill>
              </a:rPr>
              <a:t>Accuse</a:t>
            </a:r>
            <a:r>
              <a:rPr lang="en-US" sz="2800" b="1" dirty="0" smtClean="0">
                <a:solidFill>
                  <a:srgbClr val="A422FF"/>
                </a:solidFill>
              </a:rPr>
              <a:t>- </a:t>
            </a:r>
            <a:r>
              <a:rPr lang="en-US" sz="2800" dirty="0" smtClean="0">
                <a:solidFill>
                  <a:srgbClr val="A422FF"/>
                </a:solidFill>
              </a:rPr>
              <a:t>When somebody blames you for something (they say you’re guilty)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b="1" dirty="0" smtClean="0">
                <a:solidFill>
                  <a:srgbClr val="008000"/>
                </a:solidFill>
              </a:rPr>
              <a:t>Michael accused Randy of stealing his phone. </a:t>
            </a:r>
          </a:p>
          <a:p>
            <a:pPr marL="285750" lvl="1" indent="-285750">
              <a:buFont typeface="Arial"/>
              <a:buChar char="•"/>
            </a:pPr>
            <a:r>
              <a:rPr lang="en-US" sz="2800" b="1" u="sng" dirty="0" smtClean="0">
                <a:solidFill>
                  <a:srgbClr val="A422FF"/>
                </a:solidFill>
              </a:rPr>
              <a:t>Security</a:t>
            </a:r>
            <a:r>
              <a:rPr lang="en-US" sz="2800" b="1" dirty="0" smtClean="0">
                <a:solidFill>
                  <a:srgbClr val="A422FF"/>
                </a:solidFill>
              </a:rPr>
              <a:t>- </a:t>
            </a:r>
            <a:r>
              <a:rPr lang="en-US" sz="2800" dirty="0" smtClean="0">
                <a:solidFill>
                  <a:srgbClr val="A422FF"/>
                </a:solidFill>
              </a:rPr>
              <a:t>something that protects you and gives you safety.</a:t>
            </a:r>
          </a:p>
          <a:p>
            <a:pPr marL="742950" lvl="2" indent="-285750">
              <a:buFont typeface="Arial"/>
              <a:buChar char="•"/>
            </a:pPr>
            <a:r>
              <a:rPr lang="en-US" sz="2800" b="1" dirty="0" smtClean="0">
                <a:solidFill>
                  <a:srgbClr val="008000"/>
                </a:solidFill>
              </a:rPr>
              <a:t>Some refugees came to the USA for more security.</a:t>
            </a:r>
          </a:p>
          <a:p>
            <a:pPr marL="285750" lvl="0" indent="-285750">
              <a:buFont typeface="Arial"/>
              <a:buChar char="•"/>
            </a:pPr>
            <a:r>
              <a:rPr lang="en-US" sz="2800" b="1" u="sng" dirty="0">
                <a:solidFill>
                  <a:srgbClr val="A422FF"/>
                </a:solidFill>
              </a:rPr>
              <a:t>Intern</a:t>
            </a:r>
            <a:r>
              <a:rPr lang="en-US" sz="2800" b="1" dirty="0">
                <a:solidFill>
                  <a:srgbClr val="A422FF"/>
                </a:solidFill>
              </a:rPr>
              <a:t> </a:t>
            </a:r>
            <a:r>
              <a:rPr lang="en-US" sz="2800" dirty="0">
                <a:solidFill>
                  <a:srgbClr val="A422FF"/>
                </a:solidFill>
              </a:rPr>
              <a:t>(noun</a:t>
            </a:r>
            <a:r>
              <a:rPr lang="en-US" sz="2800" dirty="0" smtClean="0">
                <a:solidFill>
                  <a:srgbClr val="A422FF"/>
                </a:solidFill>
              </a:rPr>
              <a:t>)- Someone who works at a place to learn the job.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b="1" dirty="0" smtClean="0">
                <a:solidFill>
                  <a:srgbClr val="008000"/>
                </a:solidFill>
              </a:rPr>
              <a:t>A student teacher is like an intern at a school.</a:t>
            </a:r>
            <a:endParaRPr lang="en-US" sz="2800" b="1" dirty="0">
              <a:solidFill>
                <a:srgbClr val="008000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2800" b="1" u="sng" dirty="0">
                <a:solidFill>
                  <a:srgbClr val="A422FF"/>
                </a:solidFill>
              </a:rPr>
              <a:t>Sue</a:t>
            </a:r>
            <a:r>
              <a:rPr lang="en-US" sz="2800" b="1" dirty="0">
                <a:solidFill>
                  <a:srgbClr val="A422FF"/>
                </a:solidFill>
              </a:rPr>
              <a:t> </a:t>
            </a:r>
            <a:r>
              <a:rPr lang="en-US" sz="2800" dirty="0">
                <a:solidFill>
                  <a:srgbClr val="A422FF"/>
                </a:solidFill>
              </a:rPr>
              <a:t>(verb</a:t>
            </a:r>
            <a:r>
              <a:rPr lang="en-US" sz="2800" dirty="0" smtClean="0">
                <a:solidFill>
                  <a:srgbClr val="A422FF"/>
                </a:solidFill>
              </a:rPr>
              <a:t>)- to demand money for being treated badly  (hurt) by a company or person.</a:t>
            </a:r>
          </a:p>
          <a:p>
            <a:pPr marL="742950" lvl="1" indent="-285750">
              <a:buFont typeface="Arial"/>
              <a:buChar char="•"/>
            </a:pPr>
            <a:r>
              <a:rPr lang="en-US" sz="2800" b="1" dirty="0" smtClean="0">
                <a:solidFill>
                  <a:srgbClr val="008000"/>
                </a:solidFill>
              </a:rPr>
              <a:t>You can sue somebody who crashed into your car if you get hurt.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11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Key Vocab from Movie, “The Social Network”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743635"/>
            <a:ext cx="8293101" cy="569386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2600" b="1" u="sng" dirty="0" smtClean="0">
                <a:solidFill>
                  <a:srgbClr val="A422FF"/>
                </a:solidFill>
              </a:rPr>
              <a:t>Investor</a:t>
            </a:r>
            <a:r>
              <a:rPr lang="en-US" sz="2600" b="1" dirty="0" smtClean="0">
                <a:solidFill>
                  <a:srgbClr val="A422FF"/>
                </a:solidFill>
              </a:rPr>
              <a:t> </a:t>
            </a:r>
            <a:r>
              <a:rPr lang="en-US" sz="2600" dirty="0">
                <a:solidFill>
                  <a:srgbClr val="A422FF"/>
                </a:solidFill>
              </a:rPr>
              <a:t>(noun</a:t>
            </a:r>
            <a:r>
              <a:rPr lang="en-US" sz="2600" dirty="0" smtClean="0">
                <a:solidFill>
                  <a:srgbClr val="A422FF"/>
                </a:solidFill>
              </a:rPr>
              <a:t>): A person who gives money to help a new company in exchange for future profits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b="1" dirty="0" smtClean="0">
                <a:solidFill>
                  <a:srgbClr val="008000"/>
                </a:solidFill>
              </a:rPr>
              <a:t>Facebook received $500,000 from investors at the beginning.</a:t>
            </a:r>
            <a:endParaRPr lang="en-US" sz="26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2600" b="1" u="sng" dirty="0">
                <a:solidFill>
                  <a:srgbClr val="A422FF"/>
                </a:solidFill>
              </a:rPr>
              <a:t>Crash</a:t>
            </a:r>
            <a:r>
              <a:rPr lang="en-US" sz="2600" dirty="0">
                <a:solidFill>
                  <a:srgbClr val="A422FF"/>
                </a:solidFill>
              </a:rPr>
              <a:t> (v.</a:t>
            </a:r>
            <a:r>
              <a:rPr lang="en-US" sz="2600" dirty="0" smtClean="0">
                <a:solidFill>
                  <a:srgbClr val="A422FF"/>
                </a:solidFill>
              </a:rPr>
              <a:t>): When a computer or technology device freezes and stops working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b="1" dirty="0" smtClean="0">
                <a:solidFill>
                  <a:srgbClr val="008000"/>
                </a:solidFill>
              </a:rPr>
              <a:t>Technology crashes in Mrs. </a:t>
            </a:r>
            <a:r>
              <a:rPr lang="en-US" sz="2600" b="1" dirty="0" smtClean="0">
                <a:solidFill>
                  <a:srgbClr val="008000"/>
                </a:solidFill>
              </a:rPr>
              <a:t>Quinde’s</a:t>
            </a:r>
            <a:r>
              <a:rPr lang="en-US" sz="2600" b="1" dirty="0" smtClean="0">
                <a:solidFill>
                  <a:srgbClr val="008000"/>
                </a:solidFill>
              </a:rPr>
              <a:t> room all the time.</a:t>
            </a:r>
            <a:endParaRPr lang="en-US" sz="26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2600" b="1" u="sng" dirty="0">
                <a:solidFill>
                  <a:srgbClr val="A422FF"/>
                </a:solidFill>
              </a:rPr>
              <a:t>Server</a:t>
            </a:r>
            <a:r>
              <a:rPr lang="en-US" sz="2600" b="1" dirty="0">
                <a:solidFill>
                  <a:srgbClr val="A422FF"/>
                </a:solidFill>
              </a:rPr>
              <a:t> </a:t>
            </a:r>
            <a:r>
              <a:rPr lang="en-US" sz="2600" dirty="0">
                <a:solidFill>
                  <a:srgbClr val="A422FF"/>
                </a:solidFill>
              </a:rPr>
              <a:t>(n.</a:t>
            </a:r>
            <a:r>
              <a:rPr lang="en-US" sz="2600" dirty="0" smtClean="0">
                <a:solidFill>
                  <a:srgbClr val="A422FF"/>
                </a:solidFill>
              </a:rPr>
              <a:t>): The computer that holds all of the online information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b="1" dirty="0" smtClean="0">
                <a:solidFill>
                  <a:srgbClr val="008000"/>
                </a:solidFill>
              </a:rPr>
              <a:t>All my emails are stored on a server located in Idaho.</a:t>
            </a:r>
            <a:endParaRPr lang="en-US" sz="2600" dirty="0">
              <a:solidFill>
                <a:srgbClr val="A422FF"/>
              </a:solidFill>
            </a:endParaRPr>
          </a:p>
          <a:p>
            <a:pPr marL="285750" lvl="0" indent="-285750">
              <a:buFont typeface="Arial"/>
              <a:buChar char="•"/>
            </a:pPr>
            <a:r>
              <a:rPr lang="en-US" sz="2600" b="1" u="sng" dirty="0">
                <a:solidFill>
                  <a:srgbClr val="A422FF"/>
                </a:solidFill>
              </a:rPr>
              <a:t>Stock</a:t>
            </a:r>
            <a:r>
              <a:rPr lang="en-US" sz="2600" b="1" dirty="0">
                <a:solidFill>
                  <a:srgbClr val="A422FF"/>
                </a:solidFill>
              </a:rPr>
              <a:t> </a:t>
            </a:r>
            <a:r>
              <a:rPr lang="en-US" sz="2600" dirty="0">
                <a:solidFill>
                  <a:srgbClr val="A422FF"/>
                </a:solidFill>
              </a:rPr>
              <a:t>(n.</a:t>
            </a:r>
            <a:r>
              <a:rPr lang="en-US" sz="2600" dirty="0" smtClean="0">
                <a:solidFill>
                  <a:srgbClr val="A422FF"/>
                </a:solidFill>
              </a:rPr>
              <a:t>): Money a person pays to a company in exchange for future profits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b="1" dirty="0" smtClean="0">
                <a:solidFill>
                  <a:srgbClr val="008000"/>
                </a:solidFill>
              </a:rPr>
              <a:t>I wish I had bought Apple stock 15 years ago.</a:t>
            </a:r>
            <a:endParaRPr lang="en-US" sz="26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363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11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Key Vocab from Movie, “The Social Network”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743635"/>
            <a:ext cx="8293101" cy="563231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3000" b="1" u="sng" dirty="0">
                <a:solidFill>
                  <a:srgbClr val="A422FF"/>
                </a:solidFill>
              </a:rPr>
              <a:t>Ambush</a:t>
            </a:r>
            <a:r>
              <a:rPr lang="en-US" sz="3000" b="1" dirty="0">
                <a:solidFill>
                  <a:srgbClr val="A422FF"/>
                </a:solidFill>
              </a:rPr>
              <a:t> </a:t>
            </a:r>
            <a:r>
              <a:rPr lang="en-US" sz="3000" dirty="0">
                <a:solidFill>
                  <a:srgbClr val="A422FF"/>
                </a:solidFill>
              </a:rPr>
              <a:t>(v.</a:t>
            </a:r>
            <a:r>
              <a:rPr lang="en-US" sz="3000" dirty="0" smtClean="0">
                <a:solidFill>
                  <a:srgbClr val="A422FF"/>
                </a:solidFill>
              </a:rPr>
              <a:t>): a surprise attack usually made from a hiding place</a:t>
            </a:r>
            <a:endParaRPr lang="en-US" sz="3000" dirty="0">
              <a:solidFill>
                <a:srgbClr val="A422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000" b="1" dirty="0" smtClean="0">
                <a:solidFill>
                  <a:srgbClr val="008000"/>
                </a:solidFill>
              </a:rPr>
              <a:t>Facebook ambushed Eduardo and told him he was not part of the company anymore.</a:t>
            </a:r>
            <a:endParaRPr lang="en-US" sz="3000" dirty="0">
              <a:solidFill>
                <a:srgbClr val="A422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000" b="1" u="sng" dirty="0">
                <a:solidFill>
                  <a:srgbClr val="A422FF"/>
                </a:solidFill>
              </a:rPr>
              <a:t>Rough</a:t>
            </a:r>
            <a:r>
              <a:rPr lang="en-US" sz="3000" b="1" dirty="0">
                <a:solidFill>
                  <a:srgbClr val="A422FF"/>
                </a:solidFill>
              </a:rPr>
              <a:t> </a:t>
            </a:r>
            <a:r>
              <a:rPr lang="en-US" sz="3000" dirty="0">
                <a:solidFill>
                  <a:srgbClr val="A422FF"/>
                </a:solidFill>
              </a:rPr>
              <a:t>(adj.</a:t>
            </a:r>
            <a:r>
              <a:rPr lang="en-US" sz="3000" dirty="0" smtClean="0">
                <a:solidFill>
                  <a:srgbClr val="A422FF"/>
                </a:solidFill>
              </a:rPr>
              <a:t>): difficult, hard, opposite of smooth surface</a:t>
            </a:r>
            <a:endParaRPr lang="en-US" sz="3000" dirty="0">
              <a:solidFill>
                <a:srgbClr val="A422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000" b="1" dirty="0" smtClean="0">
                <a:solidFill>
                  <a:srgbClr val="008000"/>
                </a:solidFill>
              </a:rPr>
              <a:t>My friend’s hair has rough texture.</a:t>
            </a:r>
            <a:endParaRPr lang="en-US" sz="3000" dirty="0">
              <a:solidFill>
                <a:srgbClr val="A422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000" b="1" u="sng" dirty="0">
                <a:solidFill>
                  <a:srgbClr val="A422FF"/>
                </a:solidFill>
              </a:rPr>
              <a:t>Perjury</a:t>
            </a:r>
            <a:r>
              <a:rPr lang="en-US" sz="3000" b="1" dirty="0">
                <a:solidFill>
                  <a:srgbClr val="A422FF"/>
                </a:solidFill>
              </a:rPr>
              <a:t> </a:t>
            </a:r>
            <a:r>
              <a:rPr lang="en-US" sz="3000" dirty="0">
                <a:solidFill>
                  <a:srgbClr val="A422FF"/>
                </a:solidFill>
              </a:rPr>
              <a:t>(n.</a:t>
            </a:r>
            <a:r>
              <a:rPr lang="en-US" sz="3000" dirty="0" smtClean="0">
                <a:solidFill>
                  <a:srgbClr val="A422FF"/>
                </a:solidFill>
              </a:rPr>
              <a:t>): to lie in a court of law</a:t>
            </a:r>
          </a:p>
          <a:p>
            <a:pPr marL="742950" lvl="2" indent="-285750">
              <a:buFont typeface="Arial"/>
              <a:buChar char="•"/>
            </a:pPr>
            <a:r>
              <a:rPr lang="en-US" sz="3000" b="1" dirty="0" smtClean="0">
                <a:solidFill>
                  <a:srgbClr val="008000"/>
                </a:solidFill>
              </a:rPr>
              <a:t>You raise your hand in court to promise that you won’t commit perjury.</a:t>
            </a:r>
            <a:endParaRPr lang="en-US" sz="3000" b="1" dirty="0" smtClean="0">
              <a:solidFill>
                <a:srgbClr val="00B050"/>
              </a:solidFill>
            </a:endParaRPr>
          </a:p>
          <a:p>
            <a:pPr marL="285750" lvl="1" indent="-285750">
              <a:buFont typeface="Arial"/>
              <a:buChar char="•"/>
            </a:pPr>
            <a:endParaRPr lang="en-US" sz="3000" b="1" dirty="0" smtClean="0">
              <a:solidFill>
                <a:srgbClr val="A422FF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6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11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Key Vocab from Movie, “The Social Network”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743635"/>
            <a:ext cx="8293101" cy="701730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000" b="1" u="sng" dirty="0">
                <a:solidFill>
                  <a:srgbClr val="A422FF"/>
                </a:solidFill>
              </a:rPr>
              <a:t>Agreement</a:t>
            </a:r>
            <a:r>
              <a:rPr lang="en-US" sz="3000" b="1" dirty="0">
                <a:solidFill>
                  <a:srgbClr val="A422FF"/>
                </a:solidFill>
              </a:rPr>
              <a:t> </a:t>
            </a:r>
            <a:r>
              <a:rPr lang="en-US" sz="3000" dirty="0">
                <a:solidFill>
                  <a:srgbClr val="A422FF"/>
                </a:solidFill>
              </a:rPr>
              <a:t>(n.</a:t>
            </a:r>
            <a:r>
              <a:rPr lang="en-US" sz="3000" dirty="0" smtClean="0">
                <a:solidFill>
                  <a:srgbClr val="A422FF"/>
                </a:solidFill>
              </a:rPr>
              <a:t>): when two people or two groups get together and decide to do something</a:t>
            </a:r>
            <a:endParaRPr lang="en-US" sz="3000" dirty="0">
              <a:solidFill>
                <a:srgbClr val="A422FF"/>
              </a:solidFill>
            </a:endParaRPr>
          </a:p>
          <a:p>
            <a:pPr marL="742950" lvl="2" indent="-285750">
              <a:buFont typeface="Arial"/>
              <a:buChar char="•"/>
            </a:pPr>
            <a:r>
              <a:rPr lang="en-US" sz="3000" b="1" dirty="0" smtClean="0">
                <a:solidFill>
                  <a:srgbClr val="008000"/>
                </a:solidFill>
              </a:rPr>
              <a:t>We had an agreement that you wouldn’t use your cell phone in class.</a:t>
            </a:r>
            <a:endParaRPr lang="en-US" sz="3000" dirty="0">
              <a:solidFill>
                <a:srgbClr val="A422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000" b="1" u="sng" dirty="0">
                <a:solidFill>
                  <a:srgbClr val="A422FF"/>
                </a:solidFill>
              </a:rPr>
              <a:t>Hack</a:t>
            </a:r>
            <a:r>
              <a:rPr lang="en-US" sz="3000" b="1" dirty="0">
                <a:solidFill>
                  <a:srgbClr val="A422FF"/>
                </a:solidFill>
              </a:rPr>
              <a:t> </a:t>
            </a:r>
            <a:r>
              <a:rPr lang="en-US" sz="3000" dirty="0">
                <a:solidFill>
                  <a:srgbClr val="A422FF"/>
                </a:solidFill>
              </a:rPr>
              <a:t>(v.</a:t>
            </a:r>
            <a:r>
              <a:rPr lang="en-US" sz="3000" dirty="0" smtClean="0">
                <a:solidFill>
                  <a:srgbClr val="A422FF"/>
                </a:solidFill>
              </a:rPr>
              <a:t>): to illegally enter someone’s personal information through the internet or a computer</a:t>
            </a:r>
            <a:endParaRPr lang="en-US" sz="3000" dirty="0">
              <a:solidFill>
                <a:srgbClr val="A422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000" b="1" dirty="0" smtClean="0">
                <a:solidFill>
                  <a:srgbClr val="008000"/>
                </a:solidFill>
              </a:rPr>
              <a:t>3 years ago, someone hacked into my online bank account and stole my money.</a:t>
            </a:r>
            <a:endParaRPr lang="en-US" sz="3000" dirty="0">
              <a:solidFill>
                <a:srgbClr val="A422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000" b="1" u="sng" dirty="0">
                <a:solidFill>
                  <a:srgbClr val="A422FF"/>
                </a:solidFill>
              </a:rPr>
              <a:t>Dispute</a:t>
            </a:r>
            <a:r>
              <a:rPr lang="en-US" sz="3000" b="1" dirty="0">
                <a:solidFill>
                  <a:srgbClr val="A422FF"/>
                </a:solidFill>
              </a:rPr>
              <a:t> </a:t>
            </a:r>
            <a:r>
              <a:rPr lang="en-US" sz="3000" dirty="0">
                <a:solidFill>
                  <a:srgbClr val="A422FF"/>
                </a:solidFill>
              </a:rPr>
              <a:t>(v. and n.</a:t>
            </a:r>
            <a:r>
              <a:rPr lang="en-US" sz="3000" dirty="0" smtClean="0">
                <a:solidFill>
                  <a:srgbClr val="A422FF"/>
                </a:solidFill>
              </a:rPr>
              <a:t>): to disagree, fight</a:t>
            </a:r>
          </a:p>
          <a:p>
            <a:pPr marL="742950" lvl="2" indent="-285750">
              <a:buFont typeface="Arial"/>
              <a:buChar char="•"/>
            </a:pPr>
            <a:r>
              <a:rPr lang="en-US" sz="3000" b="1" dirty="0" smtClean="0">
                <a:solidFill>
                  <a:srgbClr val="008000"/>
                </a:solidFill>
              </a:rPr>
              <a:t>There was a family dispute next door.</a:t>
            </a:r>
            <a:endParaRPr lang="en-US" sz="3000" b="1" u="sng" dirty="0" smtClean="0">
              <a:solidFill>
                <a:srgbClr val="A422FF"/>
              </a:solidFill>
            </a:endParaRPr>
          </a:p>
          <a:p>
            <a:endParaRPr lang="en-US" sz="3000" dirty="0">
              <a:solidFill>
                <a:srgbClr val="A422FF"/>
              </a:solidFill>
            </a:endParaRPr>
          </a:p>
          <a:p>
            <a:pPr marL="285750" lvl="1" indent="-285750">
              <a:buFont typeface="Arial"/>
              <a:buChar char="•"/>
            </a:pPr>
            <a:endParaRPr lang="en-US" sz="3000" b="1" dirty="0" smtClean="0">
              <a:solidFill>
                <a:srgbClr val="00B050"/>
              </a:solidFill>
            </a:endParaRPr>
          </a:p>
          <a:p>
            <a:pPr marL="742950" lvl="2" indent="-285750">
              <a:buFont typeface="Arial"/>
              <a:buChar char="•"/>
            </a:pPr>
            <a:endParaRPr lang="en-US" sz="3000" b="1" dirty="0" smtClean="0">
              <a:solidFill>
                <a:srgbClr val="00B050"/>
              </a:solidFill>
            </a:endParaRPr>
          </a:p>
          <a:p>
            <a:pPr marL="285750" lvl="1" indent="-285750">
              <a:buFont typeface="Arial"/>
              <a:buChar char="•"/>
            </a:pPr>
            <a:endParaRPr lang="en-US" sz="3000" b="1" dirty="0" smtClean="0">
              <a:solidFill>
                <a:srgbClr val="A422FF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793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311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8000"/>
                </a:solidFill>
                <a:latin typeface="Georgia"/>
                <a:cs typeface="Georgia"/>
              </a:rPr>
              <a:t>Key Vocab from Movie, “The Social Network”</a:t>
            </a:r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  <a:p>
            <a:pPr algn="ctr"/>
            <a:endParaRPr lang="en-US" sz="3000" b="1" dirty="0">
              <a:solidFill>
                <a:srgbClr val="008000"/>
              </a:solidFill>
              <a:latin typeface="Georgia"/>
              <a:cs typeface="Georgi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4499" y="743635"/>
            <a:ext cx="8293101" cy="609397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000" b="1" u="sng" dirty="0">
                <a:solidFill>
                  <a:srgbClr val="A422FF"/>
                </a:solidFill>
              </a:rPr>
              <a:t>Revenue</a:t>
            </a:r>
            <a:r>
              <a:rPr lang="en-US" sz="3000" b="1" dirty="0">
                <a:solidFill>
                  <a:srgbClr val="A422FF"/>
                </a:solidFill>
              </a:rPr>
              <a:t> </a:t>
            </a:r>
            <a:r>
              <a:rPr lang="en-US" sz="3000" dirty="0">
                <a:solidFill>
                  <a:srgbClr val="A422FF"/>
                </a:solidFill>
              </a:rPr>
              <a:t>(n.</a:t>
            </a:r>
            <a:r>
              <a:rPr lang="en-US" sz="3000" dirty="0" smtClean="0">
                <a:solidFill>
                  <a:srgbClr val="A422FF"/>
                </a:solidFill>
              </a:rPr>
              <a:t>): money that comes in, profit</a:t>
            </a:r>
            <a:endParaRPr lang="en-US" sz="3000" dirty="0">
              <a:solidFill>
                <a:srgbClr val="A422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000" b="1" dirty="0">
                <a:solidFill>
                  <a:srgbClr val="008000"/>
                </a:solidFill>
              </a:rPr>
              <a:t>Lafayette High School gets $40,000 in revenue every year.</a:t>
            </a:r>
          </a:p>
          <a:p>
            <a:pPr marL="285750" indent="-285750">
              <a:buFont typeface="Arial"/>
              <a:buChar char="•"/>
            </a:pPr>
            <a:r>
              <a:rPr lang="en-US" sz="3000" b="1" u="sng" dirty="0">
                <a:solidFill>
                  <a:srgbClr val="A422FF"/>
                </a:solidFill>
              </a:rPr>
              <a:t>Lame</a:t>
            </a:r>
            <a:r>
              <a:rPr lang="en-US" sz="3000" b="1" dirty="0">
                <a:solidFill>
                  <a:srgbClr val="A422FF"/>
                </a:solidFill>
              </a:rPr>
              <a:t> </a:t>
            </a:r>
            <a:r>
              <a:rPr lang="en-US" sz="3000" dirty="0">
                <a:solidFill>
                  <a:srgbClr val="A422FF"/>
                </a:solidFill>
              </a:rPr>
              <a:t>(adj.</a:t>
            </a:r>
            <a:r>
              <a:rPr lang="en-US" sz="3000" dirty="0" smtClean="0">
                <a:solidFill>
                  <a:srgbClr val="A422FF"/>
                </a:solidFill>
              </a:rPr>
              <a:t>): silly, stupid, cliché </a:t>
            </a:r>
            <a:endParaRPr lang="en-US" sz="3000" dirty="0">
              <a:solidFill>
                <a:srgbClr val="A422FF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3000" b="1" dirty="0">
                <a:solidFill>
                  <a:srgbClr val="008000"/>
                </a:solidFill>
              </a:rPr>
              <a:t>S</a:t>
            </a:r>
            <a:endParaRPr lang="en-US" sz="3000" dirty="0">
              <a:solidFill>
                <a:srgbClr val="A422FF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3000" b="1" u="sng" dirty="0">
                <a:solidFill>
                  <a:srgbClr val="A422FF"/>
                </a:solidFill>
              </a:rPr>
              <a:t>Rank</a:t>
            </a:r>
            <a:r>
              <a:rPr lang="en-US" sz="3000" b="1" dirty="0">
                <a:solidFill>
                  <a:srgbClr val="A422FF"/>
                </a:solidFill>
              </a:rPr>
              <a:t> </a:t>
            </a:r>
            <a:r>
              <a:rPr lang="en-US" sz="3000" dirty="0">
                <a:solidFill>
                  <a:srgbClr val="A422FF"/>
                </a:solidFill>
              </a:rPr>
              <a:t>(v.</a:t>
            </a:r>
            <a:r>
              <a:rPr lang="en-US" sz="3000" dirty="0" smtClean="0">
                <a:solidFill>
                  <a:srgbClr val="A422FF"/>
                </a:solidFill>
              </a:rPr>
              <a:t>): to rate someone and put them in order from high to low</a:t>
            </a:r>
            <a:endParaRPr lang="en-US" sz="3000" dirty="0">
              <a:solidFill>
                <a:srgbClr val="A422FF"/>
              </a:solidFill>
            </a:endParaRPr>
          </a:p>
          <a:p>
            <a:pPr marL="742950" lvl="2" indent="-285750">
              <a:buFont typeface="Arial"/>
              <a:buChar char="•"/>
            </a:pPr>
            <a:r>
              <a:rPr lang="en-US" sz="3000" b="1" dirty="0">
                <a:solidFill>
                  <a:srgbClr val="008000"/>
                </a:solidFill>
              </a:rPr>
              <a:t>S</a:t>
            </a:r>
          </a:p>
          <a:p>
            <a:endParaRPr lang="en-US" sz="3000" dirty="0">
              <a:solidFill>
                <a:srgbClr val="A422FF"/>
              </a:solidFill>
            </a:endParaRPr>
          </a:p>
          <a:p>
            <a:pPr marL="285750" lvl="1" indent="-285750">
              <a:buFont typeface="Arial"/>
              <a:buChar char="•"/>
            </a:pPr>
            <a:endParaRPr lang="en-US" sz="3000" b="1" dirty="0" smtClean="0">
              <a:solidFill>
                <a:srgbClr val="00B050"/>
              </a:solidFill>
            </a:endParaRPr>
          </a:p>
          <a:p>
            <a:pPr marL="742950" lvl="2" indent="-285750">
              <a:buFont typeface="Arial"/>
              <a:buChar char="•"/>
            </a:pPr>
            <a:endParaRPr lang="en-US" sz="3000" b="1" dirty="0" smtClean="0">
              <a:solidFill>
                <a:srgbClr val="00B050"/>
              </a:solidFill>
            </a:endParaRPr>
          </a:p>
          <a:p>
            <a:pPr marL="285750" lvl="1" indent="-285750">
              <a:buFont typeface="Arial"/>
              <a:buChar char="•"/>
            </a:pPr>
            <a:endParaRPr lang="en-US" sz="3000" b="1" dirty="0" smtClean="0">
              <a:solidFill>
                <a:srgbClr val="A422FF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3000" b="1" dirty="0">
              <a:solidFill>
                <a:srgbClr val="A42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5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889</Words>
  <Application>Microsoft Macintosh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PeopleLeap,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Lingenfelter</dc:creator>
  <cp:lastModifiedBy>Amy Lingenfelter</cp:lastModifiedBy>
  <cp:revision>234</cp:revision>
  <dcterms:created xsi:type="dcterms:W3CDTF">2017-01-11T12:06:37Z</dcterms:created>
  <dcterms:modified xsi:type="dcterms:W3CDTF">2017-04-03T14:42:02Z</dcterms:modified>
</cp:coreProperties>
</file>