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319" r:id="rId2"/>
    <p:sldId id="349" r:id="rId3"/>
    <p:sldId id="327" r:id="rId4"/>
    <p:sldId id="353" r:id="rId5"/>
    <p:sldId id="362" r:id="rId6"/>
    <p:sldId id="366" r:id="rId7"/>
    <p:sldId id="367" r:id="rId8"/>
    <p:sldId id="368" r:id="rId9"/>
    <p:sldId id="365" r:id="rId10"/>
    <p:sldId id="364" r:id="rId11"/>
    <p:sldId id="3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1C"/>
    <a:srgbClr val="FFD85E"/>
    <a:srgbClr val="FFEC53"/>
    <a:srgbClr val="FFF865"/>
    <a:srgbClr val="FBFFA2"/>
    <a:srgbClr val="A422FF"/>
    <a:srgbClr val="FF8E3A"/>
    <a:srgbClr val="E62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5" autoAdjust="0"/>
  </p:normalViewPr>
  <p:slideViewPr>
    <p:cSldViewPr snapToGrid="0" snapToObjects="1">
      <p:cViewPr varScale="1">
        <p:scale>
          <a:sx n="81" d="100"/>
          <a:sy n="81" d="100"/>
        </p:scale>
        <p:origin x="10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4385E-357F-469C-9969-5E68B2288AAD}" type="datetimeFigureOut">
              <a:rPr lang="en-US" smtClean="0"/>
              <a:t>10/11/2017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4524F-E535-4FB7-B56D-F2BFFDD942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671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92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1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8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1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85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10/11/2017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2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10/11/2017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2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10/11/2017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07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88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05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E11C"/>
            </a:gs>
            <a:gs pos="14000">
              <a:srgbClr val="FFFF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6A8B2-2159-BC4F-B049-51977E60A51D}" type="datetimeFigureOut">
              <a:rPr lang="en-US" smtClean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8585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rgbClr val="FFE11C"/>
            </a:gs>
            <a:gs pos="16000">
              <a:srgbClr val="FFFF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486"/>
            <a:ext cx="8229600" cy="1143000"/>
          </a:xfrm>
        </p:spPr>
        <p:txBody>
          <a:bodyPr>
            <a:normAutofit/>
          </a:bodyPr>
          <a:lstStyle/>
          <a:p>
            <a:r>
              <a:rPr lang="en-US" sz="3500" b="1" dirty="0">
                <a:solidFill>
                  <a:srgbClr val="008000"/>
                </a:solidFill>
                <a:latin typeface="Georgia"/>
                <a:ea typeface="+mn-ea"/>
                <a:cs typeface="Georgia"/>
              </a:rPr>
              <a:t>Welcome to 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ea typeface="+mn-ea"/>
                <a:cs typeface="Georgia"/>
              </a:rPr>
              <a:t>ENL Class 2017-2018!</a:t>
            </a:r>
            <a:endParaRPr lang="en-US" sz="3500" b="1" dirty="0">
              <a:solidFill>
                <a:srgbClr val="008000"/>
              </a:solidFill>
              <a:latin typeface="Georgia"/>
              <a:ea typeface="+mn-ea"/>
              <a:cs typeface="Georgia"/>
            </a:endParaRPr>
          </a:p>
        </p:txBody>
      </p:sp>
      <p:pic>
        <p:nvPicPr>
          <p:cNvPr id="5" name="Picture 4" descr="29638744-summer-sport-dancing-and-teenage-lifestyle-concept-group-of-teenagers-jumping-Stock-Phot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445" y="1384084"/>
            <a:ext cx="6072026" cy="390478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66888" y="550187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 smtClean="0">
                <a:solidFill>
                  <a:srgbClr val="008000"/>
                </a:solidFill>
                <a:latin typeface="Georgia"/>
                <a:ea typeface="+mn-ea"/>
                <a:cs typeface="Georgia"/>
              </a:rPr>
              <a:t>Ms. Quinde</a:t>
            </a:r>
          </a:p>
          <a:p>
            <a:r>
              <a:rPr lang="en-US" sz="3500" b="1" dirty="0" smtClean="0">
                <a:solidFill>
                  <a:srgbClr val="008000"/>
                </a:solidFill>
                <a:latin typeface="Georgia"/>
                <a:ea typeface="+mn-ea"/>
                <a:cs typeface="Georgia"/>
              </a:rPr>
              <a:t>Grades 9-12</a:t>
            </a:r>
          </a:p>
          <a:p>
            <a:r>
              <a:rPr lang="en-US" sz="3500" b="1" dirty="0" smtClean="0">
                <a:solidFill>
                  <a:srgbClr val="008000"/>
                </a:solidFill>
                <a:latin typeface="Georgia"/>
                <a:ea typeface="+mn-ea"/>
                <a:cs typeface="Georgia"/>
              </a:rPr>
              <a:t>English as a Second/New Language</a:t>
            </a:r>
            <a:endParaRPr lang="en-US" sz="3500" b="1" dirty="0">
              <a:solidFill>
                <a:srgbClr val="008000"/>
              </a:solidFill>
              <a:latin typeface="Georgia"/>
              <a:ea typeface="+mn-e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71767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785" y="204719"/>
            <a:ext cx="89564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8000"/>
                </a:solidFill>
                <a:latin typeface="Georgia"/>
                <a:cs typeface="Georgia"/>
              </a:rPr>
              <a:t>October 3, 2017: </a:t>
            </a:r>
          </a:p>
          <a:p>
            <a:pPr algn="ctr"/>
            <a:r>
              <a:rPr lang="en-US" sz="3000" b="1" dirty="0" smtClean="0">
                <a:solidFill>
                  <a:srgbClr val="008000"/>
                </a:solidFill>
                <a:latin typeface="Georgia"/>
                <a:cs typeface="Georgia"/>
              </a:rPr>
              <a:t>“Going Home to Ecuador”</a:t>
            </a:r>
            <a:endParaRPr lang="en-US" sz="30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2032" y="1275369"/>
            <a:ext cx="8355532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>
                <a:srgbClr val="A422FF"/>
              </a:buClr>
            </a:pPr>
            <a:r>
              <a:rPr lang="en-US" sz="2500" b="1" dirty="0" smtClean="0">
                <a:solidFill>
                  <a:srgbClr val="7030A0"/>
                </a:solidFill>
              </a:rPr>
              <a:t>IN YOUR NOTEBOOKS, PLEASE WRITE:</a:t>
            </a:r>
          </a:p>
          <a:p>
            <a:pPr marL="0" lvl="1">
              <a:buClr>
                <a:srgbClr val="A422FF"/>
              </a:buClr>
            </a:pPr>
            <a:endParaRPr lang="en-US" sz="2500" b="1" dirty="0" smtClean="0">
              <a:solidFill>
                <a:srgbClr val="7030A0"/>
              </a:solidFill>
            </a:endParaRPr>
          </a:p>
          <a:p>
            <a:pPr marL="514350" lvl="1" indent="-514350">
              <a:buClr>
                <a:srgbClr val="A422FF"/>
              </a:buClr>
              <a:buFont typeface="+mj-lt"/>
              <a:buAutoNum type="arabicParenR" startAt="2"/>
            </a:pPr>
            <a:r>
              <a:rPr lang="en-US" sz="2500" b="1" dirty="0">
                <a:solidFill>
                  <a:srgbClr val="7030A0"/>
                </a:solidFill>
              </a:rPr>
              <a:t>What is the </a:t>
            </a:r>
            <a:r>
              <a:rPr lang="en-US" sz="2500" b="1" dirty="0">
                <a:solidFill>
                  <a:srgbClr val="FF0000"/>
                </a:solidFill>
              </a:rPr>
              <a:t>main/central idea </a:t>
            </a:r>
            <a:r>
              <a:rPr lang="en-US" sz="2500" b="1" dirty="0">
                <a:solidFill>
                  <a:srgbClr val="7030A0"/>
                </a:solidFill>
              </a:rPr>
              <a:t>of the article, “Going Home to Ecuador, Part </a:t>
            </a:r>
            <a:r>
              <a:rPr lang="en-US" sz="2500" b="1" dirty="0" smtClean="0">
                <a:solidFill>
                  <a:srgbClr val="7030A0"/>
                </a:solidFill>
              </a:rPr>
              <a:t>2?” </a:t>
            </a:r>
          </a:p>
          <a:p>
            <a:pPr marL="514350" lvl="1" indent="-514350">
              <a:buClr>
                <a:srgbClr val="A422FF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rgbClr val="00B050"/>
                </a:solidFill>
              </a:rPr>
              <a:t>START LIKE THIS: </a:t>
            </a:r>
            <a:endParaRPr lang="en-US" sz="2500" b="1" dirty="0" smtClean="0">
              <a:solidFill>
                <a:srgbClr val="00B050"/>
              </a:solidFill>
            </a:endParaRPr>
          </a:p>
          <a:p>
            <a:pPr marL="514350" lvl="1" indent="-514350">
              <a:buClr>
                <a:srgbClr val="A422FF"/>
              </a:buClr>
              <a:buFont typeface="Arial" panose="020B0604020202020204" pitchFamily="34" charset="0"/>
              <a:buChar char="•"/>
            </a:pPr>
            <a:r>
              <a:rPr lang="en-US" sz="2500" b="1" dirty="0" smtClean="0">
                <a:solidFill>
                  <a:srgbClr val="00B050"/>
                </a:solidFill>
              </a:rPr>
              <a:t>The </a:t>
            </a:r>
            <a:r>
              <a:rPr lang="en-US" sz="2500" b="1" dirty="0">
                <a:solidFill>
                  <a:srgbClr val="00B050"/>
                </a:solidFill>
              </a:rPr>
              <a:t>central idea of the article is </a:t>
            </a:r>
            <a:r>
              <a:rPr lang="en-US" sz="2500" b="1" dirty="0" smtClean="0">
                <a:solidFill>
                  <a:srgbClr val="00B050"/>
                </a:solidFill>
              </a:rPr>
              <a:t>___.</a:t>
            </a:r>
            <a:endParaRPr lang="en-US" sz="2500" b="1" dirty="0" smtClean="0">
              <a:solidFill>
                <a:srgbClr val="7030A0"/>
              </a:solidFill>
            </a:endParaRPr>
          </a:p>
          <a:p>
            <a:pPr marL="971550" lvl="2" indent="-514350">
              <a:buClr>
                <a:srgbClr val="A422FF"/>
              </a:buClr>
              <a:buFont typeface="+mj-lt"/>
              <a:buAutoNum type="alphaLcParenR"/>
            </a:pPr>
            <a:endParaRPr lang="en-US" sz="2500" b="1" dirty="0" smtClean="0">
              <a:solidFill>
                <a:srgbClr val="7030A0"/>
              </a:solidFill>
            </a:endParaRPr>
          </a:p>
          <a:p>
            <a:pPr marL="971550" lvl="2" indent="-514350">
              <a:buClr>
                <a:srgbClr val="A422FF"/>
              </a:buClr>
              <a:buFont typeface="+mj-lt"/>
              <a:buAutoNum type="alphaLcParenR"/>
            </a:pPr>
            <a:r>
              <a:rPr lang="en-US" sz="2500" b="1" dirty="0" smtClean="0">
                <a:solidFill>
                  <a:srgbClr val="7030A0"/>
                </a:solidFill>
              </a:rPr>
              <a:t>How </a:t>
            </a:r>
            <a:r>
              <a:rPr lang="en-US" sz="2500" b="1" dirty="0">
                <a:solidFill>
                  <a:srgbClr val="7030A0"/>
                </a:solidFill>
              </a:rPr>
              <a:t>can you relate this to your own life</a:t>
            </a:r>
            <a:r>
              <a:rPr lang="en-US" sz="2500" b="1" dirty="0" smtClean="0">
                <a:solidFill>
                  <a:srgbClr val="7030A0"/>
                </a:solidFill>
              </a:rPr>
              <a:t>?</a:t>
            </a:r>
          </a:p>
          <a:p>
            <a:pPr marL="514350" lvl="1" indent="-514350">
              <a:buClr>
                <a:srgbClr val="A422FF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rgbClr val="00B050"/>
                </a:solidFill>
              </a:rPr>
              <a:t>START LIKE THIS: </a:t>
            </a:r>
            <a:endParaRPr lang="en-US" sz="2500" b="1" dirty="0" smtClean="0">
              <a:solidFill>
                <a:srgbClr val="00B050"/>
              </a:solidFill>
            </a:endParaRPr>
          </a:p>
          <a:p>
            <a:pPr marL="514350" lvl="1" indent="-514350">
              <a:buClr>
                <a:srgbClr val="A422FF"/>
              </a:buClr>
              <a:buFont typeface="Arial" panose="020B0604020202020204" pitchFamily="34" charset="0"/>
              <a:buChar char="•"/>
            </a:pPr>
            <a:r>
              <a:rPr lang="en-US" sz="2500" b="1" dirty="0" smtClean="0">
                <a:solidFill>
                  <a:srgbClr val="00B050"/>
                </a:solidFill>
              </a:rPr>
              <a:t>I </a:t>
            </a:r>
            <a:r>
              <a:rPr lang="en-US" sz="2500" b="1" dirty="0">
                <a:solidFill>
                  <a:srgbClr val="00B050"/>
                </a:solidFill>
              </a:rPr>
              <a:t>can relate </a:t>
            </a:r>
            <a:r>
              <a:rPr lang="en-US" sz="2500" b="1" dirty="0" smtClean="0">
                <a:solidFill>
                  <a:srgbClr val="00B050"/>
                </a:solidFill>
              </a:rPr>
              <a:t>the central idea in this </a:t>
            </a:r>
            <a:r>
              <a:rPr lang="en-US" sz="2500" b="1" dirty="0">
                <a:solidFill>
                  <a:srgbClr val="00B050"/>
                </a:solidFill>
              </a:rPr>
              <a:t>article to my own life in the following ways.  First, ___.  Second, </a:t>
            </a:r>
            <a:r>
              <a:rPr lang="en-US" sz="2500" b="1" dirty="0" smtClean="0">
                <a:solidFill>
                  <a:srgbClr val="00B050"/>
                </a:solidFill>
              </a:rPr>
              <a:t>____.</a:t>
            </a:r>
            <a:endParaRPr lang="en-US" sz="25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00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785" y="122658"/>
            <a:ext cx="89564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8000"/>
                </a:solidFill>
                <a:latin typeface="Georgia"/>
                <a:cs typeface="Georgia"/>
              </a:rPr>
              <a:t>October 3, 2017: </a:t>
            </a:r>
          </a:p>
          <a:p>
            <a:pPr algn="ctr"/>
            <a:r>
              <a:rPr lang="en-US" sz="3000" b="1" dirty="0" smtClean="0">
                <a:solidFill>
                  <a:srgbClr val="008000"/>
                </a:solidFill>
                <a:latin typeface="Georgia"/>
                <a:cs typeface="Georgia"/>
              </a:rPr>
              <a:t>Writing Assignment, </a:t>
            </a:r>
          </a:p>
          <a:p>
            <a:pPr algn="ctr"/>
            <a:r>
              <a:rPr lang="en-US" sz="3000" b="1" dirty="0" smtClean="0">
                <a:solidFill>
                  <a:srgbClr val="008000"/>
                </a:solidFill>
                <a:latin typeface="Georgia"/>
                <a:cs typeface="Georgia"/>
              </a:rPr>
              <a:t>“Going Home to Ecuador”</a:t>
            </a:r>
            <a:endParaRPr lang="en-US" sz="30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2708" y="1697397"/>
            <a:ext cx="79569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>
                <a:srgbClr val="A422FF"/>
              </a:buClr>
            </a:pPr>
            <a:r>
              <a:rPr lang="en-US" sz="2700" b="1" dirty="0" smtClean="0">
                <a:solidFill>
                  <a:srgbClr val="7030A0"/>
                </a:solidFill>
              </a:rPr>
              <a:t>IN YOUR NOTEBOOKS, PLEASE WRITE: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arenR" startAt="3"/>
            </a:pPr>
            <a:r>
              <a:rPr lang="en-US" sz="2700" b="1" dirty="0" smtClean="0">
                <a:solidFill>
                  <a:srgbClr val="7030A0"/>
                </a:solidFill>
              </a:rPr>
              <a:t>What are </a:t>
            </a:r>
            <a:r>
              <a:rPr lang="en-US" sz="2700" b="1" dirty="0" smtClean="0">
                <a:solidFill>
                  <a:srgbClr val="FF0000"/>
                </a:solidFill>
              </a:rPr>
              <a:t>3 things that you can relate to </a:t>
            </a:r>
            <a:r>
              <a:rPr lang="en-US" sz="2700" b="1" dirty="0" smtClean="0">
                <a:solidFill>
                  <a:srgbClr val="7030A0"/>
                </a:solidFill>
              </a:rPr>
              <a:t>from these articles with your own life?</a:t>
            </a:r>
          </a:p>
          <a:p>
            <a:pPr marL="514350" lvl="1" indent="-514350">
              <a:buClr>
                <a:srgbClr val="A422FF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00B050"/>
                </a:solidFill>
              </a:rPr>
              <a:t>START LIKE THIS: </a:t>
            </a:r>
            <a:endParaRPr lang="en-US" sz="2700" b="1" dirty="0" smtClean="0">
              <a:solidFill>
                <a:srgbClr val="00B050"/>
              </a:solidFill>
            </a:endParaRPr>
          </a:p>
          <a:p>
            <a:pPr marL="514350" lvl="1" indent="-514350">
              <a:buClr>
                <a:srgbClr val="A422FF"/>
              </a:buClr>
              <a:buFont typeface="Arial" panose="020B0604020202020204" pitchFamily="34" charset="0"/>
              <a:buChar char="•"/>
            </a:pPr>
            <a:r>
              <a:rPr lang="en-US" sz="2700" b="1" dirty="0" smtClean="0">
                <a:solidFill>
                  <a:srgbClr val="00B050"/>
                </a:solidFill>
              </a:rPr>
              <a:t>I </a:t>
            </a:r>
            <a:r>
              <a:rPr lang="en-US" sz="2700" b="1" dirty="0">
                <a:solidFill>
                  <a:srgbClr val="00B050"/>
                </a:solidFill>
              </a:rPr>
              <a:t>can relate </a:t>
            </a:r>
            <a:r>
              <a:rPr lang="en-US" sz="2700" b="1" dirty="0" smtClean="0">
                <a:solidFill>
                  <a:srgbClr val="00B050"/>
                </a:solidFill>
              </a:rPr>
              <a:t>these articles </a:t>
            </a:r>
            <a:r>
              <a:rPr lang="en-US" sz="2700" b="1" dirty="0">
                <a:solidFill>
                  <a:srgbClr val="00B050"/>
                </a:solidFill>
              </a:rPr>
              <a:t>to my own life in the following </a:t>
            </a:r>
            <a:r>
              <a:rPr lang="en-US" sz="2700" b="1" dirty="0" smtClean="0">
                <a:solidFill>
                  <a:srgbClr val="00B050"/>
                </a:solidFill>
              </a:rPr>
              <a:t>ways.  First</a:t>
            </a:r>
            <a:r>
              <a:rPr lang="en-US" sz="2700" b="1" dirty="0">
                <a:solidFill>
                  <a:srgbClr val="00B050"/>
                </a:solidFill>
              </a:rPr>
              <a:t>, ___.  </a:t>
            </a:r>
            <a:r>
              <a:rPr lang="en-US" sz="2700" b="1" dirty="0" smtClean="0">
                <a:solidFill>
                  <a:srgbClr val="00B050"/>
                </a:solidFill>
              </a:rPr>
              <a:t>Second</a:t>
            </a:r>
            <a:r>
              <a:rPr lang="en-US" sz="2700" b="1" dirty="0">
                <a:solidFill>
                  <a:srgbClr val="00B050"/>
                </a:solidFill>
              </a:rPr>
              <a:t>, </a:t>
            </a:r>
            <a:r>
              <a:rPr lang="en-US" sz="2700" b="1" dirty="0" smtClean="0">
                <a:solidFill>
                  <a:srgbClr val="00B050"/>
                </a:solidFill>
              </a:rPr>
              <a:t>____.  Third,__</a:t>
            </a:r>
            <a:endParaRPr lang="en-US" sz="2700" b="1" dirty="0">
              <a:solidFill>
                <a:srgbClr val="7030A0"/>
              </a:solidFill>
            </a:endParaRPr>
          </a:p>
          <a:p>
            <a:pPr marL="514350" lvl="1" indent="-514350">
              <a:buClr>
                <a:srgbClr val="A422FF"/>
              </a:buClr>
              <a:buFont typeface="+mj-lt"/>
              <a:buAutoNum type="arabicParenR" startAt="3"/>
            </a:pPr>
            <a:endParaRPr lang="en-US" sz="2700" b="1" dirty="0" smtClean="0">
              <a:solidFill>
                <a:srgbClr val="7030A0"/>
              </a:solidFill>
            </a:endParaRPr>
          </a:p>
          <a:p>
            <a:pPr marL="514350" lvl="1" indent="-514350">
              <a:buClr>
                <a:srgbClr val="A422FF"/>
              </a:buClr>
              <a:buFont typeface="+mj-lt"/>
              <a:buAutoNum type="arabicParenR" startAt="3"/>
            </a:pPr>
            <a:r>
              <a:rPr lang="en-US" sz="2700" b="1" dirty="0" smtClean="0">
                <a:solidFill>
                  <a:srgbClr val="7030A0"/>
                </a:solidFill>
              </a:rPr>
              <a:t>What are </a:t>
            </a:r>
            <a:r>
              <a:rPr lang="en-US" sz="2700" b="1" dirty="0" smtClean="0">
                <a:solidFill>
                  <a:srgbClr val="FF0000"/>
                </a:solidFill>
              </a:rPr>
              <a:t>3 things that are very different </a:t>
            </a:r>
            <a:r>
              <a:rPr lang="en-US" sz="2700" b="1" dirty="0" smtClean="0">
                <a:solidFill>
                  <a:srgbClr val="7030A0"/>
                </a:solidFill>
              </a:rPr>
              <a:t>from your own life?</a:t>
            </a:r>
          </a:p>
          <a:p>
            <a:pPr marL="514350" lvl="1" indent="-514350">
              <a:buClr>
                <a:srgbClr val="A422FF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rgbClr val="00B050"/>
                </a:solidFill>
              </a:rPr>
              <a:t>START LIKE THIS: </a:t>
            </a:r>
            <a:endParaRPr lang="en-US" sz="2700" b="1" dirty="0" smtClean="0">
              <a:solidFill>
                <a:srgbClr val="00B050"/>
              </a:solidFill>
            </a:endParaRPr>
          </a:p>
          <a:p>
            <a:pPr marL="514350" lvl="1" indent="-514350">
              <a:buClr>
                <a:srgbClr val="A422FF"/>
              </a:buClr>
              <a:buFont typeface="Arial" panose="020B0604020202020204" pitchFamily="34" charset="0"/>
              <a:buChar char="•"/>
            </a:pPr>
            <a:r>
              <a:rPr lang="en-US" sz="2700" b="1" dirty="0" smtClean="0">
                <a:solidFill>
                  <a:srgbClr val="00B050"/>
                </a:solidFill>
              </a:rPr>
              <a:t>These articles are ver</a:t>
            </a:r>
            <a:r>
              <a:rPr lang="en-US" sz="2700" b="1" dirty="0">
                <a:solidFill>
                  <a:srgbClr val="00B050"/>
                </a:solidFill>
              </a:rPr>
              <a:t>y</a:t>
            </a:r>
            <a:r>
              <a:rPr lang="en-US" sz="2700" b="1" dirty="0" smtClean="0">
                <a:solidFill>
                  <a:srgbClr val="00B050"/>
                </a:solidFill>
              </a:rPr>
              <a:t> different from my </a:t>
            </a:r>
            <a:r>
              <a:rPr lang="en-US" sz="2700" b="1" dirty="0">
                <a:solidFill>
                  <a:srgbClr val="00B050"/>
                </a:solidFill>
              </a:rPr>
              <a:t>life in the following </a:t>
            </a:r>
            <a:r>
              <a:rPr lang="en-US" sz="2700" b="1" dirty="0" smtClean="0">
                <a:solidFill>
                  <a:srgbClr val="00B050"/>
                </a:solidFill>
              </a:rPr>
              <a:t>ways.  First</a:t>
            </a:r>
            <a:r>
              <a:rPr lang="en-US" sz="2700" b="1" dirty="0">
                <a:solidFill>
                  <a:srgbClr val="00B050"/>
                </a:solidFill>
              </a:rPr>
              <a:t>, ___.  Second, ____.  Third</a:t>
            </a:r>
            <a:r>
              <a:rPr lang="en-US" sz="2700" b="1" dirty="0" smtClean="0">
                <a:solidFill>
                  <a:srgbClr val="00B050"/>
                </a:solidFill>
              </a:rPr>
              <a:t>, _</a:t>
            </a:r>
            <a:endParaRPr lang="en-US" sz="27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24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rgbClr val="FFE11C"/>
            </a:gs>
            <a:gs pos="16000">
              <a:srgbClr val="FFFF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31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rgbClr val="FFE11C"/>
            </a:gs>
            <a:gs pos="16000">
              <a:srgbClr val="FFFF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701" y="481753"/>
            <a:ext cx="8997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8000"/>
                </a:solidFill>
                <a:latin typeface="Georgia"/>
                <a:cs typeface="Georgia"/>
              </a:rPr>
              <a:t>THIS WEEK’S TOPIC: </a:t>
            </a:r>
          </a:p>
          <a:p>
            <a:pPr algn="ctr"/>
            <a:r>
              <a:rPr lang="en-US" sz="4000" b="1" dirty="0" smtClean="0">
                <a:solidFill>
                  <a:srgbClr val="008000"/>
                </a:solidFill>
                <a:latin typeface="Georgia"/>
                <a:cs typeface="Georgia"/>
              </a:rPr>
              <a:t>ALL ABOUT ME!</a:t>
            </a:r>
            <a:endParaRPr lang="en-US" sz="40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16" y="2096393"/>
            <a:ext cx="8756520" cy="430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85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rgbClr val="FFE11C"/>
            </a:gs>
            <a:gs pos="16000">
              <a:srgbClr val="FFFF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701" y="224505"/>
            <a:ext cx="8997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8000"/>
                </a:solidFill>
                <a:latin typeface="Georgia"/>
                <a:cs typeface="Georgia"/>
              </a:rPr>
              <a:t>My </a:t>
            </a:r>
            <a:r>
              <a:rPr lang="en-US" sz="4000" b="1" dirty="0">
                <a:solidFill>
                  <a:srgbClr val="008000"/>
                </a:solidFill>
                <a:latin typeface="Georgia"/>
                <a:cs typeface="Georgia"/>
              </a:rPr>
              <a:t>F</a:t>
            </a:r>
            <a:r>
              <a:rPr lang="en-US" sz="4000" b="1" dirty="0" smtClean="0">
                <a:solidFill>
                  <a:srgbClr val="008000"/>
                </a:solidFill>
                <a:latin typeface="Georgia"/>
                <a:cs typeface="Georgia"/>
              </a:rPr>
              <a:t>avorite </a:t>
            </a:r>
            <a:r>
              <a:rPr lang="en-US" sz="4000" b="1" dirty="0">
                <a:solidFill>
                  <a:srgbClr val="008000"/>
                </a:solidFill>
                <a:latin typeface="Georgia"/>
                <a:cs typeface="Georgia"/>
              </a:rPr>
              <a:t>Q</a:t>
            </a:r>
            <a:r>
              <a:rPr lang="en-US" sz="4000" b="1" dirty="0" smtClean="0">
                <a:solidFill>
                  <a:srgbClr val="008000"/>
                </a:solidFill>
                <a:latin typeface="Georgia"/>
                <a:cs typeface="Georgia"/>
              </a:rPr>
              <a:t>uotes:</a:t>
            </a:r>
            <a:endParaRPr lang="en-US" sz="40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pic>
        <p:nvPicPr>
          <p:cNvPr id="2" name="Picture 1" descr="Pravs-J-You-Must-Be-The-Change-You-Wish-To-See-In-The-Worl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46029">
            <a:off x="260814" y="1211579"/>
            <a:ext cx="3596842" cy="26976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21233038">
            <a:off x="4790732" y="896333"/>
            <a:ext cx="35709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A422FF"/>
                </a:solidFill>
                <a:latin typeface="Comic Sans MS"/>
                <a:cs typeface="Comic Sans MS"/>
              </a:rPr>
              <a:t>“The task is…not so much to see what no one else has yet seen, but to think what nobody has yet thought, about that which everybody sees.” </a:t>
            </a:r>
            <a:endParaRPr lang="en-US" b="1" dirty="0">
              <a:solidFill>
                <a:srgbClr val="A422FF"/>
              </a:solidFill>
              <a:latin typeface="Comic Sans MS"/>
              <a:cs typeface="Comic Sans MS"/>
            </a:endParaRPr>
          </a:p>
          <a:p>
            <a:r>
              <a:rPr lang="en-US" b="1" i="1" dirty="0">
                <a:solidFill>
                  <a:srgbClr val="A422FF"/>
                </a:solidFill>
                <a:latin typeface="Comic Sans MS"/>
                <a:cs typeface="Comic Sans MS"/>
              </a:rPr>
              <a:t>-Erwin Schrodinger, 1887-1961</a:t>
            </a:r>
            <a:endParaRPr lang="en-US" b="1" dirty="0">
              <a:solidFill>
                <a:srgbClr val="A422FF"/>
              </a:solidFill>
              <a:latin typeface="Comic Sans MS"/>
              <a:cs typeface="Comic Sans MS"/>
            </a:endParaRPr>
          </a:p>
        </p:txBody>
      </p:sp>
      <p:pic>
        <p:nvPicPr>
          <p:cNvPr id="5" name="Picture 4" descr="alberteinstein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42246">
            <a:off x="167334" y="3873639"/>
            <a:ext cx="4377765" cy="2824365"/>
          </a:xfrm>
          <a:prstGeom prst="rect">
            <a:avLst/>
          </a:prstGeom>
        </p:spPr>
      </p:pic>
      <p:pic>
        <p:nvPicPr>
          <p:cNvPr id="6" name="Picture 5" descr="Think-Differen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40668">
            <a:off x="7296341" y="2329006"/>
            <a:ext cx="1143927" cy="715632"/>
          </a:xfrm>
          <a:prstGeom prst="rect">
            <a:avLst/>
          </a:prstGeom>
        </p:spPr>
      </p:pic>
      <p:pic>
        <p:nvPicPr>
          <p:cNvPr id="7" name="Picture 6" descr="quote_21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482">
            <a:off x="4787550" y="3564233"/>
            <a:ext cx="4202370" cy="2966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32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1126" y="1038457"/>
            <a:ext cx="826912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2500" b="1" dirty="0" smtClean="0">
                <a:solidFill>
                  <a:srgbClr val="7030A0"/>
                </a:solidFill>
              </a:rPr>
              <a:t>Finish discussing “Going Home to Ecuador, part two”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arenR" startAt="2"/>
            </a:pPr>
            <a:r>
              <a:rPr lang="en-US" sz="2500" b="1" dirty="0" smtClean="0">
                <a:solidFill>
                  <a:srgbClr val="7030A0"/>
                </a:solidFill>
              </a:rPr>
              <a:t>Continue reading “My Family’s Lifestyle in Ecuador:” </a:t>
            </a:r>
          </a:p>
          <a:p>
            <a:pPr marL="514350" lvl="1" indent="-514350">
              <a:buClr>
                <a:srgbClr val="A422FF"/>
              </a:buClr>
              <a:buFont typeface="Arial" panose="020B0604020202020204" pitchFamily="34" charset="0"/>
              <a:buChar char="•"/>
            </a:pPr>
            <a:r>
              <a:rPr lang="en-US" sz="2500" b="1" dirty="0" smtClean="0">
                <a:solidFill>
                  <a:srgbClr val="7030A0"/>
                </a:solidFill>
              </a:rPr>
              <a:t>Ms. Quinde reads </a:t>
            </a:r>
            <a:r>
              <a:rPr lang="en-US" sz="2500" b="1" dirty="0" smtClean="0">
                <a:solidFill>
                  <a:srgbClr val="7030A0"/>
                </a:solidFill>
              </a:rPr>
              <a:t>out loud</a:t>
            </a:r>
            <a:endParaRPr lang="en-US" sz="2500" b="1" dirty="0" smtClean="0">
              <a:solidFill>
                <a:srgbClr val="7030A0"/>
              </a:solidFill>
            </a:endParaRPr>
          </a:p>
          <a:p>
            <a:pPr marL="514350" lvl="1" indent="-514350">
              <a:buClr>
                <a:srgbClr val="A422FF"/>
              </a:buClr>
              <a:buFont typeface="Arial" panose="020B0604020202020204" pitchFamily="34" charset="0"/>
              <a:buChar char="•"/>
            </a:pPr>
            <a:r>
              <a:rPr lang="en-US" sz="2500" b="1" dirty="0" smtClean="0">
                <a:solidFill>
                  <a:srgbClr val="7030A0"/>
                </a:solidFill>
              </a:rPr>
              <a:t>With your reading partner: Find ONE way that the author’s family’s lifestyle in Ecuador was different from her lifestyle in the USA</a:t>
            </a:r>
          </a:p>
          <a:p>
            <a:pPr marL="0" lvl="1">
              <a:buClr>
                <a:srgbClr val="A422FF"/>
              </a:buClr>
            </a:pPr>
            <a:r>
              <a:rPr lang="en-US" sz="2500" b="1" dirty="0">
                <a:solidFill>
                  <a:srgbClr val="7030A0"/>
                </a:solidFill>
              </a:rPr>
              <a:t>3</a:t>
            </a:r>
            <a:r>
              <a:rPr lang="en-US" sz="2500" b="1" dirty="0" smtClean="0">
                <a:solidFill>
                  <a:srgbClr val="7030A0"/>
                </a:solidFill>
              </a:rPr>
              <a:t>) Continue </a:t>
            </a:r>
            <a:r>
              <a:rPr lang="en-US" sz="2500" b="1" dirty="0">
                <a:solidFill>
                  <a:srgbClr val="7030A0"/>
                </a:solidFill>
              </a:rPr>
              <a:t>reading</a:t>
            </a:r>
            <a:r>
              <a:rPr lang="en-US" sz="2500" b="1" dirty="0" smtClean="0">
                <a:solidFill>
                  <a:srgbClr val="7030A0"/>
                </a:solidFill>
              </a:rPr>
              <a:t> “A Child of Immigrants:”</a:t>
            </a:r>
          </a:p>
          <a:p>
            <a:pPr marL="514350" lvl="1" indent="-514350">
              <a:buClr>
                <a:srgbClr val="A422FF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rgbClr val="7030A0"/>
                </a:solidFill>
              </a:rPr>
              <a:t>Ms. Quinde reads </a:t>
            </a:r>
            <a:r>
              <a:rPr lang="en-US" sz="2500" b="1" dirty="0" smtClean="0">
                <a:solidFill>
                  <a:srgbClr val="7030A0"/>
                </a:solidFill>
              </a:rPr>
              <a:t>out loud</a:t>
            </a:r>
            <a:endParaRPr lang="en-US" sz="2500" b="1" dirty="0" smtClean="0">
              <a:solidFill>
                <a:srgbClr val="7030A0"/>
              </a:solidFill>
            </a:endParaRPr>
          </a:p>
          <a:p>
            <a:pPr marL="514350" lvl="1" indent="-514350">
              <a:buClr>
                <a:srgbClr val="A422FF"/>
              </a:buClr>
              <a:buFont typeface="Arial" panose="020B0604020202020204" pitchFamily="34" charset="0"/>
              <a:buChar char="•"/>
            </a:pPr>
            <a:r>
              <a:rPr lang="en-US" sz="2500" b="1" dirty="0" smtClean="0">
                <a:solidFill>
                  <a:srgbClr val="7030A0"/>
                </a:solidFill>
              </a:rPr>
              <a:t>With your reading partner: Find ONE conclusion or lesson that the author learned from her trip to Ecuador</a:t>
            </a:r>
          </a:p>
          <a:p>
            <a:pPr marL="0" lvl="1">
              <a:buClr>
                <a:srgbClr val="A422FF"/>
              </a:buClr>
            </a:pPr>
            <a:r>
              <a:rPr lang="en-US" sz="2500" b="1" dirty="0">
                <a:solidFill>
                  <a:srgbClr val="7030A0"/>
                </a:solidFill>
              </a:rPr>
              <a:t>4</a:t>
            </a:r>
            <a:r>
              <a:rPr lang="en-US" sz="2500" b="1" dirty="0" smtClean="0">
                <a:solidFill>
                  <a:srgbClr val="7030A0"/>
                </a:solidFill>
              </a:rPr>
              <a:t>) Review the quiz</a:t>
            </a:r>
          </a:p>
          <a:p>
            <a:pPr marL="0" lvl="1">
              <a:buClr>
                <a:srgbClr val="A422FF"/>
              </a:buClr>
            </a:pPr>
            <a:r>
              <a:rPr lang="en-US" sz="2500" b="1" dirty="0">
                <a:solidFill>
                  <a:srgbClr val="7030A0"/>
                </a:solidFill>
              </a:rPr>
              <a:t>5</a:t>
            </a:r>
            <a:r>
              <a:rPr lang="en-US" sz="2500" b="1" dirty="0" smtClean="0">
                <a:solidFill>
                  <a:srgbClr val="7030A0"/>
                </a:solidFill>
              </a:rPr>
              <a:t>) Start the WWWWH Organizer to determine Central Idea</a:t>
            </a:r>
            <a:endParaRPr lang="en-US" sz="2500" b="1" dirty="0">
              <a:solidFill>
                <a:srgbClr val="7030A0"/>
              </a:solidFill>
            </a:endParaRPr>
          </a:p>
          <a:p>
            <a:pPr marL="342900" lvl="1" indent="-342900">
              <a:buClr>
                <a:srgbClr val="A422FF"/>
              </a:buClr>
              <a:buFont typeface="Arial" panose="020B0604020202020204" pitchFamily="34" charset="0"/>
              <a:buChar char="•"/>
            </a:pPr>
            <a:endParaRPr lang="en-US" sz="2500" b="1" dirty="0" smtClean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785" y="204719"/>
            <a:ext cx="89564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8000"/>
                </a:solidFill>
                <a:latin typeface="Georgia"/>
                <a:cs typeface="Georgia"/>
              </a:rPr>
              <a:t>AGENDA: October 3, 2017: </a:t>
            </a:r>
          </a:p>
        </p:txBody>
      </p:sp>
    </p:spTree>
    <p:extLst>
      <p:ext uri="{BB962C8B-B14F-4D97-AF65-F5344CB8AC3E}">
        <p14:creationId xmlns:p14="http://schemas.microsoft.com/office/powerpoint/2010/main" val="310908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7342" y="1038457"/>
            <a:ext cx="8421520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3000" b="1" dirty="0" smtClean="0">
                <a:solidFill>
                  <a:srgbClr val="7030A0"/>
                </a:solidFill>
              </a:rPr>
              <a:t>Review of LAST CHANCE to turn in work (Friday):</a:t>
            </a:r>
          </a:p>
          <a:p>
            <a:pPr lvl="2" indent="-457200">
              <a:buClr>
                <a:srgbClr val="A422FF"/>
              </a:buClr>
              <a:buFont typeface="+mj-lt"/>
              <a:buAutoNum type="arabicParenR"/>
            </a:pPr>
            <a:r>
              <a:rPr lang="en-US" sz="2500" b="1" i="1" dirty="0" smtClean="0">
                <a:solidFill>
                  <a:srgbClr val="7030A0"/>
                </a:solidFill>
              </a:rPr>
              <a:t>“Getting to Know You Questionnaire”</a:t>
            </a:r>
          </a:p>
          <a:p>
            <a:pPr lvl="2" indent="-457200">
              <a:buClr>
                <a:srgbClr val="A422FF"/>
              </a:buClr>
              <a:buFont typeface="+mj-lt"/>
              <a:buAutoNum type="arabicParenR"/>
            </a:pPr>
            <a:r>
              <a:rPr lang="en-US" sz="2500" b="1" i="1" dirty="0" smtClean="0">
                <a:solidFill>
                  <a:srgbClr val="7030A0"/>
                </a:solidFill>
              </a:rPr>
              <a:t>“English Self-Assessment</a:t>
            </a:r>
          </a:p>
          <a:p>
            <a:pPr lvl="2" indent="-457200">
              <a:buClr>
                <a:srgbClr val="A422FF"/>
              </a:buClr>
              <a:buFont typeface="+mj-lt"/>
              <a:buAutoNum type="arabicParenR"/>
            </a:pPr>
            <a:r>
              <a:rPr lang="en-US" sz="2500" b="1" i="1" dirty="0" smtClean="0">
                <a:solidFill>
                  <a:srgbClr val="7030A0"/>
                </a:solidFill>
              </a:rPr>
              <a:t>“All About Me Project”</a:t>
            </a:r>
          </a:p>
          <a:p>
            <a:pPr lvl="2" indent="-457200">
              <a:buClr>
                <a:srgbClr val="A422FF"/>
              </a:buClr>
              <a:buFont typeface="+mj-lt"/>
              <a:buAutoNum type="arabicParenR"/>
            </a:pPr>
            <a:r>
              <a:rPr lang="en-US" sz="2500" b="1" i="1" dirty="0" smtClean="0">
                <a:solidFill>
                  <a:srgbClr val="7030A0"/>
                </a:solidFill>
              </a:rPr>
              <a:t>“Going Home to Ecuador- Part 2”- you MUST HAVE words underlined, important phrases highlighted, and quiz completed</a:t>
            </a:r>
          </a:p>
          <a:p>
            <a:pPr lvl="2" indent="-457200">
              <a:buClr>
                <a:srgbClr val="A422FF"/>
              </a:buClr>
              <a:buFont typeface="+mj-lt"/>
              <a:buAutoNum type="arabicParenR"/>
            </a:pPr>
            <a:r>
              <a:rPr lang="en-US" sz="2500" b="1" i="1" dirty="0" smtClean="0">
                <a:solidFill>
                  <a:srgbClr val="7030A0"/>
                </a:solidFill>
              </a:rPr>
              <a:t>“WWWWH Central Idea Spreadsheet” for “</a:t>
            </a:r>
            <a:r>
              <a:rPr lang="en-US" sz="2500" b="1" i="1" dirty="0">
                <a:solidFill>
                  <a:srgbClr val="7030A0"/>
                </a:solidFill>
              </a:rPr>
              <a:t>Going Home to Ecuador- Part </a:t>
            </a:r>
            <a:r>
              <a:rPr lang="en-US" sz="2500" b="1" i="1" dirty="0" smtClean="0">
                <a:solidFill>
                  <a:srgbClr val="7030A0"/>
                </a:solidFill>
              </a:rPr>
              <a:t>2”</a:t>
            </a:r>
          </a:p>
          <a:p>
            <a:pPr lvl="2" indent="-457200">
              <a:buClr>
                <a:srgbClr val="A422FF"/>
              </a:buClr>
              <a:buFont typeface="+mj-lt"/>
              <a:buAutoNum type="arabicParenR"/>
            </a:pPr>
            <a:r>
              <a:rPr lang="en-US" sz="2500" b="1" i="1" dirty="0" smtClean="0">
                <a:solidFill>
                  <a:srgbClr val="7030A0"/>
                </a:solidFill>
              </a:rPr>
              <a:t>Notebook Check- you didn’t do a lot here so far but it should be as complete as possible</a:t>
            </a:r>
          </a:p>
          <a:p>
            <a:pPr marL="800100" lvl="2" indent="-342900">
              <a:buClr>
                <a:srgbClr val="A422FF"/>
              </a:buClr>
              <a:buFont typeface="Arial" panose="020B0604020202020204" pitchFamily="34" charset="0"/>
              <a:buChar char="•"/>
            </a:pPr>
            <a:endParaRPr lang="en-US" sz="2500" b="1" dirty="0" smtClean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785" y="204719"/>
            <a:ext cx="89564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8000"/>
                </a:solidFill>
                <a:latin typeface="Georgia"/>
                <a:cs typeface="Georgia"/>
              </a:rPr>
              <a:t>AGENDA: October 5-6, 2017: </a:t>
            </a:r>
          </a:p>
        </p:txBody>
      </p:sp>
    </p:spTree>
    <p:extLst>
      <p:ext uri="{BB962C8B-B14F-4D97-AF65-F5344CB8AC3E}">
        <p14:creationId xmlns:p14="http://schemas.microsoft.com/office/powerpoint/2010/main" val="23255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7342" y="1038457"/>
            <a:ext cx="8421520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2800" b="1" dirty="0" smtClean="0">
                <a:solidFill>
                  <a:srgbClr val="7030A0"/>
                </a:solidFill>
              </a:rPr>
              <a:t>Review </a:t>
            </a:r>
            <a:r>
              <a:rPr lang="en-US" sz="2800" b="1" dirty="0">
                <a:solidFill>
                  <a:srgbClr val="7030A0"/>
                </a:solidFill>
              </a:rPr>
              <a:t>and complete the “WWWWH Central Idea Worksheet” for “Going Home to Ecuador- Part 2” in </a:t>
            </a:r>
            <a:r>
              <a:rPr lang="en-US" sz="2800" b="1" dirty="0" smtClean="0">
                <a:solidFill>
                  <a:srgbClr val="7030A0"/>
                </a:solidFill>
              </a:rPr>
              <a:t>pairs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2800" b="1" dirty="0" smtClean="0">
                <a:solidFill>
                  <a:srgbClr val="7030A0"/>
                </a:solidFill>
              </a:rPr>
              <a:t>Provide (you can copy here) text-based evidence for your claim for each point (WHO, WHAT, WHERE, WHEN, WHY, HOW)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2800" b="1" dirty="0" smtClean="0">
                <a:solidFill>
                  <a:srgbClr val="7030A0"/>
                </a:solidFill>
              </a:rPr>
              <a:t>LAST </a:t>
            </a:r>
            <a:r>
              <a:rPr lang="en-US" sz="2800" b="1" dirty="0">
                <a:solidFill>
                  <a:srgbClr val="7030A0"/>
                </a:solidFill>
              </a:rPr>
              <a:t>CHANCE to turn in work</a:t>
            </a:r>
          </a:p>
          <a:p>
            <a:pPr marL="800100" lvl="2" indent="-342900">
              <a:buClr>
                <a:srgbClr val="A422FF"/>
              </a:buClr>
              <a:buFont typeface="Arial" panose="020B0604020202020204" pitchFamily="34" charset="0"/>
              <a:buChar char="•"/>
            </a:pPr>
            <a:endParaRPr lang="en-US" sz="2500" b="1" dirty="0" smtClean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785" y="204719"/>
            <a:ext cx="89564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8000"/>
                </a:solidFill>
                <a:latin typeface="Georgia"/>
                <a:cs typeface="Georgia"/>
              </a:rPr>
              <a:t>AGENDA: October </a:t>
            </a:r>
            <a:r>
              <a:rPr lang="en-US" sz="3000" b="1" dirty="0">
                <a:solidFill>
                  <a:srgbClr val="008000"/>
                </a:solidFill>
                <a:latin typeface="Georgia"/>
                <a:cs typeface="Georgia"/>
              </a:rPr>
              <a:t>6</a:t>
            </a:r>
            <a:r>
              <a:rPr lang="en-US" sz="3000" b="1" dirty="0" smtClean="0">
                <a:solidFill>
                  <a:srgbClr val="008000"/>
                </a:solidFill>
                <a:latin typeface="Georgia"/>
                <a:cs typeface="Georgia"/>
              </a:rPr>
              <a:t>, 2017: </a:t>
            </a:r>
          </a:p>
        </p:txBody>
      </p:sp>
    </p:spTree>
    <p:extLst>
      <p:ext uri="{BB962C8B-B14F-4D97-AF65-F5344CB8AC3E}">
        <p14:creationId xmlns:p14="http://schemas.microsoft.com/office/powerpoint/2010/main" val="315695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7342" y="1038457"/>
            <a:ext cx="8421520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2800" b="1" dirty="0" smtClean="0">
                <a:solidFill>
                  <a:srgbClr val="7030A0"/>
                </a:solidFill>
              </a:rPr>
              <a:t>Review </a:t>
            </a:r>
            <a:r>
              <a:rPr lang="en-US" sz="2800" b="1" dirty="0">
                <a:solidFill>
                  <a:srgbClr val="7030A0"/>
                </a:solidFill>
              </a:rPr>
              <a:t>and complete the “WWWWH Central Idea Worksheet” for “Going Home to Ecuador- Part 2</a:t>
            </a:r>
            <a:r>
              <a:rPr lang="en-US" sz="2800" b="1" dirty="0" smtClean="0">
                <a:solidFill>
                  <a:srgbClr val="7030A0"/>
                </a:solidFill>
              </a:rPr>
              <a:t>”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2800" b="1" dirty="0" smtClean="0">
                <a:solidFill>
                  <a:srgbClr val="7030A0"/>
                </a:solidFill>
              </a:rPr>
              <a:t>Finish </a:t>
            </a:r>
            <a:r>
              <a:rPr lang="en-US" sz="2800" b="1" dirty="0">
                <a:solidFill>
                  <a:srgbClr val="7030A0"/>
                </a:solidFill>
              </a:rPr>
              <a:t>“WWWWH Central Idea Worksheet” for “Going Home to Ecuador- Part </a:t>
            </a:r>
            <a:r>
              <a:rPr lang="en-US" sz="2800" b="1" dirty="0" smtClean="0">
                <a:solidFill>
                  <a:srgbClr val="7030A0"/>
                </a:solidFill>
              </a:rPr>
              <a:t>1” if you did not complete it with the sub </a:t>
            </a:r>
            <a:endParaRPr lang="en-US" sz="2800" b="1" dirty="0">
              <a:solidFill>
                <a:srgbClr val="7030A0"/>
              </a:solidFill>
            </a:endParaRPr>
          </a:p>
          <a:p>
            <a:pPr marL="971550" lvl="2" indent="-514350">
              <a:buClr>
                <a:srgbClr val="A422FF"/>
              </a:buCl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7030A0"/>
                </a:solidFill>
              </a:rPr>
              <a:t>Complete the “Who, What, Where, When, Why, and How” of both articles</a:t>
            </a:r>
          </a:p>
          <a:p>
            <a:pPr marL="971550" lvl="2" indent="-514350">
              <a:buClr>
                <a:srgbClr val="A422FF"/>
              </a:buCl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7030A0"/>
                </a:solidFill>
              </a:rPr>
              <a:t>Provide text-based evidence from both (you can copy here)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 marL="800100" lvl="2" indent="-342900">
              <a:buClr>
                <a:srgbClr val="A422FF"/>
              </a:buClr>
              <a:buFont typeface="Arial" panose="020B0604020202020204" pitchFamily="34" charset="0"/>
              <a:buChar char="•"/>
            </a:pPr>
            <a:endParaRPr lang="en-US" sz="2500" b="1" dirty="0" smtClean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785" y="204719"/>
            <a:ext cx="89564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8000"/>
                </a:solidFill>
                <a:latin typeface="Georgia"/>
                <a:cs typeface="Georgia"/>
              </a:rPr>
              <a:t>AGENDA: October </a:t>
            </a:r>
            <a:r>
              <a:rPr lang="en-US" sz="3000" b="1" dirty="0" smtClean="0">
                <a:solidFill>
                  <a:srgbClr val="008000"/>
                </a:solidFill>
                <a:latin typeface="Georgia"/>
                <a:cs typeface="Georgia"/>
              </a:rPr>
              <a:t>11</a:t>
            </a:r>
            <a:r>
              <a:rPr lang="en-US" sz="3000" b="1" dirty="0" smtClean="0">
                <a:solidFill>
                  <a:srgbClr val="008000"/>
                </a:solidFill>
                <a:latin typeface="Georgia"/>
                <a:cs typeface="Georgia"/>
              </a:rPr>
              <a:t>, </a:t>
            </a:r>
            <a:r>
              <a:rPr lang="en-US" sz="3000" b="1" dirty="0" smtClean="0">
                <a:solidFill>
                  <a:srgbClr val="008000"/>
                </a:solidFill>
                <a:latin typeface="Georgia"/>
                <a:cs typeface="Georgia"/>
              </a:rPr>
              <a:t>2017: </a:t>
            </a:r>
          </a:p>
        </p:txBody>
      </p:sp>
    </p:spTree>
    <p:extLst>
      <p:ext uri="{BB962C8B-B14F-4D97-AF65-F5344CB8AC3E}">
        <p14:creationId xmlns:p14="http://schemas.microsoft.com/office/powerpoint/2010/main" val="370758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2032" y="1662228"/>
            <a:ext cx="8355532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>
                <a:srgbClr val="A422FF"/>
              </a:buClr>
            </a:pPr>
            <a:r>
              <a:rPr lang="en-US" sz="2500" b="1" dirty="0" smtClean="0">
                <a:solidFill>
                  <a:srgbClr val="7030A0"/>
                </a:solidFill>
              </a:rPr>
              <a:t>IN YOUR NOTEBOOKS, PLEASE WRITE:</a:t>
            </a:r>
          </a:p>
          <a:p>
            <a:pPr marL="0" lvl="1">
              <a:buClr>
                <a:srgbClr val="A422FF"/>
              </a:buClr>
            </a:pPr>
            <a:endParaRPr lang="en-US" sz="2500" b="1" dirty="0" smtClean="0">
              <a:solidFill>
                <a:srgbClr val="7030A0"/>
              </a:solidFill>
            </a:endParaRPr>
          </a:p>
          <a:p>
            <a:pPr marL="514350" lvl="1" indent="-514350">
              <a:buClr>
                <a:srgbClr val="A422FF"/>
              </a:buClr>
              <a:buFont typeface="+mj-lt"/>
              <a:buAutoNum type="arabicParenR"/>
            </a:pPr>
            <a:r>
              <a:rPr lang="en-US" sz="2500" b="1" dirty="0" smtClean="0">
                <a:solidFill>
                  <a:srgbClr val="7030A0"/>
                </a:solidFill>
              </a:rPr>
              <a:t>What is the </a:t>
            </a:r>
            <a:r>
              <a:rPr lang="en-US" sz="2500" b="1" dirty="0" smtClean="0">
                <a:solidFill>
                  <a:srgbClr val="FF0000"/>
                </a:solidFill>
              </a:rPr>
              <a:t>main/central idea </a:t>
            </a:r>
            <a:r>
              <a:rPr lang="en-US" sz="2500" b="1" dirty="0" smtClean="0">
                <a:solidFill>
                  <a:srgbClr val="7030A0"/>
                </a:solidFill>
              </a:rPr>
              <a:t>of the article, “Going Home to Ecuador, Part 1?”</a:t>
            </a:r>
          </a:p>
          <a:p>
            <a:pPr lvl="1" indent="-457200">
              <a:buClr>
                <a:srgbClr val="A422FF"/>
              </a:buClr>
              <a:buFont typeface="Arial" panose="020B0604020202020204" pitchFamily="34" charset="0"/>
              <a:buChar char="•"/>
            </a:pPr>
            <a:r>
              <a:rPr lang="en-US" sz="2500" b="1" dirty="0" smtClean="0">
                <a:solidFill>
                  <a:srgbClr val="00B050"/>
                </a:solidFill>
              </a:rPr>
              <a:t>START LIKE THIS: The central idea of the article is ___.</a:t>
            </a:r>
          </a:p>
          <a:p>
            <a:pPr lvl="1" indent="-457200">
              <a:buClr>
                <a:srgbClr val="A422FF"/>
              </a:buClr>
              <a:buFont typeface="Arial" panose="020B0604020202020204" pitchFamily="34" charset="0"/>
              <a:buChar char="•"/>
            </a:pPr>
            <a:endParaRPr lang="en-US" sz="2500" b="1" dirty="0" smtClean="0">
              <a:solidFill>
                <a:srgbClr val="00B050"/>
              </a:solidFill>
            </a:endParaRPr>
          </a:p>
          <a:p>
            <a:pPr marL="971550" lvl="2" indent="-514350">
              <a:buClr>
                <a:srgbClr val="A422FF"/>
              </a:buClr>
              <a:buFont typeface="+mj-lt"/>
              <a:buAutoNum type="alphaLcParenR"/>
            </a:pPr>
            <a:r>
              <a:rPr lang="en-US" sz="2500" b="1" dirty="0" smtClean="0">
                <a:solidFill>
                  <a:srgbClr val="7030A0"/>
                </a:solidFill>
              </a:rPr>
              <a:t>How can you relate this to your own life?</a:t>
            </a:r>
          </a:p>
          <a:p>
            <a:pPr marL="514350" lvl="1" indent="-514350">
              <a:buClr>
                <a:srgbClr val="A422FF"/>
              </a:buClr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rgbClr val="00B050"/>
                </a:solidFill>
              </a:rPr>
              <a:t>START LIKE THIS: </a:t>
            </a:r>
            <a:r>
              <a:rPr lang="en-US" sz="2500" b="1" dirty="0" smtClean="0">
                <a:solidFill>
                  <a:srgbClr val="00B050"/>
                </a:solidFill>
              </a:rPr>
              <a:t>I can relate the central idea in this article to my own life in the following ways.  First, ___.  Second, ____.</a:t>
            </a:r>
          </a:p>
          <a:p>
            <a:pPr marL="0" lvl="1">
              <a:buClr>
                <a:srgbClr val="A422FF"/>
              </a:buClr>
            </a:pPr>
            <a:endParaRPr lang="en-US" sz="2500" b="1" dirty="0" smtClean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785" y="204719"/>
            <a:ext cx="89564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8000"/>
                </a:solidFill>
                <a:latin typeface="Georgia"/>
                <a:cs typeface="Georgia"/>
              </a:rPr>
              <a:t>October </a:t>
            </a:r>
            <a:r>
              <a:rPr lang="en-US" sz="3000" b="1" dirty="0">
                <a:solidFill>
                  <a:srgbClr val="008000"/>
                </a:solidFill>
                <a:latin typeface="Georgia"/>
                <a:cs typeface="Georgia"/>
              </a:rPr>
              <a:t>9</a:t>
            </a:r>
            <a:r>
              <a:rPr lang="en-US" sz="3000" b="1" dirty="0" smtClean="0">
                <a:solidFill>
                  <a:srgbClr val="008000"/>
                </a:solidFill>
                <a:latin typeface="Georgia"/>
                <a:cs typeface="Georgia"/>
              </a:rPr>
              <a:t>, 2017: </a:t>
            </a:r>
          </a:p>
          <a:p>
            <a:pPr algn="ctr"/>
            <a:r>
              <a:rPr lang="en-US" sz="3000" b="1" dirty="0" smtClean="0">
                <a:solidFill>
                  <a:srgbClr val="008000"/>
                </a:solidFill>
                <a:latin typeface="Georgia"/>
                <a:cs typeface="Georgia"/>
              </a:rPr>
              <a:t>“Going Home to Ecuador”</a:t>
            </a:r>
            <a:endParaRPr lang="en-US" sz="30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43475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7989</TotalTime>
  <Words>671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Comic Sans MS</vt:lpstr>
      <vt:lpstr>Georgia</vt:lpstr>
      <vt:lpstr>Office Theme</vt:lpstr>
      <vt:lpstr>Welcome to ENL Class 2017-2018!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PeopleLeap,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Lingenfelter</dc:creator>
  <cp:lastModifiedBy>Lingenfelter, Amy</cp:lastModifiedBy>
  <cp:revision>491</cp:revision>
  <dcterms:created xsi:type="dcterms:W3CDTF">2017-01-11T12:06:37Z</dcterms:created>
  <dcterms:modified xsi:type="dcterms:W3CDTF">2017-10-11T13:50:56Z</dcterms:modified>
</cp:coreProperties>
</file>