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319" r:id="rId2"/>
    <p:sldId id="349" r:id="rId3"/>
    <p:sldId id="327" r:id="rId4"/>
    <p:sldId id="353" r:id="rId5"/>
    <p:sldId id="506" r:id="rId6"/>
    <p:sldId id="500" r:id="rId7"/>
    <p:sldId id="501" r:id="rId8"/>
    <p:sldId id="523" r:id="rId9"/>
    <p:sldId id="528" r:id="rId10"/>
    <p:sldId id="530" r:id="rId11"/>
    <p:sldId id="534" r:id="rId12"/>
    <p:sldId id="535" r:id="rId13"/>
    <p:sldId id="537" r:id="rId14"/>
    <p:sldId id="538" r:id="rId15"/>
    <p:sldId id="536" r:id="rId16"/>
    <p:sldId id="540" r:id="rId17"/>
    <p:sldId id="543" r:id="rId18"/>
    <p:sldId id="544" r:id="rId19"/>
    <p:sldId id="542" r:id="rId20"/>
    <p:sldId id="529" r:id="rId21"/>
    <p:sldId id="546" r:id="rId22"/>
    <p:sldId id="547" r:id="rId23"/>
    <p:sldId id="550" r:id="rId24"/>
    <p:sldId id="556" r:id="rId25"/>
    <p:sldId id="553" r:id="rId26"/>
    <p:sldId id="554" r:id="rId27"/>
    <p:sldId id="559" r:id="rId28"/>
    <p:sldId id="557" r:id="rId29"/>
    <p:sldId id="558" r:id="rId30"/>
    <p:sldId id="548" r:id="rId31"/>
    <p:sldId id="539" r:id="rId32"/>
    <p:sldId id="545" r:id="rId33"/>
    <p:sldId id="551" r:id="rId34"/>
    <p:sldId id="531" r:id="rId35"/>
    <p:sldId id="524" r:id="rId36"/>
    <p:sldId id="521" r:id="rId37"/>
    <p:sldId id="522" r:id="rId38"/>
    <p:sldId id="514" r:id="rId39"/>
    <p:sldId id="513" r:id="rId40"/>
    <p:sldId id="518" r:id="rId41"/>
    <p:sldId id="533" r:id="rId42"/>
    <p:sldId id="525" r:id="rId43"/>
    <p:sldId id="526" r:id="rId44"/>
    <p:sldId id="527" r:id="rId45"/>
    <p:sldId id="532" r:id="rId46"/>
    <p:sldId id="509" r:id="rId47"/>
    <p:sldId id="504" r:id="rId48"/>
    <p:sldId id="419" r:id="rId49"/>
    <p:sldId id="420" r:id="rId50"/>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277"/>
    <a:srgbClr val="FBFFA2"/>
    <a:srgbClr val="FFE11C"/>
    <a:srgbClr val="1308CF"/>
    <a:srgbClr val="0312EC"/>
    <a:srgbClr val="FFF865"/>
    <a:srgbClr val="A422FF"/>
    <a:srgbClr val="FF0066"/>
    <a:srgbClr val="FF8E3A"/>
    <a:srgbClr val="E62E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64" autoAdjust="0"/>
    <p:restoredTop sz="94434" autoAdjust="0"/>
  </p:normalViewPr>
  <p:slideViewPr>
    <p:cSldViewPr snapToGrid="0" snapToObjects="1">
      <p:cViewPr varScale="1">
        <p:scale>
          <a:sx n="70" d="100"/>
          <a:sy n="70" d="100"/>
        </p:scale>
        <p:origin x="17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E44385E-357F-469C-9969-5E68B2288AAD}" type="datetimeFigureOut">
              <a:rPr lang="en-US" smtClean="0"/>
              <a:t>10/23/2018</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314524F-E535-4FB7-B56D-F2BFFDD942A5}" type="slidenum">
              <a:rPr lang="en-US" smtClean="0"/>
              <a:t>‹#›</a:t>
            </a:fld>
            <a:endParaRPr lang="en-US" dirty="0"/>
          </a:p>
        </p:txBody>
      </p:sp>
    </p:spTree>
    <p:extLst>
      <p:ext uri="{BB962C8B-B14F-4D97-AF65-F5344CB8AC3E}">
        <p14:creationId xmlns:p14="http://schemas.microsoft.com/office/powerpoint/2010/main" val="316767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ihj</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5</a:t>
            </a:fld>
            <a:endParaRPr lang="en-US" dirty="0"/>
          </a:p>
        </p:txBody>
      </p:sp>
    </p:spTree>
    <p:extLst>
      <p:ext uri="{BB962C8B-B14F-4D97-AF65-F5344CB8AC3E}">
        <p14:creationId xmlns:p14="http://schemas.microsoft.com/office/powerpoint/2010/main" val="181770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14</a:t>
            </a:fld>
            <a:endParaRPr lang="en-US" dirty="0"/>
          </a:p>
        </p:txBody>
      </p:sp>
    </p:spTree>
    <p:extLst>
      <p:ext uri="{BB962C8B-B14F-4D97-AF65-F5344CB8AC3E}">
        <p14:creationId xmlns:p14="http://schemas.microsoft.com/office/powerpoint/2010/main" val="2481723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15</a:t>
            </a:fld>
            <a:endParaRPr lang="en-US" dirty="0"/>
          </a:p>
        </p:txBody>
      </p:sp>
    </p:spTree>
    <p:extLst>
      <p:ext uri="{BB962C8B-B14F-4D97-AF65-F5344CB8AC3E}">
        <p14:creationId xmlns:p14="http://schemas.microsoft.com/office/powerpoint/2010/main" val="3163388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16</a:t>
            </a:fld>
            <a:endParaRPr lang="en-US" dirty="0"/>
          </a:p>
        </p:txBody>
      </p:sp>
    </p:spTree>
    <p:extLst>
      <p:ext uri="{BB962C8B-B14F-4D97-AF65-F5344CB8AC3E}">
        <p14:creationId xmlns:p14="http://schemas.microsoft.com/office/powerpoint/2010/main" val="2719490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17</a:t>
            </a:fld>
            <a:endParaRPr lang="en-US" dirty="0"/>
          </a:p>
        </p:txBody>
      </p:sp>
    </p:spTree>
    <p:extLst>
      <p:ext uri="{BB962C8B-B14F-4D97-AF65-F5344CB8AC3E}">
        <p14:creationId xmlns:p14="http://schemas.microsoft.com/office/powerpoint/2010/main" val="391844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18</a:t>
            </a:fld>
            <a:endParaRPr lang="en-US" dirty="0"/>
          </a:p>
        </p:txBody>
      </p:sp>
    </p:spTree>
    <p:extLst>
      <p:ext uri="{BB962C8B-B14F-4D97-AF65-F5344CB8AC3E}">
        <p14:creationId xmlns:p14="http://schemas.microsoft.com/office/powerpoint/2010/main" val="1400238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19</a:t>
            </a:fld>
            <a:endParaRPr lang="en-US" dirty="0"/>
          </a:p>
        </p:txBody>
      </p:sp>
    </p:spTree>
    <p:extLst>
      <p:ext uri="{BB962C8B-B14F-4D97-AF65-F5344CB8AC3E}">
        <p14:creationId xmlns:p14="http://schemas.microsoft.com/office/powerpoint/2010/main" val="2459366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20</a:t>
            </a:fld>
            <a:endParaRPr lang="en-US" dirty="0"/>
          </a:p>
        </p:txBody>
      </p:sp>
    </p:spTree>
    <p:extLst>
      <p:ext uri="{BB962C8B-B14F-4D97-AF65-F5344CB8AC3E}">
        <p14:creationId xmlns:p14="http://schemas.microsoft.com/office/powerpoint/2010/main" val="1861424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21</a:t>
            </a:fld>
            <a:endParaRPr lang="en-US" dirty="0"/>
          </a:p>
        </p:txBody>
      </p:sp>
    </p:spTree>
    <p:extLst>
      <p:ext uri="{BB962C8B-B14F-4D97-AF65-F5344CB8AC3E}">
        <p14:creationId xmlns:p14="http://schemas.microsoft.com/office/powerpoint/2010/main" val="3212723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22</a:t>
            </a:fld>
            <a:endParaRPr lang="en-US" dirty="0"/>
          </a:p>
        </p:txBody>
      </p:sp>
    </p:spTree>
    <p:extLst>
      <p:ext uri="{BB962C8B-B14F-4D97-AF65-F5344CB8AC3E}">
        <p14:creationId xmlns:p14="http://schemas.microsoft.com/office/powerpoint/2010/main" val="459343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23</a:t>
            </a:fld>
            <a:endParaRPr lang="en-US" dirty="0"/>
          </a:p>
        </p:txBody>
      </p:sp>
    </p:spTree>
    <p:extLst>
      <p:ext uri="{BB962C8B-B14F-4D97-AF65-F5344CB8AC3E}">
        <p14:creationId xmlns:p14="http://schemas.microsoft.com/office/powerpoint/2010/main" val="3141336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ihj</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6</a:t>
            </a:fld>
            <a:endParaRPr lang="en-US" dirty="0"/>
          </a:p>
        </p:txBody>
      </p:sp>
    </p:spTree>
    <p:extLst>
      <p:ext uri="{BB962C8B-B14F-4D97-AF65-F5344CB8AC3E}">
        <p14:creationId xmlns:p14="http://schemas.microsoft.com/office/powerpoint/2010/main" val="842759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24</a:t>
            </a:fld>
            <a:endParaRPr lang="en-US" dirty="0"/>
          </a:p>
        </p:txBody>
      </p:sp>
    </p:spTree>
    <p:extLst>
      <p:ext uri="{BB962C8B-B14F-4D97-AF65-F5344CB8AC3E}">
        <p14:creationId xmlns:p14="http://schemas.microsoft.com/office/powerpoint/2010/main" val="2954185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25</a:t>
            </a:fld>
            <a:endParaRPr lang="en-US" dirty="0"/>
          </a:p>
        </p:txBody>
      </p:sp>
    </p:spTree>
    <p:extLst>
      <p:ext uri="{BB962C8B-B14F-4D97-AF65-F5344CB8AC3E}">
        <p14:creationId xmlns:p14="http://schemas.microsoft.com/office/powerpoint/2010/main" val="3563500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26</a:t>
            </a:fld>
            <a:endParaRPr lang="en-US" dirty="0"/>
          </a:p>
        </p:txBody>
      </p:sp>
    </p:spTree>
    <p:extLst>
      <p:ext uri="{BB962C8B-B14F-4D97-AF65-F5344CB8AC3E}">
        <p14:creationId xmlns:p14="http://schemas.microsoft.com/office/powerpoint/2010/main" val="4252954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27</a:t>
            </a:fld>
            <a:endParaRPr lang="en-US" dirty="0"/>
          </a:p>
        </p:txBody>
      </p:sp>
    </p:spTree>
    <p:extLst>
      <p:ext uri="{BB962C8B-B14F-4D97-AF65-F5344CB8AC3E}">
        <p14:creationId xmlns:p14="http://schemas.microsoft.com/office/powerpoint/2010/main" val="10819870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28</a:t>
            </a:fld>
            <a:endParaRPr lang="en-US" dirty="0"/>
          </a:p>
        </p:txBody>
      </p:sp>
    </p:spTree>
    <p:extLst>
      <p:ext uri="{BB962C8B-B14F-4D97-AF65-F5344CB8AC3E}">
        <p14:creationId xmlns:p14="http://schemas.microsoft.com/office/powerpoint/2010/main" val="1192612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29</a:t>
            </a:fld>
            <a:endParaRPr lang="en-US" dirty="0"/>
          </a:p>
        </p:txBody>
      </p:sp>
    </p:spTree>
    <p:extLst>
      <p:ext uri="{BB962C8B-B14F-4D97-AF65-F5344CB8AC3E}">
        <p14:creationId xmlns:p14="http://schemas.microsoft.com/office/powerpoint/2010/main" val="3875084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30</a:t>
            </a:fld>
            <a:endParaRPr lang="en-US" dirty="0"/>
          </a:p>
        </p:txBody>
      </p:sp>
    </p:spTree>
    <p:extLst>
      <p:ext uri="{BB962C8B-B14F-4D97-AF65-F5344CB8AC3E}">
        <p14:creationId xmlns:p14="http://schemas.microsoft.com/office/powerpoint/2010/main" val="31220715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31</a:t>
            </a:fld>
            <a:endParaRPr lang="en-US" dirty="0"/>
          </a:p>
        </p:txBody>
      </p:sp>
    </p:spTree>
    <p:extLst>
      <p:ext uri="{BB962C8B-B14F-4D97-AF65-F5344CB8AC3E}">
        <p14:creationId xmlns:p14="http://schemas.microsoft.com/office/powerpoint/2010/main" val="249927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32</a:t>
            </a:fld>
            <a:endParaRPr lang="en-US" dirty="0"/>
          </a:p>
        </p:txBody>
      </p:sp>
    </p:spTree>
    <p:extLst>
      <p:ext uri="{BB962C8B-B14F-4D97-AF65-F5344CB8AC3E}">
        <p14:creationId xmlns:p14="http://schemas.microsoft.com/office/powerpoint/2010/main" val="1068365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33</a:t>
            </a:fld>
            <a:endParaRPr lang="en-US" dirty="0"/>
          </a:p>
        </p:txBody>
      </p:sp>
    </p:spTree>
    <p:extLst>
      <p:ext uri="{BB962C8B-B14F-4D97-AF65-F5344CB8AC3E}">
        <p14:creationId xmlns:p14="http://schemas.microsoft.com/office/powerpoint/2010/main" val="100762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ihj</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7</a:t>
            </a:fld>
            <a:endParaRPr lang="en-US" dirty="0"/>
          </a:p>
        </p:txBody>
      </p:sp>
    </p:spTree>
    <p:extLst>
      <p:ext uri="{BB962C8B-B14F-4D97-AF65-F5344CB8AC3E}">
        <p14:creationId xmlns:p14="http://schemas.microsoft.com/office/powerpoint/2010/main" val="8427599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34</a:t>
            </a:fld>
            <a:endParaRPr lang="en-US" dirty="0"/>
          </a:p>
        </p:txBody>
      </p:sp>
    </p:spTree>
    <p:extLst>
      <p:ext uri="{BB962C8B-B14F-4D97-AF65-F5344CB8AC3E}">
        <p14:creationId xmlns:p14="http://schemas.microsoft.com/office/powerpoint/2010/main" val="41392603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mj-lt"/>
              <a:buAutoNum type="arabicPeriod"/>
            </a:pPr>
            <a:r>
              <a:rPr lang="en-US" sz="1200" b="1" dirty="0" smtClean="0">
                <a:solidFill>
                  <a:srgbClr val="1308CF"/>
                </a:solidFill>
                <a:cs typeface="Georgia"/>
              </a:rPr>
              <a:t>-</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35</a:t>
            </a:fld>
            <a:endParaRPr lang="en-US" dirty="0"/>
          </a:p>
        </p:txBody>
      </p:sp>
    </p:spTree>
    <p:extLst>
      <p:ext uri="{BB962C8B-B14F-4D97-AF65-F5344CB8AC3E}">
        <p14:creationId xmlns:p14="http://schemas.microsoft.com/office/powerpoint/2010/main" val="9607732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36</a:t>
            </a:fld>
            <a:endParaRPr lang="en-US" dirty="0"/>
          </a:p>
        </p:txBody>
      </p:sp>
    </p:spTree>
    <p:extLst>
      <p:ext uri="{BB962C8B-B14F-4D97-AF65-F5344CB8AC3E}">
        <p14:creationId xmlns:p14="http://schemas.microsoft.com/office/powerpoint/2010/main" val="16242851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37</a:t>
            </a:fld>
            <a:endParaRPr lang="en-US" dirty="0"/>
          </a:p>
        </p:txBody>
      </p:sp>
    </p:spTree>
    <p:extLst>
      <p:ext uri="{BB962C8B-B14F-4D97-AF65-F5344CB8AC3E}">
        <p14:creationId xmlns:p14="http://schemas.microsoft.com/office/powerpoint/2010/main" val="40016769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38</a:t>
            </a:fld>
            <a:endParaRPr lang="en-US" dirty="0"/>
          </a:p>
        </p:txBody>
      </p:sp>
    </p:spTree>
    <p:extLst>
      <p:ext uri="{BB962C8B-B14F-4D97-AF65-F5344CB8AC3E}">
        <p14:creationId xmlns:p14="http://schemas.microsoft.com/office/powerpoint/2010/main" val="24004126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ihj</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39</a:t>
            </a:fld>
            <a:endParaRPr lang="en-US" dirty="0"/>
          </a:p>
        </p:txBody>
      </p:sp>
    </p:spTree>
    <p:extLst>
      <p:ext uri="{BB962C8B-B14F-4D97-AF65-F5344CB8AC3E}">
        <p14:creationId xmlns:p14="http://schemas.microsoft.com/office/powerpoint/2010/main" val="27399505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ihj</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40</a:t>
            </a:fld>
            <a:endParaRPr lang="en-US" dirty="0"/>
          </a:p>
        </p:txBody>
      </p:sp>
    </p:spTree>
    <p:extLst>
      <p:ext uri="{BB962C8B-B14F-4D97-AF65-F5344CB8AC3E}">
        <p14:creationId xmlns:p14="http://schemas.microsoft.com/office/powerpoint/2010/main" val="3561029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ihj</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41</a:t>
            </a:fld>
            <a:endParaRPr lang="en-US" dirty="0"/>
          </a:p>
        </p:txBody>
      </p:sp>
    </p:spTree>
    <p:extLst>
      <p:ext uri="{BB962C8B-B14F-4D97-AF65-F5344CB8AC3E}">
        <p14:creationId xmlns:p14="http://schemas.microsoft.com/office/powerpoint/2010/main" val="37776464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42</a:t>
            </a:fld>
            <a:endParaRPr lang="en-US" dirty="0"/>
          </a:p>
        </p:txBody>
      </p:sp>
    </p:spTree>
    <p:extLst>
      <p:ext uri="{BB962C8B-B14F-4D97-AF65-F5344CB8AC3E}">
        <p14:creationId xmlns:p14="http://schemas.microsoft.com/office/powerpoint/2010/main" val="11192524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43</a:t>
            </a:fld>
            <a:endParaRPr lang="en-US" dirty="0"/>
          </a:p>
        </p:txBody>
      </p:sp>
    </p:spTree>
    <p:extLst>
      <p:ext uri="{BB962C8B-B14F-4D97-AF65-F5344CB8AC3E}">
        <p14:creationId xmlns:p14="http://schemas.microsoft.com/office/powerpoint/2010/main" val="3981665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8</a:t>
            </a:fld>
            <a:endParaRPr lang="en-US" dirty="0"/>
          </a:p>
        </p:txBody>
      </p:sp>
    </p:spTree>
    <p:extLst>
      <p:ext uri="{BB962C8B-B14F-4D97-AF65-F5344CB8AC3E}">
        <p14:creationId xmlns:p14="http://schemas.microsoft.com/office/powerpoint/2010/main" val="13579314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44</a:t>
            </a:fld>
            <a:endParaRPr lang="en-US" dirty="0"/>
          </a:p>
        </p:txBody>
      </p:sp>
    </p:spTree>
    <p:extLst>
      <p:ext uri="{BB962C8B-B14F-4D97-AF65-F5344CB8AC3E}">
        <p14:creationId xmlns:p14="http://schemas.microsoft.com/office/powerpoint/2010/main" val="6542160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45</a:t>
            </a:fld>
            <a:endParaRPr lang="en-US" dirty="0"/>
          </a:p>
        </p:txBody>
      </p:sp>
    </p:spTree>
    <p:extLst>
      <p:ext uri="{BB962C8B-B14F-4D97-AF65-F5344CB8AC3E}">
        <p14:creationId xmlns:p14="http://schemas.microsoft.com/office/powerpoint/2010/main" val="10951157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ihj</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46</a:t>
            </a:fld>
            <a:endParaRPr lang="en-US" dirty="0"/>
          </a:p>
        </p:txBody>
      </p:sp>
    </p:spTree>
    <p:extLst>
      <p:ext uri="{BB962C8B-B14F-4D97-AF65-F5344CB8AC3E}">
        <p14:creationId xmlns:p14="http://schemas.microsoft.com/office/powerpoint/2010/main" val="20596986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ihj</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47</a:t>
            </a:fld>
            <a:endParaRPr lang="en-US" dirty="0"/>
          </a:p>
        </p:txBody>
      </p:sp>
    </p:spTree>
    <p:extLst>
      <p:ext uri="{BB962C8B-B14F-4D97-AF65-F5344CB8AC3E}">
        <p14:creationId xmlns:p14="http://schemas.microsoft.com/office/powerpoint/2010/main" val="6132421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48</a:t>
            </a:fld>
            <a:endParaRPr lang="en-US" dirty="0"/>
          </a:p>
        </p:txBody>
      </p:sp>
    </p:spTree>
    <p:extLst>
      <p:ext uri="{BB962C8B-B14F-4D97-AF65-F5344CB8AC3E}">
        <p14:creationId xmlns:p14="http://schemas.microsoft.com/office/powerpoint/2010/main" val="31870034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49</a:t>
            </a:fld>
            <a:endParaRPr lang="en-US" dirty="0"/>
          </a:p>
        </p:txBody>
      </p:sp>
    </p:spTree>
    <p:extLst>
      <p:ext uri="{BB962C8B-B14F-4D97-AF65-F5344CB8AC3E}">
        <p14:creationId xmlns:p14="http://schemas.microsoft.com/office/powerpoint/2010/main" val="1446301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9</a:t>
            </a:fld>
            <a:endParaRPr lang="en-US" dirty="0"/>
          </a:p>
        </p:txBody>
      </p:sp>
    </p:spTree>
    <p:extLst>
      <p:ext uri="{BB962C8B-B14F-4D97-AF65-F5344CB8AC3E}">
        <p14:creationId xmlns:p14="http://schemas.microsoft.com/office/powerpoint/2010/main" val="293377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10</a:t>
            </a:fld>
            <a:endParaRPr lang="en-US" dirty="0"/>
          </a:p>
        </p:txBody>
      </p:sp>
    </p:spTree>
    <p:extLst>
      <p:ext uri="{BB962C8B-B14F-4D97-AF65-F5344CB8AC3E}">
        <p14:creationId xmlns:p14="http://schemas.microsoft.com/office/powerpoint/2010/main" val="2240064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11</a:t>
            </a:fld>
            <a:endParaRPr lang="en-US" dirty="0"/>
          </a:p>
        </p:txBody>
      </p:sp>
    </p:spTree>
    <p:extLst>
      <p:ext uri="{BB962C8B-B14F-4D97-AF65-F5344CB8AC3E}">
        <p14:creationId xmlns:p14="http://schemas.microsoft.com/office/powerpoint/2010/main" val="1472263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12</a:t>
            </a:fld>
            <a:endParaRPr lang="en-US" dirty="0"/>
          </a:p>
        </p:txBody>
      </p:sp>
    </p:spTree>
    <p:extLst>
      <p:ext uri="{BB962C8B-B14F-4D97-AF65-F5344CB8AC3E}">
        <p14:creationId xmlns:p14="http://schemas.microsoft.com/office/powerpoint/2010/main" val="3871542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13</a:t>
            </a:fld>
            <a:endParaRPr lang="en-US" dirty="0"/>
          </a:p>
        </p:txBody>
      </p:sp>
    </p:spTree>
    <p:extLst>
      <p:ext uri="{BB962C8B-B14F-4D97-AF65-F5344CB8AC3E}">
        <p14:creationId xmlns:p14="http://schemas.microsoft.com/office/powerpoint/2010/main" val="4107742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19768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342559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96831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22468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3587317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1764855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3182120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27272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71907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236338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F6A8B2-2159-BC4F-B049-51977E60A51D}" type="datetimeFigureOut">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261305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FE11C"/>
            </a:gs>
            <a:gs pos="14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6A8B2-2159-BC4F-B049-51977E60A51D}" type="datetimeFigureOut">
              <a:rPr lang="en-US" smtClean="0"/>
              <a:t>10/23/2018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E4FED-41A9-D249-A920-696FB29B2A62}" type="slidenum">
              <a:rPr lang="en-US" smtClean="0"/>
              <a:t>‹#›</a:t>
            </a:fld>
            <a:endParaRPr lang="en-US" dirty="0"/>
          </a:p>
        </p:txBody>
      </p:sp>
    </p:spTree>
    <p:extLst>
      <p:ext uri="{BB962C8B-B14F-4D97-AF65-F5344CB8AC3E}">
        <p14:creationId xmlns:p14="http://schemas.microsoft.com/office/powerpoint/2010/main" val="20318585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peopleleap.com/resources/links/" TargetMode="External"/><Relationship Id="rId4" Type="http://schemas.openxmlformats.org/officeDocument/2006/relationships/hyperlink" Target="http://www.peopleleap.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6.jpg"/></Relationships>
</file>

<file path=ppt/slides/_rels/slide4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hyperlink" Target="http://peopleleap.com/resources/links/"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FFE11C"/>
            </a:gs>
            <a:gs pos="16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60486"/>
            <a:ext cx="8229600" cy="1143000"/>
          </a:xfrm>
        </p:spPr>
        <p:txBody>
          <a:bodyPr>
            <a:normAutofit/>
          </a:bodyPr>
          <a:lstStyle/>
          <a:p>
            <a:r>
              <a:rPr lang="en-US" sz="3500" b="1" dirty="0">
                <a:solidFill>
                  <a:srgbClr val="008000"/>
                </a:solidFill>
                <a:latin typeface="Georgia"/>
                <a:ea typeface="+mn-ea"/>
                <a:cs typeface="Georgia"/>
              </a:rPr>
              <a:t>Welcome to </a:t>
            </a:r>
            <a:r>
              <a:rPr lang="en-US" sz="3500" b="1" dirty="0" smtClean="0">
                <a:solidFill>
                  <a:srgbClr val="008000"/>
                </a:solidFill>
                <a:latin typeface="Georgia"/>
                <a:ea typeface="+mn-ea"/>
                <a:cs typeface="Georgia"/>
              </a:rPr>
              <a:t>ENL Class 2018-2019!</a:t>
            </a:r>
            <a:endParaRPr lang="en-US" sz="3500" b="1" dirty="0">
              <a:solidFill>
                <a:srgbClr val="008000"/>
              </a:solidFill>
              <a:latin typeface="Georgia"/>
              <a:ea typeface="+mn-ea"/>
              <a:cs typeface="Georgia"/>
            </a:endParaRPr>
          </a:p>
        </p:txBody>
      </p:sp>
      <p:pic>
        <p:nvPicPr>
          <p:cNvPr id="5" name="Picture 4" descr="29638744-summer-sport-dancing-and-teenage-lifestyle-concept-group-of-teenagers-jumping-Stock-Phot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445" y="1384084"/>
            <a:ext cx="6072026" cy="3904780"/>
          </a:xfrm>
          <a:prstGeom prst="rect">
            <a:avLst/>
          </a:prstGeom>
        </p:spPr>
      </p:pic>
      <p:sp>
        <p:nvSpPr>
          <p:cNvPr id="6" name="Title 1"/>
          <p:cNvSpPr txBox="1">
            <a:spLocks/>
          </p:cNvSpPr>
          <p:nvPr/>
        </p:nvSpPr>
        <p:spPr>
          <a:xfrm>
            <a:off x="466888" y="550187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500" b="1" dirty="0" smtClean="0">
                <a:solidFill>
                  <a:srgbClr val="008000"/>
                </a:solidFill>
                <a:latin typeface="Georgia"/>
                <a:ea typeface="+mn-ea"/>
                <a:cs typeface="Georgia"/>
              </a:rPr>
              <a:t>Ms. Quinde</a:t>
            </a:r>
          </a:p>
          <a:p>
            <a:r>
              <a:rPr lang="en-US" sz="3500" b="1" dirty="0" smtClean="0">
                <a:solidFill>
                  <a:srgbClr val="008000"/>
                </a:solidFill>
                <a:latin typeface="Georgia"/>
                <a:ea typeface="+mn-ea"/>
                <a:cs typeface="Georgia"/>
              </a:rPr>
              <a:t>Grades 9-12</a:t>
            </a:r>
          </a:p>
          <a:p>
            <a:r>
              <a:rPr lang="en-US" sz="3500" b="1" dirty="0" smtClean="0">
                <a:solidFill>
                  <a:srgbClr val="008000"/>
                </a:solidFill>
                <a:latin typeface="Georgia"/>
                <a:ea typeface="+mn-ea"/>
                <a:cs typeface="Georgia"/>
              </a:rPr>
              <a:t>English as a Second/New Language</a:t>
            </a:r>
            <a:endParaRPr lang="en-US" sz="3500" b="1" dirty="0">
              <a:solidFill>
                <a:srgbClr val="008000"/>
              </a:solidFill>
              <a:latin typeface="Georgia"/>
              <a:ea typeface="+mn-ea"/>
              <a:cs typeface="Georgia"/>
            </a:endParaRPr>
          </a:p>
        </p:txBody>
      </p:sp>
    </p:spTree>
    <p:extLst>
      <p:ext uri="{BB962C8B-B14F-4D97-AF65-F5344CB8AC3E}">
        <p14:creationId xmlns:p14="http://schemas.microsoft.com/office/powerpoint/2010/main" val="3717679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448210" cy="661720"/>
          </a:xfrm>
          <a:prstGeom prst="rect">
            <a:avLst/>
          </a:prstGeom>
        </p:spPr>
        <p:txBody>
          <a:bodyPr wrap="none">
            <a:spAutoFit/>
          </a:bodyPr>
          <a:lstStyle/>
          <a:p>
            <a:r>
              <a:rPr lang="en-US" sz="3700" b="1" u="sng" dirty="0" smtClean="0"/>
              <a:t>BELLWORK / TODAY’S OBJECTIVES 10-2-18</a:t>
            </a:r>
            <a:endParaRPr lang="en-US" sz="3700" dirty="0"/>
          </a:p>
        </p:txBody>
      </p:sp>
      <p:sp>
        <p:nvSpPr>
          <p:cNvPr id="7" name="TextBox 6"/>
          <p:cNvSpPr txBox="1"/>
          <p:nvPr/>
        </p:nvSpPr>
        <p:spPr>
          <a:xfrm>
            <a:off x="0" y="1095055"/>
            <a:ext cx="9144000" cy="2277547"/>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a:t>
            </a:r>
            <a:r>
              <a:rPr lang="en-US" sz="2200" b="1" u="sng" dirty="0" smtClean="0">
                <a:solidFill>
                  <a:srgbClr val="1308CF"/>
                </a:solidFill>
                <a:cs typeface="Georgia"/>
              </a:rPr>
              <a:t>: “TECH TUESDAYS”</a:t>
            </a:r>
          </a:p>
          <a:p>
            <a:pPr lvl="0" algn="ctr"/>
            <a:endParaRPr lang="en-US" sz="1000" b="1" dirty="0" smtClean="0">
              <a:solidFill>
                <a:srgbClr val="1308CF"/>
              </a:solidFill>
              <a:cs typeface="Georgia"/>
            </a:endParaRPr>
          </a:p>
          <a:p>
            <a:pPr lvl="0"/>
            <a:r>
              <a:rPr lang="en-US" sz="2200" b="1" u="sng" dirty="0" smtClean="0">
                <a:solidFill>
                  <a:srgbClr val="1308CF"/>
                </a:solidFill>
                <a:cs typeface="Georgia"/>
              </a:rPr>
              <a:t>YOU (THE STUDENT) WILL BE ABLE TO</a:t>
            </a:r>
            <a:r>
              <a:rPr lang="en-US" sz="2200" b="1" dirty="0" smtClean="0">
                <a:solidFill>
                  <a:srgbClr val="1308CF"/>
                </a:solidFill>
                <a:cs typeface="Georgia"/>
              </a:rPr>
              <a:t>: </a:t>
            </a:r>
            <a:endParaRPr lang="en-US" sz="2200" b="1" dirty="0">
              <a:solidFill>
                <a:srgbClr val="1308CF"/>
              </a:solidFill>
              <a:cs typeface="Georgia"/>
            </a:endParaRPr>
          </a:p>
          <a:p>
            <a:pPr marL="457200" indent="-457200">
              <a:buFont typeface="+mj-lt"/>
              <a:buAutoNum type="arabicPeriod"/>
            </a:pPr>
            <a:r>
              <a:rPr lang="en-US" sz="2200" b="1" dirty="0" smtClean="0">
                <a:solidFill>
                  <a:srgbClr val="1308CF"/>
                </a:solidFill>
                <a:cs typeface="Georgia"/>
              </a:rPr>
              <a:t>Complete the initial assessment and move onto activities for your level in </a:t>
            </a:r>
            <a:r>
              <a:rPr lang="en-US" sz="2200" b="1" dirty="0" err="1" smtClean="0">
                <a:solidFill>
                  <a:srgbClr val="1308CF"/>
                </a:solidFill>
                <a:cs typeface="Georgia"/>
              </a:rPr>
              <a:t>LexiaPowerUp</a:t>
            </a:r>
            <a:r>
              <a:rPr lang="en-US" sz="2200" b="1" dirty="0" smtClean="0">
                <a:solidFill>
                  <a:srgbClr val="1308CF"/>
                </a:solidFill>
                <a:cs typeface="Georgia"/>
              </a:rPr>
              <a:t> online individualized literacy curriculum</a:t>
            </a:r>
            <a:endParaRPr lang="en-US" sz="2200" b="1" dirty="0">
              <a:solidFill>
                <a:srgbClr val="1308CF"/>
              </a:solidFill>
              <a:cs typeface="Georgia"/>
            </a:endParaRPr>
          </a:p>
          <a:p>
            <a:pPr marL="457200" indent="-457200">
              <a:buFont typeface="+mj-lt"/>
              <a:buAutoNum type="arabicPeriod"/>
            </a:pPr>
            <a:r>
              <a:rPr lang="en-US" sz="2200" b="1" u="sng" dirty="0" smtClean="0">
                <a:solidFill>
                  <a:srgbClr val="1308CF"/>
                </a:solidFill>
                <a:cs typeface="Georgia"/>
              </a:rPr>
              <a:t>ASSESSMENT</a:t>
            </a:r>
            <a:r>
              <a:rPr lang="en-US" sz="2200" b="1" dirty="0" smtClean="0">
                <a:solidFill>
                  <a:srgbClr val="1308CF"/>
                </a:solidFill>
                <a:cs typeface="Georgia"/>
              </a:rPr>
              <a:t>: </a:t>
            </a:r>
            <a:r>
              <a:rPr lang="en-US" sz="2200" b="1" dirty="0" err="1" smtClean="0">
                <a:solidFill>
                  <a:srgbClr val="1308CF"/>
                </a:solidFill>
                <a:cs typeface="Georgia"/>
              </a:rPr>
              <a:t>LexiaPowerUp</a:t>
            </a:r>
            <a:endParaRPr lang="en-US" sz="2200" b="1" dirty="0" smtClean="0">
              <a:solidFill>
                <a:srgbClr val="1308CF"/>
              </a:solidFill>
              <a:cs typeface="Georgia"/>
            </a:endParaRPr>
          </a:p>
          <a:p>
            <a:pPr algn="ctr"/>
            <a:r>
              <a:rPr lang="en-US" sz="2200" b="1" u="sng" dirty="0" smtClean="0">
                <a:solidFill>
                  <a:srgbClr val="1308CF"/>
                </a:solidFill>
                <a:cs typeface="Georgia"/>
              </a:rPr>
              <a:t>_______________________________________________________</a:t>
            </a:r>
            <a:endParaRPr lang="en-US" sz="2200" b="1" dirty="0" smtClean="0">
              <a:solidFill>
                <a:srgbClr val="1308CF"/>
              </a:solidFill>
              <a:cs typeface="Georgia"/>
            </a:endParaRPr>
          </a:p>
        </p:txBody>
      </p:sp>
      <p:pic>
        <p:nvPicPr>
          <p:cNvPr id="1026" name="Picture 2" descr="Image result for teen reading on compu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2402" y="3536376"/>
            <a:ext cx="3297308" cy="3443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431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448210" cy="661720"/>
          </a:xfrm>
          <a:prstGeom prst="rect">
            <a:avLst/>
          </a:prstGeom>
        </p:spPr>
        <p:txBody>
          <a:bodyPr wrap="none">
            <a:spAutoFit/>
          </a:bodyPr>
          <a:lstStyle/>
          <a:p>
            <a:r>
              <a:rPr lang="en-US" sz="3700" b="1" u="sng" dirty="0" smtClean="0"/>
              <a:t>BELLWORK / TODAY’S OBJECTIVES 10-4-18</a:t>
            </a:r>
            <a:endParaRPr lang="en-US" sz="3700" dirty="0"/>
          </a:p>
        </p:txBody>
      </p:sp>
      <p:sp>
        <p:nvSpPr>
          <p:cNvPr id="7" name="TextBox 6"/>
          <p:cNvSpPr txBox="1"/>
          <p:nvPr/>
        </p:nvSpPr>
        <p:spPr>
          <a:xfrm>
            <a:off x="1" y="2512805"/>
            <a:ext cx="9144000" cy="3293209"/>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a:t>
            </a:r>
            <a:r>
              <a:rPr lang="en-US" sz="2200" b="1" dirty="0" smtClean="0">
                <a:solidFill>
                  <a:srgbClr val="1308CF"/>
                </a:solidFill>
                <a:cs typeface="Georgia"/>
              </a:rPr>
              <a:t>:</a:t>
            </a:r>
          </a:p>
          <a:p>
            <a:pPr lvl="0" algn="ctr"/>
            <a:endParaRPr lang="en-US" sz="1000" b="1" dirty="0" smtClean="0">
              <a:solidFill>
                <a:srgbClr val="1308CF"/>
              </a:solidFill>
              <a:cs typeface="Georgia"/>
            </a:endParaRPr>
          </a:p>
          <a:p>
            <a:pPr lvl="0"/>
            <a:r>
              <a:rPr lang="en-US" sz="2200" b="1" u="sng" dirty="0" smtClean="0">
                <a:solidFill>
                  <a:srgbClr val="1308CF"/>
                </a:solidFill>
                <a:cs typeface="Georgia"/>
              </a:rPr>
              <a:t>YOU (THE STUDENT) WILL BE ABLE TO</a:t>
            </a:r>
            <a:r>
              <a:rPr lang="en-US" sz="2200" b="1" dirty="0" smtClean="0">
                <a:solidFill>
                  <a:srgbClr val="1308CF"/>
                </a:solidFill>
                <a:cs typeface="Georgia"/>
              </a:rPr>
              <a:t>: </a:t>
            </a:r>
            <a:endParaRPr lang="en-US" sz="2200" b="1" dirty="0">
              <a:solidFill>
                <a:srgbClr val="1308CF"/>
              </a:solidFill>
              <a:cs typeface="Georgia"/>
            </a:endParaRPr>
          </a:p>
          <a:p>
            <a:pPr marL="457200" indent="-457200">
              <a:buFont typeface="+mj-lt"/>
              <a:buAutoNum type="arabicPeriod"/>
            </a:pPr>
            <a:r>
              <a:rPr lang="en-US" sz="2200" b="1" u="sng" dirty="0">
                <a:solidFill>
                  <a:srgbClr val="1308CF"/>
                </a:solidFill>
                <a:cs typeface="Georgia"/>
              </a:rPr>
              <a:t>DAILY NEWS</a:t>
            </a:r>
            <a:r>
              <a:rPr lang="en-US" sz="2200" b="1" dirty="0">
                <a:solidFill>
                  <a:srgbClr val="1308CF"/>
                </a:solidFill>
                <a:cs typeface="Georgia"/>
              </a:rPr>
              <a:t>: </a:t>
            </a:r>
            <a:r>
              <a:rPr lang="en-US" sz="2200" b="1" dirty="0" smtClean="0">
                <a:solidFill>
                  <a:srgbClr val="1308CF"/>
                </a:solidFill>
                <a:cs typeface="Georgia"/>
              </a:rPr>
              <a:t>Review lateness procedures and  4-minute“timer” limit for entering room</a:t>
            </a:r>
          </a:p>
          <a:p>
            <a:pPr marL="457200" indent="-457200">
              <a:buFont typeface="+mj-lt"/>
              <a:buAutoNum type="arabicPeriod"/>
            </a:pPr>
            <a:r>
              <a:rPr lang="en-US" sz="2200" b="1" dirty="0" smtClean="0">
                <a:solidFill>
                  <a:srgbClr val="1308CF"/>
                </a:solidFill>
                <a:cs typeface="Georgia"/>
              </a:rPr>
              <a:t>Review </a:t>
            </a:r>
            <a:r>
              <a:rPr lang="en-US" sz="2200" b="1" i="1" dirty="0">
                <a:solidFill>
                  <a:srgbClr val="1308CF"/>
                </a:solidFill>
                <a:cs typeface="Georgia"/>
              </a:rPr>
              <a:t>“Appropriate Ways to Orally Express an Opinion in an Academic Setting” </a:t>
            </a:r>
            <a:r>
              <a:rPr lang="en-US" sz="2200" b="1" dirty="0">
                <a:solidFill>
                  <a:srgbClr val="1308CF"/>
                </a:solidFill>
                <a:cs typeface="Georgia"/>
              </a:rPr>
              <a:t>and highlight 5 from each topic that you want to </a:t>
            </a:r>
            <a:r>
              <a:rPr lang="en-US" sz="2200" b="1" dirty="0" smtClean="0">
                <a:solidFill>
                  <a:srgbClr val="1308CF"/>
                </a:solidFill>
                <a:cs typeface="Georgia"/>
              </a:rPr>
              <a:t>use</a:t>
            </a:r>
          </a:p>
          <a:p>
            <a:pPr marL="457200" indent="-457200">
              <a:buFont typeface="+mj-lt"/>
              <a:buAutoNum type="arabicPeriod"/>
            </a:pPr>
            <a:r>
              <a:rPr lang="en-US" sz="2200" b="1" u="sng" dirty="0" smtClean="0">
                <a:solidFill>
                  <a:srgbClr val="1308CF"/>
                </a:solidFill>
                <a:cs typeface="Georgia"/>
              </a:rPr>
              <a:t>ASSESSMENT</a:t>
            </a:r>
            <a:r>
              <a:rPr lang="en-US" sz="2200" b="1" dirty="0" smtClean="0">
                <a:solidFill>
                  <a:srgbClr val="1308CF"/>
                </a:solidFill>
                <a:cs typeface="Georgia"/>
              </a:rPr>
              <a:t>:  Using correct phrases and reasoning to participate in Class Debate</a:t>
            </a:r>
          </a:p>
          <a:p>
            <a:pPr algn="ctr"/>
            <a:r>
              <a:rPr lang="en-US" sz="2200" b="1" u="sng" dirty="0" smtClean="0">
                <a:solidFill>
                  <a:srgbClr val="1308CF"/>
                </a:solidFill>
                <a:cs typeface="Georgia"/>
              </a:rPr>
              <a:t>_______________________________________________________</a:t>
            </a:r>
            <a:endParaRPr lang="en-US" sz="2200" b="1" dirty="0" smtClean="0">
              <a:solidFill>
                <a:srgbClr val="1308CF"/>
              </a:solidFill>
              <a:cs typeface="Georgia"/>
            </a:endParaRPr>
          </a:p>
        </p:txBody>
      </p:sp>
      <p:sp>
        <p:nvSpPr>
          <p:cNvPr id="6" name="TextBox 5"/>
          <p:cNvSpPr txBox="1"/>
          <p:nvPr/>
        </p:nvSpPr>
        <p:spPr>
          <a:xfrm>
            <a:off x="0" y="879277"/>
            <a:ext cx="9144000" cy="1600438"/>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10/4/18: </a:t>
            </a:r>
            <a:r>
              <a:rPr lang="en-US" sz="2200" b="1" dirty="0">
                <a:solidFill>
                  <a:srgbClr val="FF0000"/>
                </a:solidFill>
              </a:rPr>
              <a:t> </a:t>
            </a:r>
            <a:r>
              <a:rPr lang="en-US" sz="2200" b="1" dirty="0" smtClean="0">
                <a:solidFill>
                  <a:srgbClr val="FF0000"/>
                </a:solidFill>
              </a:rPr>
              <a:t>(1-2 sentences). Why do people from some countries need a visa to enter the USA, but not others?</a:t>
            </a:r>
            <a:endParaRPr lang="en-US" sz="2200" dirty="0">
              <a:solidFill>
                <a:srgbClr val="FF0000"/>
              </a:solidFill>
            </a:endParaRP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People from some countries need a visa to enter the USA because _________</a:t>
            </a:r>
          </a:p>
          <a:p>
            <a:endParaRPr lang="en-US" sz="1000" b="1" i="1" dirty="0" smtClean="0">
              <a:solidFill>
                <a:schemeClr val="accent4"/>
              </a:solidFill>
            </a:endParaRPr>
          </a:p>
        </p:txBody>
      </p:sp>
    </p:spTree>
    <p:extLst>
      <p:ext uri="{BB962C8B-B14F-4D97-AF65-F5344CB8AC3E}">
        <p14:creationId xmlns:p14="http://schemas.microsoft.com/office/powerpoint/2010/main" val="624284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448210" cy="661720"/>
          </a:xfrm>
          <a:prstGeom prst="rect">
            <a:avLst/>
          </a:prstGeom>
        </p:spPr>
        <p:txBody>
          <a:bodyPr wrap="none">
            <a:spAutoFit/>
          </a:bodyPr>
          <a:lstStyle/>
          <a:p>
            <a:r>
              <a:rPr lang="en-US" sz="3700" b="1" u="sng" dirty="0" smtClean="0"/>
              <a:t>BELLWORK / TODAY’S OBJECTIVES 10-5-18</a:t>
            </a:r>
            <a:endParaRPr lang="en-US" sz="3700" dirty="0"/>
          </a:p>
        </p:txBody>
      </p:sp>
      <p:sp>
        <p:nvSpPr>
          <p:cNvPr id="7" name="TextBox 6"/>
          <p:cNvSpPr txBox="1"/>
          <p:nvPr/>
        </p:nvSpPr>
        <p:spPr>
          <a:xfrm>
            <a:off x="1" y="2512805"/>
            <a:ext cx="9144000" cy="4308872"/>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a:t>
            </a:r>
            <a:r>
              <a:rPr lang="en-US" sz="2200" b="1" dirty="0" smtClean="0">
                <a:solidFill>
                  <a:srgbClr val="1308CF"/>
                </a:solidFill>
                <a:cs typeface="Georgia"/>
              </a:rPr>
              <a:t>:</a:t>
            </a:r>
          </a:p>
          <a:p>
            <a:pPr lvl="0" algn="ctr"/>
            <a:endParaRPr lang="en-US" sz="1000" b="1" dirty="0" smtClean="0">
              <a:solidFill>
                <a:srgbClr val="1308CF"/>
              </a:solidFill>
              <a:cs typeface="Georgia"/>
            </a:endParaRPr>
          </a:p>
          <a:p>
            <a:pPr lvl="0"/>
            <a:r>
              <a:rPr lang="en-US" sz="2200" b="1" u="sng" dirty="0" smtClean="0">
                <a:solidFill>
                  <a:srgbClr val="1308CF"/>
                </a:solidFill>
                <a:cs typeface="Georgia"/>
              </a:rPr>
              <a:t>YOU (THE STUDENT) WILL BE ABLE TO</a:t>
            </a:r>
            <a:r>
              <a:rPr lang="en-US" sz="2200" b="1" dirty="0" smtClean="0">
                <a:solidFill>
                  <a:srgbClr val="1308CF"/>
                </a:solidFill>
                <a:cs typeface="Georgia"/>
              </a:rPr>
              <a:t>: </a:t>
            </a:r>
            <a:endParaRPr lang="en-US" sz="2200" b="1" dirty="0">
              <a:solidFill>
                <a:srgbClr val="1308CF"/>
              </a:solidFill>
              <a:cs typeface="Georgia"/>
            </a:endParaRPr>
          </a:p>
          <a:p>
            <a:pPr marL="457200" indent="-457200">
              <a:buFont typeface="+mj-lt"/>
              <a:buAutoNum type="arabicPeriod"/>
            </a:pPr>
            <a:r>
              <a:rPr lang="en-US" sz="2200" b="1" u="sng" dirty="0" smtClean="0">
                <a:solidFill>
                  <a:srgbClr val="1308CF"/>
                </a:solidFill>
                <a:cs typeface="Georgia"/>
              </a:rPr>
              <a:t>DAILY </a:t>
            </a:r>
            <a:r>
              <a:rPr lang="en-US" sz="2200" b="1" u="sng" dirty="0">
                <a:solidFill>
                  <a:srgbClr val="1308CF"/>
                </a:solidFill>
                <a:cs typeface="Georgia"/>
              </a:rPr>
              <a:t>NEWS</a:t>
            </a:r>
            <a:r>
              <a:rPr lang="en-US" sz="2200" b="1" dirty="0">
                <a:solidFill>
                  <a:srgbClr val="1308CF"/>
                </a:solidFill>
                <a:cs typeface="Georgia"/>
              </a:rPr>
              <a:t>: </a:t>
            </a:r>
            <a:r>
              <a:rPr lang="en-US" sz="2200" b="1" u="sng" dirty="0">
                <a:solidFill>
                  <a:srgbClr val="1308CF"/>
                </a:solidFill>
                <a:cs typeface="Georgia"/>
              </a:rPr>
              <a:t>TODAY IS OTHER-CLASSWORK/HOMEWORK DAY</a:t>
            </a:r>
            <a:r>
              <a:rPr lang="en-US" sz="2200" b="1" dirty="0">
                <a:solidFill>
                  <a:srgbClr val="1308CF"/>
                </a:solidFill>
                <a:cs typeface="Georgia"/>
              </a:rPr>
              <a:t>!  TODAY IS THE ONLY FRIDAY YOU WILL BE ALLOWED TO GO TO YOUR LOCKER BECAUSE YOU FORGOT YOUR WORK! FOR THE FUTURE IF YOU FORGET YOUR WORK, I WILL GIVE YOU MY OWN WORK. YOUR PARTICIPATION IN BOTH TYPES OF WORK IS FOR A GRADE!</a:t>
            </a:r>
          </a:p>
          <a:p>
            <a:pPr marL="457200" indent="-457200">
              <a:buFont typeface="+mj-lt"/>
              <a:buAutoNum type="arabicPeriod"/>
            </a:pPr>
            <a:r>
              <a:rPr lang="en-US" sz="2200" b="1" dirty="0">
                <a:solidFill>
                  <a:srgbClr val="1308CF"/>
                </a:solidFill>
                <a:cs typeface="Georgia"/>
              </a:rPr>
              <a:t>I WILL SPEND AROUND 7 MINUTES WITH EACH OF YOU UNLESS YOU </a:t>
            </a:r>
            <a:r>
              <a:rPr lang="en-US" sz="2200" b="1" dirty="0" smtClean="0">
                <a:solidFill>
                  <a:srgbClr val="1308CF"/>
                </a:solidFill>
                <a:cs typeface="Georgia"/>
              </a:rPr>
              <a:t>DON’T </a:t>
            </a:r>
            <a:r>
              <a:rPr lang="en-US" sz="2200" b="1" dirty="0">
                <a:solidFill>
                  <a:srgbClr val="1308CF"/>
                </a:solidFill>
                <a:cs typeface="Georgia"/>
              </a:rPr>
              <a:t>NEED IT.  USE THE TIME WISELY!</a:t>
            </a:r>
          </a:p>
          <a:p>
            <a:pPr marL="457200" indent="-457200">
              <a:buFont typeface="+mj-lt"/>
              <a:buAutoNum type="arabicPeriod"/>
            </a:pPr>
            <a:r>
              <a:rPr lang="en-US" sz="2200" b="1" u="sng" dirty="0">
                <a:solidFill>
                  <a:srgbClr val="1308CF"/>
                </a:solidFill>
                <a:cs typeface="Georgia"/>
              </a:rPr>
              <a:t>ASSESSMENT</a:t>
            </a:r>
            <a:r>
              <a:rPr lang="en-US" sz="2200" b="1" dirty="0">
                <a:solidFill>
                  <a:srgbClr val="1308CF"/>
                </a:solidFill>
                <a:cs typeface="Georgia"/>
              </a:rPr>
              <a:t>: “Ticket out the Door</a:t>
            </a:r>
            <a:r>
              <a:rPr lang="en-US" sz="2200" b="1" u="sng" dirty="0">
                <a:solidFill>
                  <a:srgbClr val="1308CF"/>
                </a:solidFill>
                <a:cs typeface="Georgia"/>
              </a:rPr>
              <a:t>____________________</a:t>
            </a:r>
            <a:endParaRPr lang="en-US" sz="2200" b="1" dirty="0">
              <a:solidFill>
                <a:srgbClr val="1308CF"/>
              </a:solidFill>
              <a:cs typeface="Georgia"/>
            </a:endParaRPr>
          </a:p>
          <a:p>
            <a:pPr marL="457200" indent="-457200">
              <a:buFont typeface="+mj-lt"/>
              <a:buAutoNum type="arabicPeriod"/>
            </a:pPr>
            <a:endParaRPr lang="en-US" sz="2200" b="1" dirty="0" smtClean="0">
              <a:solidFill>
                <a:srgbClr val="1308CF"/>
              </a:solidFill>
              <a:cs typeface="Georgia"/>
            </a:endParaRPr>
          </a:p>
          <a:p>
            <a:pPr algn="ctr"/>
            <a:r>
              <a:rPr lang="en-US" sz="2200" b="1" u="sng" dirty="0" smtClean="0">
                <a:solidFill>
                  <a:srgbClr val="1308CF"/>
                </a:solidFill>
                <a:cs typeface="Georgia"/>
              </a:rPr>
              <a:t>_______________________________________________________</a:t>
            </a:r>
            <a:endParaRPr lang="en-US" sz="2200" b="1" dirty="0" smtClean="0">
              <a:solidFill>
                <a:srgbClr val="1308CF"/>
              </a:solidFill>
              <a:cs typeface="Georgia"/>
            </a:endParaRPr>
          </a:p>
        </p:txBody>
      </p:sp>
      <p:sp>
        <p:nvSpPr>
          <p:cNvPr id="6" name="TextBox 5"/>
          <p:cNvSpPr txBox="1"/>
          <p:nvPr/>
        </p:nvSpPr>
        <p:spPr>
          <a:xfrm>
            <a:off x="0" y="879277"/>
            <a:ext cx="9144000" cy="1600438"/>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10/5/18: </a:t>
            </a:r>
            <a:r>
              <a:rPr lang="en-US" sz="2200" b="1" dirty="0">
                <a:solidFill>
                  <a:srgbClr val="FF0000"/>
                </a:solidFill>
              </a:rPr>
              <a:t> </a:t>
            </a:r>
            <a:r>
              <a:rPr lang="en-US" sz="2200" b="1" dirty="0" smtClean="0">
                <a:solidFill>
                  <a:srgbClr val="FF0000"/>
                </a:solidFill>
              </a:rPr>
              <a:t>(1-2 sentences). How was your week?  Why? (Please explain)</a:t>
            </a:r>
            <a:endParaRPr lang="en-US" sz="2200" dirty="0">
              <a:solidFill>
                <a:srgbClr val="FF0000"/>
              </a:solidFill>
            </a:endParaRP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My week was __________________</a:t>
            </a:r>
          </a:p>
          <a:p>
            <a:endParaRPr lang="en-US" sz="1000" b="1" i="1" dirty="0" smtClean="0">
              <a:solidFill>
                <a:schemeClr val="accent4"/>
              </a:solidFill>
            </a:endParaRPr>
          </a:p>
        </p:txBody>
      </p:sp>
    </p:spTree>
    <p:extLst>
      <p:ext uri="{BB962C8B-B14F-4D97-AF65-F5344CB8AC3E}">
        <p14:creationId xmlns:p14="http://schemas.microsoft.com/office/powerpoint/2010/main" val="926685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448210" cy="661720"/>
          </a:xfrm>
          <a:prstGeom prst="rect">
            <a:avLst/>
          </a:prstGeom>
        </p:spPr>
        <p:txBody>
          <a:bodyPr wrap="none">
            <a:spAutoFit/>
          </a:bodyPr>
          <a:lstStyle/>
          <a:p>
            <a:r>
              <a:rPr lang="en-US" sz="3700" b="1" u="sng" dirty="0" smtClean="0"/>
              <a:t>BELLWORK / TODAY’S OBJECTIVES 10-5-18</a:t>
            </a:r>
            <a:endParaRPr lang="en-US" sz="3700" dirty="0"/>
          </a:p>
        </p:txBody>
      </p:sp>
      <p:sp>
        <p:nvSpPr>
          <p:cNvPr id="7" name="TextBox 6"/>
          <p:cNvSpPr txBox="1"/>
          <p:nvPr/>
        </p:nvSpPr>
        <p:spPr>
          <a:xfrm>
            <a:off x="0" y="1161676"/>
            <a:ext cx="9144000" cy="3139321"/>
          </a:xfrm>
          <a:prstGeom prst="rect">
            <a:avLst/>
          </a:prstGeom>
          <a:noFill/>
          <a:ln w="38100">
            <a:solidFill>
              <a:schemeClr val="bg1"/>
            </a:solidFill>
          </a:ln>
        </p:spPr>
        <p:txBody>
          <a:bodyPr wrap="square" rtlCol="0">
            <a:spAutoFit/>
          </a:bodyPr>
          <a:lstStyle/>
          <a:p>
            <a:pPr lvl="0"/>
            <a:r>
              <a:rPr lang="en-US" sz="2200" b="1" u="sng" dirty="0" smtClean="0">
                <a:solidFill>
                  <a:srgbClr val="1308CF"/>
                </a:solidFill>
                <a:cs typeface="Georgia"/>
              </a:rPr>
              <a:t>PERIOD 9</a:t>
            </a:r>
            <a:r>
              <a:rPr lang="en-US" sz="2200" b="1" dirty="0" smtClean="0">
                <a:solidFill>
                  <a:srgbClr val="1308CF"/>
                </a:solidFill>
                <a:cs typeface="Georgia"/>
              </a:rPr>
              <a:t>: </a:t>
            </a:r>
          </a:p>
          <a:p>
            <a:pPr lvl="0"/>
            <a:endParaRPr lang="en-US" sz="2200" b="1" dirty="0" smtClean="0">
              <a:solidFill>
                <a:srgbClr val="1308CF"/>
              </a:solidFill>
              <a:cs typeface="Georgia"/>
            </a:endParaRPr>
          </a:p>
          <a:p>
            <a:pPr marL="342900" lvl="0" indent="-342900">
              <a:buFont typeface="Arial" panose="020B0604020202020204" pitchFamily="34" charset="0"/>
              <a:buChar char="•"/>
            </a:pPr>
            <a:r>
              <a:rPr lang="en-US" sz="2200" b="1" u="sng" dirty="0" smtClean="0">
                <a:solidFill>
                  <a:srgbClr val="1308CF"/>
                </a:solidFill>
                <a:cs typeface="Georgia"/>
              </a:rPr>
              <a:t>Emanuel and Cristian</a:t>
            </a:r>
            <a:r>
              <a:rPr lang="en-US" sz="2200" b="1" dirty="0" smtClean="0">
                <a:solidFill>
                  <a:srgbClr val="1308CF"/>
                </a:solidFill>
                <a:cs typeface="Georgia"/>
              </a:rPr>
              <a:t>: “My Last Duchess” Essay</a:t>
            </a:r>
          </a:p>
          <a:p>
            <a:pPr marL="342900" lvl="0" indent="-342900">
              <a:buFont typeface="Arial" panose="020B0604020202020204" pitchFamily="34" charset="0"/>
              <a:buChar char="•"/>
            </a:pPr>
            <a:r>
              <a:rPr lang="en-US" sz="2200" b="1" u="sng" dirty="0" err="1" smtClean="0">
                <a:solidFill>
                  <a:srgbClr val="1308CF"/>
                </a:solidFill>
                <a:cs typeface="Georgia"/>
              </a:rPr>
              <a:t>Zakaria</a:t>
            </a:r>
            <a:r>
              <a:rPr lang="en-US" sz="2200" b="1" dirty="0" smtClean="0">
                <a:solidFill>
                  <a:srgbClr val="1308CF"/>
                </a:solidFill>
                <a:cs typeface="Georgia"/>
              </a:rPr>
              <a:t>: Choose a book from “2B” box, read, and complete a Vocab Worksheet for it</a:t>
            </a:r>
            <a:endParaRPr lang="en-US" sz="2200" b="1" u="sng" dirty="0" smtClean="0">
              <a:solidFill>
                <a:srgbClr val="1308CF"/>
              </a:solidFill>
              <a:cs typeface="Georgia"/>
            </a:endParaRPr>
          </a:p>
          <a:p>
            <a:pPr marL="342900" lvl="0" indent="-342900">
              <a:buFont typeface="Arial" panose="020B0604020202020204" pitchFamily="34" charset="0"/>
              <a:buChar char="•"/>
            </a:pPr>
            <a:r>
              <a:rPr lang="en-US" sz="2200" b="1" u="sng" dirty="0" err="1" smtClean="0">
                <a:solidFill>
                  <a:srgbClr val="1308CF"/>
                </a:solidFill>
                <a:cs typeface="Georgia"/>
              </a:rPr>
              <a:t>Kusow</a:t>
            </a:r>
            <a:r>
              <a:rPr lang="en-US" sz="2200" b="1" dirty="0" smtClean="0">
                <a:solidFill>
                  <a:srgbClr val="1308CF"/>
                </a:solidFill>
                <a:cs typeface="Georgia"/>
              </a:rPr>
              <a:t>: Finish paragraph for ELA class</a:t>
            </a:r>
          </a:p>
          <a:p>
            <a:pPr marL="342900" lvl="0" indent="-342900">
              <a:buFont typeface="Arial" panose="020B0604020202020204" pitchFamily="34" charset="0"/>
              <a:buChar char="•"/>
            </a:pPr>
            <a:r>
              <a:rPr lang="en-US" sz="2200" b="1" dirty="0" err="1" smtClean="0">
                <a:solidFill>
                  <a:srgbClr val="1308CF"/>
                </a:solidFill>
                <a:cs typeface="Georgia"/>
              </a:rPr>
              <a:t>Khadiza</a:t>
            </a:r>
            <a:r>
              <a:rPr lang="en-US" sz="2200" b="1" dirty="0" smtClean="0">
                <a:solidFill>
                  <a:srgbClr val="1308CF"/>
                </a:solidFill>
                <a:cs typeface="Georgia"/>
              </a:rPr>
              <a:t>: ?</a:t>
            </a:r>
          </a:p>
          <a:p>
            <a:pPr marL="342900" lvl="0" indent="-342900">
              <a:buFont typeface="Arial" panose="020B0604020202020204" pitchFamily="34" charset="0"/>
              <a:buChar char="•"/>
            </a:pPr>
            <a:r>
              <a:rPr lang="en-US" sz="2200" b="1" u="sng" dirty="0" smtClean="0">
                <a:solidFill>
                  <a:srgbClr val="1308CF"/>
                </a:solidFill>
                <a:cs typeface="Georgia"/>
              </a:rPr>
              <a:t>Desire</a:t>
            </a:r>
            <a:r>
              <a:rPr lang="en-US" sz="2200" b="1" dirty="0" smtClean="0">
                <a:solidFill>
                  <a:srgbClr val="1308CF"/>
                </a:solidFill>
                <a:cs typeface="Georgia"/>
              </a:rPr>
              <a:t>: Continue reading your book, </a:t>
            </a:r>
            <a:r>
              <a:rPr lang="en-US" sz="2200" b="1" dirty="0">
                <a:solidFill>
                  <a:srgbClr val="1308CF"/>
                </a:solidFill>
                <a:cs typeface="Georgia"/>
              </a:rPr>
              <a:t>read, and complete a </a:t>
            </a:r>
            <a:r>
              <a:rPr lang="en-US" sz="2200" b="1" dirty="0" smtClean="0">
                <a:solidFill>
                  <a:srgbClr val="1308CF"/>
                </a:solidFill>
                <a:cs typeface="Georgia"/>
              </a:rPr>
              <a:t>Vocab Worksheet for it </a:t>
            </a:r>
          </a:p>
        </p:txBody>
      </p:sp>
    </p:spTree>
    <p:extLst>
      <p:ext uri="{BB962C8B-B14F-4D97-AF65-F5344CB8AC3E}">
        <p14:creationId xmlns:p14="http://schemas.microsoft.com/office/powerpoint/2010/main" val="521509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448210" cy="661720"/>
          </a:xfrm>
          <a:prstGeom prst="rect">
            <a:avLst/>
          </a:prstGeom>
        </p:spPr>
        <p:txBody>
          <a:bodyPr wrap="none">
            <a:spAutoFit/>
          </a:bodyPr>
          <a:lstStyle/>
          <a:p>
            <a:r>
              <a:rPr lang="en-US" sz="3700" b="1" u="sng" dirty="0" smtClean="0"/>
              <a:t>BELLWORK / TODAY’S OBJECTIVES 10-5-18</a:t>
            </a:r>
            <a:endParaRPr lang="en-US" sz="3700" dirty="0"/>
          </a:p>
        </p:txBody>
      </p:sp>
      <p:sp>
        <p:nvSpPr>
          <p:cNvPr id="7" name="TextBox 6"/>
          <p:cNvSpPr txBox="1"/>
          <p:nvPr/>
        </p:nvSpPr>
        <p:spPr>
          <a:xfrm>
            <a:off x="0" y="1612052"/>
            <a:ext cx="9144000" cy="4154984"/>
          </a:xfrm>
          <a:prstGeom prst="rect">
            <a:avLst/>
          </a:prstGeom>
          <a:noFill/>
          <a:ln w="38100">
            <a:solidFill>
              <a:schemeClr val="bg1"/>
            </a:solidFill>
          </a:ln>
        </p:spPr>
        <p:txBody>
          <a:bodyPr wrap="square" rtlCol="0">
            <a:spAutoFit/>
          </a:bodyPr>
          <a:lstStyle/>
          <a:p>
            <a:pPr lvl="0"/>
            <a:r>
              <a:rPr lang="en-US" sz="2200" b="1" u="sng" dirty="0" smtClean="0">
                <a:solidFill>
                  <a:srgbClr val="1308CF"/>
                </a:solidFill>
                <a:cs typeface="Georgia"/>
              </a:rPr>
              <a:t>PERIOD 11</a:t>
            </a:r>
            <a:r>
              <a:rPr lang="en-US" sz="2200" b="1" dirty="0" smtClean="0">
                <a:solidFill>
                  <a:srgbClr val="1308CF"/>
                </a:solidFill>
                <a:cs typeface="Georgia"/>
              </a:rPr>
              <a:t>: </a:t>
            </a:r>
          </a:p>
          <a:p>
            <a:pPr lvl="0"/>
            <a:endParaRPr lang="en-US" sz="2200" b="1" dirty="0" smtClean="0">
              <a:solidFill>
                <a:srgbClr val="1308CF"/>
              </a:solidFill>
              <a:cs typeface="Georgia"/>
            </a:endParaRPr>
          </a:p>
          <a:p>
            <a:pPr marL="342900" lvl="0" indent="-342900">
              <a:buFont typeface="Arial" panose="020B0604020202020204" pitchFamily="34" charset="0"/>
              <a:buChar char="•"/>
            </a:pPr>
            <a:r>
              <a:rPr lang="en-US" sz="2200" b="1" u="sng" dirty="0" smtClean="0">
                <a:solidFill>
                  <a:srgbClr val="1308CF"/>
                </a:solidFill>
                <a:cs typeface="Georgia"/>
              </a:rPr>
              <a:t>Yousef</a:t>
            </a:r>
            <a:r>
              <a:rPr lang="en-US" sz="2200" b="1" dirty="0" smtClean="0">
                <a:solidFill>
                  <a:srgbClr val="1308CF"/>
                </a:solidFill>
                <a:cs typeface="Georgia"/>
              </a:rPr>
              <a:t>: ELA “St Lucy’s School for Girls” paragraph</a:t>
            </a:r>
          </a:p>
          <a:p>
            <a:pPr marL="342900" indent="-342900">
              <a:buFont typeface="Arial" panose="020B0604020202020204" pitchFamily="34" charset="0"/>
              <a:buChar char="•"/>
            </a:pPr>
            <a:r>
              <a:rPr lang="en-US" sz="2200" b="1" u="sng" dirty="0" smtClean="0">
                <a:solidFill>
                  <a:srgbClr val="1308CF"/>
                </a:solidFill>
                <a:cs typeface="Georgia"/>
              </a:rPr>
              <a:t>Hubert</a:t>
            </a:r>
            <a:r>
              <a:rPr lang="en-US" sz="2200" b="1" dirty="0" smtClean="0">
                <a:solidFill>
                  <a:srgbClr val="1308CF"/>
                </a:solidFill>
                <a:cs typeface="Georgia"/>
              </a:rPr>
              <a:t>: </a:t>
            </a:r>
            <a:r>
              <a:rPr lang="en-US" sz="2200" b="1" dirty="0">
                <a:solidFill>
                  <a:srgbClr val="1308CF"/>
                </a:solidFill>
                <a:cs typeface="Georgia"/>
              </a:rPr>
              <a:t>“St Lucy’s School for Girls” </a:t>
            </a:r>
            <a:r>
              <a:rPr lang="en-US" sz="2200" b="1" dirty="0" smtClean="0">
                <a:solidFill>
                  <a:srgbClr val="1308CF"/>
                </a:solidFill>
                <a:cs typeface="Georgia"/>
              </a:rPr>
              <a:t>paragraph</a:t>
            </a:r>
          </a:p>
          <a:p>
            <a:pPr marL="342900" indent="-342900">
              <a:buFont typeface="Arial" panose="020B0604020202020204" pitchFamily="34" charset="0"/>
              <a:buChar char="•"/>
            </a:pPr>
            <a:r>
              <a:rPr lang="en-US" sz="2200" b="1" u="sng" dirty="0" err="1" smtClean="0">
                <a:solidFill>
                  <a:srgbClr val="1308CF"/>
                </a:solidFill>
                <a:cs typeface="Georgia"/>
              </a:rPr>
              <a:t>Wana</a:t>
            </a:r>
            <a:r>
              <a:rPr lang="en-US" sz="2200" b="1" dirty="0" smtClean="0">
                <a:solidFill>
                  <a:srgbClr val="1308CF"/>
                </a:solidFill>
                <a:cs typeface="Georgia"/>
              </a:rPr>
              <a:t>: </a:t>
            </a:r>
            <a:r>
              <a:rPr lang="en-US" sz="2200" b="1" dirty="0">
                <a:solidFill>
                  <a:srgbClr val="1308CF"/>
                </a:solidFill>
                <a:cs typeface="Georgia"/>
              </a:rPr>
              <a:t>Global assignments you didn’t </a:t>
            </a:r>
            <a:r>
              <a:rPr lang="en-US" sz="2200" b="1" dirty="0" smtClean="0">
                <a:solidFill>
                  <a:srgbClr val="1308CF"/>
                </a:solidFill>
                <a:cs typeface="Georgia"/>
              </a:rPr>
              <a:t>finish</a:t>
            </a:r>
          </a:p>
          <a:p>
            <a:pPr marL="342900" lvl="0" indent="-342900">
              <a:buFont typeface="Arial" panose="020B0604020202020204" pitchFamily="34" charset="0"/>
              <a:buChar char="•"/>
            </a:pPr>
            <a:r>
              <a:rPr lang="en-US" sz="2200" b="1" u="sng" dirty="0" err="1" smtClean="0">
                <a:solidFill>
                  <a:srgbClr val="1308CF"/>
                </a:solidFill>
                <a:cs typeface="Georgia"/>
              </a:rPr>
              <a:t>Rahma</a:t>
            </a:r>
            <a:r>
              <a:rPr lang="en-US" sz="2200" b="1" dirty="0" smtClean="0">
                <a:solidFill>
                  <a:srgbClr val="1308CF"/>
                </a:solidFill>
                <a:cs typeface="Georgia"/>
              </a:rPr>
              <a:t>: Book you were reading last week and Vocabulary Worksheet</a:t>
            </a:r>
          </a:p>
          <a:p>
            <a:pPr marL="342900" lvl="0" indent="-342900">
              <a:buFont typeface="Arial" panose="020B0604020202020204" pitchFamily="34" charset="0"/>
              <a:buChar char="•"/>
            </a:pPr>
            <a:r>
              <a:rPr lang="en-US" sz="2200" b="1" u="sng" dirty="0" smtClean="0">
                <a:solidFill>
                  <a:srgbClr val="1308CF"/>
                </a:solidFill>
                <a:cs typeface="Georgia"/>
              </a:rPr>
              <a:t>Vanesa: </a:t>
            </a:r>
            <a:r>
              <a:rPr lang="en-US" sz="2200" b="1" dirty="0" smtClean="0">
                <a:solidFill>
                  <a:srgbClr val="1308CF"/>
                </a:solidFill>
                <a:cs typeface="Georgia"/>
              </a:rPr>
              <a:t>Homework for Ms. </a:t>
            </a:r>
            <a:r>
              <a:rPr lang="en-US" sz="2200" b="1" dirty="0" err="1" smtClean="0">
                <a:solidFill>
                  <a:srgbClr val="1308CF"/>
                </a:solidFill>
                <a:cs typeface="Georgia"/>
              </a:rPr>
              <a:t>Abate’s</a:t>
            </a:r>
            <a:r>
              <a:rPr lang="en-US" sz="2200" b="1" dirty="0" smtClean="0">
                <a:solidFill>
                  <a:srgbClr val="1308CF"/>
                </a:solidFill>
                <a:cs typeface="Georgia"/>
              </a:rPr>
              <a:t> class</a:t>
            </a:r>
          </a:p>
          <a:p>
            <a:pPr marL="342900" lvl="0" indent="-342900">
              <a:buFont typeface="Arial" panose="020B0604020202020204" pitchFamily="34" charset="0"/>
              <a:buChar char="•"/>
            </a:pPr>
            <a:r>
              <a:rPr lang="en-US" sz="2200" b="1" u="sng" dirty="0" err="1" smtClean="0">
                <a:solidFill>
                  <a:srgbClr val="1308CF"/>
                </a:solidFill>
                <a:cs typeface="Georgia"/>
              </a:rPr>
              <a:t>Ubah</a:t>
            </a:r>
            <a:r>
              <a:rPr lang="en-US" sz="2200" b="1" u="sng" dirty="0" smtClean="0">
                <a:solidFill>
                  <a:srgbClr val="1308CF"/>
                </a:solidFill>
                <a:cs typeface="Georgia"/>
              </a:rPr>
              <a:t>: </a:t>
            </a:r>
            <a:r>
              <a:rPr lang="en-US" sz="2200" b="1" dirty="0">
                <a:solidFill>
                  <a:srgbClr val="1308CF"/>
                </a:solidFill>
                <a:cs typeface="Georgia"/>
              </a:rPr>
              <a:t>Homework for Ms. </a:t>
            </a:r>
            <a:r>
              <a:rPr lang="en-US" sz="2200" b="1" dirty="0" err="1">
                <a:solidFill>
                  <a:srgbClr val="1308CF"/>
                </a:solidFill>
                <a:cs typeface="Georgia"/>
              </a:rPr>
              <a:t>Abate’s</a:t>
            </a:r>
            <a:r>
              <a:rPr lang="en-US" sz="2200" b="1" dirty="0">
                <a:solidFill>
                  <a:srgbClr val="1308CF"/>
                </a:solidFill>
                <a:cs typeface="Georgia"/>
              </a:rPr>
              <a:t> </a:t>
            </a:r>
            <a:r>
              <a:rPr lang="en-US" sz="2200" b="1" dirty="0" smtClean="0">
                <a:solidFill>
                  <a:srgbClr val="1308CF"/>
                </a:solidFill>
                <a:cs typeface="Georgia"/>
              </a:rPr>
              <a:t>class and/or </a:t>
            </a:r>
            <a:r>
              <a:rPr lang="en-US" sz="2200" b="1" dirty="0">
                <a:solidFill>
                  <a:srgbClr val="1308CF"/>
                </a:solidFill>
                <a:cs typeface="Georgia"/>
              </a:rPr>
              <a:t>Global assignments you didn’t </a:t>
            </a:r>
            <a:r>
              <a:rPr lang="en-US" sz="2200" b="1" dirty="0" smtClean="0">
                <a:solidFill>
                  <a:srgbClr val="1308CF"/>
                </a:solidFill>
                <a:cs typeface="Georgia"/>
              </a:rPr>
              <a:t>finish</a:t>
            </a:r>
            <a:endParaRPr lang="en-US" sz="2200" b="1" u="sng" dirty="0" smtClean="0">
              <a:solidFill>
                <a:srgbClr val="1308CF"/>
              </a:solidFill>
              <a:cs typeface="Georgia"/>
            </a:endParaRPr>
          </a:p>
          <a:p>
            <a:pPr marL="342900" indent="-342900">
              <a:buFont typeface="Arial" panose="020B0604020202020204" pitchFamily="34" charset="0"/>
              <a:buChar char="•"/>
            </a:pPr>
            <a:r>
              <a:rPr lang="en-US" sz="2200" b="1" u="sng" dirty="0" smtClean="0">
                <a:solidFill>
                  <a:srgbClr val="1308CF"/>
                </a:solidFill>
                <a:cs typeface="Georgia"/>
              </a:rPr>
              <a:t>Yamuna: </a:t>
            </a:r>
            <a:r>
              <a:rPr lang="en-US" sz="2200" b="1" dirty="0">
                <a:solidFill>
                  <a:srgbClr val="1308CF"/>
                </a:solidFill>
                <a:cs typeface="Georgia"/>
              </a:rPr>
              <a:t>Homework for Ms. </a:t>
            </a:r>
            <a:r>
              <a:rPr lang="en-US" sz="2200" b="1" dirty="0" err="1">
                <a:solidFill>
                  <a:srgbClr val="1308CF"/>
                </a:solidFill>
                <a:cs typeface="Georgia"/>
              </a:rPr>
              <a:t>Abate’s</a:t>
            </a:r>
            <a:r>
              <a:rPr lang="en-US" sz="2200" b="1" dirty="0">
                <a:solidFill>
                  <a:srgbClr val="1308CF"/>
                </a:solidFill>
                <a:cs typeface="Georgia"/>
              </a:rPr>
              <a:t> </a:t>
            </a:r>
            <a:r>
              <a:rPr lang="en-US" sz="2200" b="1" dirty="0" smtClean="0">
                <a:solidFill>
                  <a:srgbClr val="1308CF"/>
                </a:solidFill>
                <a:cs typeface="Georgia"/>
              </a:rPr>
              <a:t>class</a:t>
            </a:r>
            <a:endParaRPr lang="en-US" sz="2200" b="1" u="sng" dirty="0" smtClean="0">
              <a:solidFill>
                <a:srgbClr val="1308CF"/>
              </a:solidFill>
              <a:cs typeface="Georgia"/>
            </a:endParaRPr>
          </a:p>
          <a:p>
            <a:pPr marL="342900" lvl="0" indent="-342900">
              <a:buFont typeface="Arial" panose="020B0604020202020204" pitchFamily="34" charset="0"/>
              <a:buChar char="•"/>
            </a:pPr>
            <a:r>
              <a:rPr lang="en-US" sz="2200" b="1" u="sng" dirty="0" err="1" smtClean="0">
                <a:solidFill>
                  <a:srgbClr val="1308CF"/>
                </a:solidFill>
                <a:cs typeface="Georgia"/>
              </a:rPr>
              <a:t>Solange</a:t>
            </a:r>
            <a:r>
              <a:rPr lang="en-US" sz="2200" b="1" dirty="0" smtClean="0">
                <a:solidFill>
                  <a:srgbClr val="1308CF"/>
                </a:solidFill>
                <a:cs typeface="Georgia"/>
              </a:rPr>
              <a:t>: Global assignments you didn’t finish</a:t>
            </a:r>
          </a:p>
          <a:p>
            <a:pPr marL="342900" lvl="0" indent="-342900">
              <a:buFont typeface="Arial" panose="020B0604020202020204" pitchFamily="34" charset="0"/>
              <a:buChar char="•"/>
            </a:pPr>
            <a:endParaRPr lang="en-US" sz="2200" b="1" dirty="0" smtClean="0">
              <a:solidFill>
                <a:srgbClr val="1308CF"/>
              </a:solidFill>
              <a:cs typeface="Georgia"/>
            </a:endParaRPr>
          </a:p>
        </p:txBody>
      </p:sp>
    </p:spTree>
    <p:extLst>
      <p:ext uri="{BB962C8B-B14F-4D97-AF65-F5344CB8AC3E}">
        <p14:creationId xmlns:p14="http://schemas.microsoft.com/office/powerpoint/2010/main" val="282174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448210" cy="661720"/>
          </a:xfrm>
          <a:prstGeom prst="rect">
            <a:avLst/>
          </a:prstGeom>
        </p:spPr>
        <p:txBody>
          <a:bodyPr wrap="none">
            <a:spAutoFit/>
          </a:bodyPr>
          <a:lstStyle/>
          <a:p>
            <a:r>
              <a:rPr lang="en-US" sz="3700" b="1" u="sng" dirty="0" smtClean="0"/>
              <a:t>BELLWORK / TODAY’S OBJECTIVES 10-9-18</a:t>
            </a:r>
            <a:endParaRPr lang="en-US" sz="3700" dirty="0"/>
          </a:p>
        </p:txBody>
      </p:sp>
      <p:sp>
        <p:nvSpPr>
          <p:cNvPr id="7" name="TextBox 6"/>
          <p:cNvSpPr txBox="1"/>
          <p:nvPr/>
        </p:nvSpPr>
        <p:spPr>
          <a:xfrm>
            <a:off x="1" y="2512805"/>
            <a:ext cx="9144000" cy="3970318"/>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a:t>
            </a:r>
            <a:r>
              <a:rPr lang="en-US" sz="2200" b="1" dirty="0">
                <a:solidFill>
                  <a:srgbClr val="1308CF"/>
                </a:solidFill>
                <a:cs typeface="Georgia"/>
              </a:rPr>
              <a:t>:</a:t>
            </a:r>
          </a:p>
          <a:p>
            <a:pPr lvl="0" algn="ctr"/>
            <a:endParaRPr lang="en-US" sz="1000" b="1" dirty="0">
              <a:solidFill>
                <a:srgbClr val="1308CF"/>
              </a:solidFill>
              <a:cs typeface="Georgia"/>
            </a:endParaRPr>
          </a:p>
          <a:p>
            <a:pPr lvl="0"/>
            <a:r>
              <a:rPr lang="en-US" sz="2200" b="1" u="sng" dirty="0">
                <a:solidFill>
                  <a:srgbClr val="1308CF"/>
                </a:solidFill>
                <a:cs typeface="Georgia"/>
              </a:rPr>
              <a:t>YOU (THE STUDENT) WILL BE ABLE TO</a:t>
            </a:r>
            <a:r>
              <a:rPr lang="en-US" sz="2200" b="1" dirty="0">
                <a:solidFill>
                  <a:srgbClr val="1308CF"/>
                </a:solidFill>
                <a:cs typeface="Georgia"/>
              </a:rPr>
              <a:t>: </a:t>
            </a:r>
          </a:p>
          <a:p>
            <a:pPr marL="457200" indent="-457200">
              <a:buFont typeface="+mj-lt"/>
              <a:buAutoNum type="arabicPeriod"/>
            </a:pPr>
            <a:r>
              <a:rPr lang="en-US" sz="2200" b="1" u="sng" dirty="0">
                <a:solidFill>
                  <a:srgbClr val="1308CF"/>
                </a:solidFill>
                <a:cs typeface="Georgia"/>
              </a:rPr>
              <a:t>DAILY NEWS</a:t>
            </a:r>
            <a:r>
              <a:rPr lang="en-US" sz="2200" b="1" dirty="0">
                <a:solidFill>
                  <a:srgbClr val="1308CF"/>
                </a:solidFill>
                <a:cs typeface="Georgia"/>
              </a:rPr>
              <a:t>: Tomorrow is Tech Tuesday- go directly to the Computer Lab!</a:t>
            </a:r>
          </a:p>
          <a:p>
            <a:pPr marL="457200" indent="-457200">
              <a:buFont typeface="+mj-lt"/>
              <a:buAutoNum type="arabicPeriod"/>
            </a:pPr>
            <a:r>
              <a:rPr lang="en-US" sz="2200" b="1" dirty="0">
                <a:solidFill>
                  <a:srgbClr val="1308CF"/>
                </a:solidFill>
                <a:cs typeface="Georgia"/>
              </a:rPr>
              <a:t>(5 Minutes): Debate with a partner about topic </a:t>
            </a:r>
            <a:r>
              <a:rPr lang="en-US" sz="2200" b="1" dirty="0" smtClean="0">
                <a:solidFill>
                  <a:srgbClr val="1308CF"/>
                </a:solidFill>
                <a:cs typeface="Georgia"/>
              </a:rPr>
              <a:t>“Should </a:t>
            </a:r>
            <a:r>
              <a:rPr lang="en-US" sz="2200" b="1" dirty="0">
                <a:solidFill>
                  <a:srgbClr val="1308CF"/>
                </a:solidFill>
                <a:cs typeface="Georgia"/>
              </a:rPr>
              <a:t>illegal immigrants be arrested or deported?” depending on your (“Pro” and “Con” cards) using the T-chart in your </a:t>
            </a:r>
            <a:r>
              <a:rPr lang="en-US" sz="2200" b="1" dirty="0" smtClean="0">
                <a:solidFill>
                  <a:srgbClr val="1308CF"/>
                </a:solidFill>
                <a:cs typeface="Georgia"/>
              </a:rPr>
              <a:t>notebook</a:t>
            </a:r>
          </a:p>
          <a:p>
            <a:pPr marL="457200" indent="-457200">
              <a:buFont typeface="+mj-lt"/>
              <a:buAutoNum type="arabicPeriod"/>
            </a:pPr>
            <a:r>
              <a:rPr lang="en-US" sz="2200" b="1" dirty="0" smtClean="0">
                <a:solidFill>
                  <a:srgbClr val="1308CF"/>
                </a:solidFill>
                <a:cs typeface="Georgia"/>
              </a:rPr>
              <a:t>Complete “Central Idea Graphic Organizer” answering </a:t>
            </a:r>
            <a:r>
              <a:rPr lang="en-US" sz="2200" b="1" dirty="0">
                <a:solidFill>
                  <a:srgbClr val="1308CF"/>
                </a:solidFill>
                <a:cs typeface="Georgia"/>
              </a:rPr>
              <a:t>the following question: “Should illegal immigrants be arrested or deported?” </a:t>
            </a:r>
            <a:r>
              <a:rPr lang="en-US" sz="2200" b="1" dirty="0" smtClean="0">
                <a:solidFill>
                  <a:srgbClr val="1308CF"/>
                </a:solidFill>
                <a:cs typeface="Georgia"/>
              </a:rPr>
              <a:t>to prepare for your writing assignment, using your OWN ideas and text evidence as well.</a:t>
            </a:r>
            <a:endParaRPr lang="en-US" sz="2200" b="1" dirty="0">
              <a:solidFill>
                <a:srgbClr val="1308CF"/>
              </a:solidFill>
              <a:cs typeface="Georgia"/>
            </a:endParaRPr>
          </a:p>
          <a:p>
            <a:pPr marL="457200" indent="-457200">
              <a:buFont typeface="+mj-lt"/>
              <a:buAutoNum type="arabicPeriod"/>
            </a:pPr>
            <a:r>
              <a:rPr lang="en-US" sz="2200" b="1" u="sng" dirty="0" smtClean="0">
                <a:solidFill>
                  <a:srgbClr val="1308CF"/>
                </a:solidFill>
                <a:cs typeface="Georgia"/>
              </a:rPr>
              <a:t>ASSESSMENT</a:t>
            </a:r>
            <a:r>
              <a:rPr lang="en-US" sz="2200" b="1" dirty="0">
                <a:solidFill>
                  <a:srgbClr val="1308CF"/>
                </a:solidFill>
                <a:cs typeface="Georgia"/>
              </a:rPr>
              <a:t>:  </a:t>
            </a:r>
            <a:r>
              <a:rPr lang="en-US" sz="2200" b="1" dirty="0" smtClean="0">
                <a:solidFill>
                  <a:srgbClr val="1308CF"/>
                </a:solidFill>
                <a:cs typeface="Georgia"/>
              </a:rPr>
              <a:t>Accurate completion of “Central Idea Graphic Organizer”</a:t>
            </a:r>
          </a:p>
        </p:txBody>
      </p:sp>
      <p:sp>
        <p:nvSpPr>
          <p:cNvPr id="6" name="TextBox 5"/>
          <p:cNvSpPr txBox="1"/>
          <p:nvPr/>
        </p:nvSpPr>
        <p:spPr>
          <a:xfrm>
            <a:off x="0" y="879277"/>
            <a:ext cx="9144000" cy="1600438"/>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10/9/18: </a:t>
            </a:r>
            <a:r>
              <a:rPr lang="en-US" sz="2200" b="1" dirty="0">
                <a:solidFill>
                  <a:srgbClr val="FF0000"/>
                </a:solidFill>
              </a:rPr>
              <a:t> </a:t>
            </a:r>
            <a:r>
              <a:rPr lang="en-US" sz="2200" b="1" dirty="0" smtClean="0">
                <a:solidFill>
                  <a:srgbClr val="FF0000"/>
                </a:solidFill>
              </a:rPr>
              <a:t>(1-2 sentences). How was your long weekend?  Why? (Please explain)</a:t>
            </a:r>
            <a:endParaRPr lang="en-US" sz="2200" dirty="0">
              <a:solidFill>
                <a:srgbClr val="FF0000"/>
              </a:solidFill>
            </a:endParaRP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My long weekend was __________________ because ___________________.</a:t>
            </a:r>
          </a:p>
          <a:p>
            <a:endParaRPr lang="en-US" sz="1000" b="1" i="1" dirty="0" smtClean="0">
              <a:solidFill>
                <a:schemeClr val="accent4"/>
              </a:solidFill>
            </a:endParaRPr>
          </a:p>
        </p:txBody>
      </p:sp>
    </p:spTree>
    <p:extLst>
      <p:ext uri="{BB962C8B-B14F-4D97-AF65-F5344CB8AC3E}">
        <p14:creationId xmlns:p14="http://schemas.microsoft.com/office/powerpoint/2010/main" val="2190987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10-10-18</a:t>
            </a:r>
            <a:endParaRPr lang="en-US" sz="3700" dirty="0"/>
          </a:p>
        </p:txBody>
      </p:sp>
      <p:sp>
        <p:nvSpPr>
          <p:cNvPr id="7" name="TextBox 6"/>
          <p:cNvSpPr txBox="1"/>
          <p:nvPr/>
        </p:nvSpPr>
        <p:spPr>
          <a:xfrm>
            <a:off x="1" y="2512805"/>
            <a:ext cx="9144000" cy="3293209"/>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a:t>
            </a:r>
            <a:r>
              <a:rPr lang="en-US" sz="2200" b="1" dirty="0">
                <a:solidFill>
                  <a:srgbClr val="1308CF"/>
                </a:solidFill>
                <a:cs typeface="Georgia"/>
              </a:rPr>
              <a:t>:</a:t>
            </a:r>
          </a:p>
          <a:p>
            <a:pPr lvl="0" algn="ctr"/>
            <a:endParaRPr lang="en-US" sz="1000" b="1" dirty="0">
              <a:solidFill>
                <a:srgbClr val="1308CF"/>
              </a:solidFill>
              <a:cs typeface="Georgia"/>
            </a:endParaRPr>
          </a:p>
          <a:p>
            <a:pPr lvl="0"/>
            <a:r>
              <a:rPr lang="en-US" sz="2200" b="1" u="sng" dirty="0">
                <a:solidFill>
                  <a:srgbClr val="1308CF"/>
                </a:solidFill>
                <a:cs typeface="Georgia"/>
              </a:rPr>
              <a:t>YOU (THE STUDENT) WILL BE ABLE </a:t>
            </a:r>
            <a:r>
              <a:rPr lang="en-US" sz="2200" b="1" u="sng" dirty="0" smtClean="0">
                <a:solidFill>
                  <a:srgbClr val="1308CF"/>
                </a:solidFill>
                <a:cs typeface="Georgia"/>
              </a:rPr>
              <a:t>TO (PERIOD 11 ONLY)</a:t>
            </a:r>
            <a:r>
              <a:rPr lang="en-US" sz="2200" b="1" dirty="0" smtClean="0">
                <a:solidFill>
                  <a:srgbClr val="1308CF"/>
                </a:solidFill>
                <a:cs typeface="Georgia"/>
              </a:rPr>
              <a:t>: </a:t>
            </a:r>
            <a:endParaRPr lang="en-US" sz="2200" b="1" dirty="0">
              <a:solidFill>
                <a:srgbClr val="1308CF"/>
              </a:solidFill>
              <a:cs typeface="Georgia"/>
            </a:endParaRPr>
          </a:p>
          <a:p>
            <a:pPr marL="457200" indent="-457200">
              <a:buFont typeface="+mj-lt"/>
              <a:buAutoNum type="arabicPeriod"/>
            </a:pPr>
            <a:r>
              <a:rPr lang="en-US" sz="2200" b="1" dirty="0" smtClean="0">
                <a:solidFill>
                  <a:srgbClr val="1308CF"/>
                </a:solidFill>
                <a:cs typeface="Georgia"/>
              </a:rPr>
              <a:t>(Tech Day for Period 9 only: </a:t>
            </a:r>
            <a:r>
              <a:rPr lang="en-US" sz="2200" b="1" dirty="0" err="1" smtClean="0">
                <a:solidFill>
                  <a:srgbClr val="1308CF"/>
                </a:solidFill>
                <a:cs typeface="Georgia"/>
              </a:rPr>
              <a:t>MyLexia</a:t>
            </a:r>
            <a:r>
              <a:rPr lang="en-US" sz="2200" b="1" dirty="0" smtClean="0">
                <a:solidFill>
                  <a:srgbClr val="1308CF"/>
                </a:solidFill>
                <a:cs typeface="Georgia"/>
              </a:rPr>
              <a:t> activities)</a:t>
            </a:r>
          </a:p>
          <a:p>
            <a:pPr marL="457200" indent="-457200">
              <a:buFont typeface="+mj-lt"/>
              <a:buAutoNum type="arabicPeriod"/>
            </a:pPr>
            <a:r>
              <a:rPr lang="en-US" sz="2200" b="1" dirty="0">
                <a:solidFill>
                  <a:srgbClr val="1308CF"/>
                </a:solidFill>
                <a:cs typeface="Georgia"/>
              </a:rPr>
              <a:t>Complete “Central Idea Graphic Organizer” answering the following question: “Should illegal immigrants be arrested or deported?” to prepare for your writing assignment, </a:t>
            </a:r>
            <a:r>
              <a:rPr lang="en-US" sz="2200" b="1" dirty="0" smtClean="0">
                <a:solidFill>
                  <a:srgbClr val="1308CF"/>
                </a:solidFill>
                <a:cs typeface="Georgia"/>
              </a:rPr>
              <a:t>using </a:t>
            </a:r>
            <a:r>
              <a:rPr lang="en-US" sz="2200" b="1" u="sng" dirty="0" smtClean="0">
                <a:solidFill>
                  <a:srgbClr val="1308CF"/>
                </a:solidFill>
                <a:cs typeface="Georgia"/>
              </a:rPr>
              <a:t>2 of </a:t>
            </a:r>
            <a:r>
              <a:rPr lang="en-US" sz="2200" b="1" u="sng" dirty="0">
                <a:solidFill>
                  <a:srgbClr val="1308CF"/>
                </a:solidFill>
                <a:cs typeface="Georgia"/>
              </a:rPr>
              <a:t>your OWN ideas</a:t>
            </a:r>
            <a:r>
              <a:rPr lang="en-US" sz="2200" b="1" dirty="0">
                <a:solidFill>
                  <a:srgbClr val="1308CF"/>
                </a:solidFill>
                <a:cs typeface="Georgia"/>
              </a:rPr>
              <a:t> and </a:t>
            </a:r>
            <a:r>
              <a:rPr lang="en-US" sz="2200" b="1" u="sng" dirty="0" smtClean="0">
                <a:solidFill>
                  <a:srgbClr val="1308CF"/>
                </a:solidFill>
                <a:cs typeface="Georgia"/>
              </a:rPr>
              <a:t>at least 1 piece of text </a:t>
            </a:r>
            <a:r>
              <a:rPr lang="en-US" sz="2200" b="1" u="sng" dirty="0">
                <a:solidFill>
                  <a:srgbClr val="1308CF"/>
                </a:solidFill>
                <a:cs typeface="Georgia"/>
              </a:rPr>
              <a:t>evidence</a:t>
            </a:r>
            <a:r>
              <a:rPr lang="en-US" sz="2200" b="1" dirty="0">
                <a:solidFill>
                  <a:srgbClr val="1308CF"/>
                </a:solidFill>
                <a:cs typeface="Georgia"/>
              </a:rPr>
              <a:t> as well</a:t>
            </a:r>
            <a:r>
              <a:rPr lang="en-US" sz="2200" b="1" dirty="0" smtClean="0">
                <a:solidFill>
                  <a:srgbClr val="1308CF"/>
                </a:solidFill>
                <a:cs typeface="Georgia"/>
              </a:rPr>
              <a:t>.</a:t>
            </a:r>
          </a:p>
          <a:p>
            <a:pPr marL="457200" indent="-457200">
              <a:buFont typeface="+mj-lt"/>
              <a:buAutoNum type="arabicPeriod"/>
            </a:pPr>
            <a:r>
              <a:rPr lang="en-US" sz="2200" b="1" u="sng" dirty="0" smtClean="0">
                <a:solidFill>
                  <a:srgbClr val="1308CF"/>
                </a:solidFill>
                <a:cs typeface="Georgia"/>
              </a:rPr>
              <a:t>ASSESSSMENT</a:t>
            </a:r>
            <a:r>
              <a:rPr lang="en-US" sz="2200" b="1" dirty="0" smtClean="0">
                <a:solidFill>
                  <a:srgbClr val="1308CF"/>
                </a:solidFill>
                <a:cs typeface="Georgia"/>
              </a:rPr>
              <a:t>: Correct completion of “Central Idea Graphic Organizer”</a:t>
            </a:r>
            <a:endParaRPr lang="en-US" sz="2200" b="1" dirty="0">
              <a:solidFill>
                <a:srgbClr val="1308CF"/>
              </a:solidFill>
              <a:cs typeface="Georgia"/>
            </a:endParaRPr>
          </a:p>
          <a:p>
            <a:pPr algn="ctr"/>
            <a:r>
              <a:rPr lang="en-US" sz="2200" b="1" u="sng" dirty="0" smtClean="0">
                <a:solidFill>
                  <a:srgbClr val="1308CF"/>
                </a:solidFill>
                <a:cs typeface="Georgia"/>
              </a:rPr>
              <a:t>_______________________________________________________</a:t>
            </a:r>
            <a:endParaRPr lang="en-US" sz="2200" b="1" dirty="0">
              <a:solidFill>
                <a:srgbClr val="1308CF"/>
              </a:solidFill>
              <a:cs typeface="Georgia"/>
            </a:endParaRPr>
          </a:p>
        </p:txBody>
      </p:sp>
      <p:sp>
        <p:nvSpPr>
          <p:cNvPr id="6" name="TextBox 5"/>
          <p:cNvSpPr txBox="1"/>
          <p:nvPr/>
        </p:nvSpPr>
        <p:spPr>
          <a:xfrm>
            <a:off x="0" y="879277"/>
            <a:ext cx="9144000" cy="1600438"/>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10/10/18: </a:t>
            </a:r>
            <a:r>
              <a:rPr lang="en-US" sz="2200" b="1" dirty="0">
                <a:solidFill>
                  <a:srgbClr val="FF0000"/>
                </a:solidFill>
              </a:rPr>
              <a:t> </a:t>
            </a:r>
            <a:r>
              <a:rPr lang="en-US" sz="2200" b="1" dirty="0" smtClean="0">
                <a:solidFill>
                  <a:srgbClr val="FF0000"/>
                </a:solidFill>
              </a:rPr>
              <a:t>(1-2 sentences) What does “evidence” mean in writing? (Please explain)</a:t>
            </a:r>
            <a:endParaRPr lang="en-US" sz="2200" dirty="0">
              <a:solidFill>
                <a:srgbClr val="FF0000"/>
              </a:solidFill>
            </a:endParaRP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Evidence in writing is __________________ because ___________________.</a:t>
            </a:r>
          </a:p>
          <a:p>
            <a:endParaRPr lang="en-US" sz="1000" b="1" i="1" dirty="0" smtClean="0">
              <a:solidFill>
                <a:schemeClr val="accent4"/>
              </a:solidFill>
            </a:endParaRPr>
          </a:p>
        </p:txBody>
      </p:sp>
    </p:spTree>
    <p:extLst>
      <p:ext uri="{BB962C8B-B14F-4D97-AF65-F5344CB8AC3E}">
        <p14:creationId xmlns:p14="http://schemas.microsoft.com/office/powerpoint/2010/main" val="1499959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10-11-18</a:t>
            </a:r>
            <a:endParaRPr lang="en-US" sz="3700" dirty="0"/>
          </a:p>
        </p:txBody>
      </p:sp>
      <p:sp>
        <p:nvSpPr>
          <p:cNvPr id="7" name="TextBox 6"/>
          <p:cNvSpPr txBox="1"/>
          <p:nvPr/>
        </p:nvSpPr>
        <p:spPr>
          <a:xfrm>
            <a:off x="0" y="3604631"/>
            <a:ext cx="9144000" cy="2616101"/>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a:t>
            </a:r>
            <a:r>
              <a:rPr lang="en-US" sz="2200" b="1" dirty="0">
                <a:solidFill>
                  <a:srgbClr val="1308CF"/>
                </a:solidFill>
                <a:cs typeface="Georgia"/>
              </a:rPr>
              <a:t>:</a:t>
            </a:r>
          </a:p>
          <a:p>
            <a:pPr lvl="0" algn="ctr"/>
            <a:endParaRPr lang="en-US" sz="1000" b="1" dirty="0">
              <a:solidFill>
                <a:srgbClr val="1308CF"/>
              </a:solidFill>
              <a:cs typeface="Georgia"/>
            </a:endParaRPr>
          </a:p>
          <a:p>
            <a:pPr lvl="0"/>
            <a:r>
              <a:rPr lang="en-US" sz="2200" b="1" u="sng" dirty="0">
                <a:solidFill>
                  <a:srgbClr val="1308CF"/>
                </a:solidFill>
                <a:cs typeface="Georgia"/>
              </a:rPr>
              <a:t>YOU (THE STUDENT) WILL BE ABLE </a:t>
            </a:r>
            <a:r>
              <a:rPr lang="en-US" sz="2200" b="1" u="sng" dirty="0" smtClean="0">
                <a:solidFill>
                  <a:srgbClr val="1308CF"/>
                </a:solidFill>
                <a:cs typeface="Georgia"/>
              </a:rPr>
              <a:t>TO:</a:t>
            </a:r>
            <a:endParaRPr lang="en-US" sz="2200" b="1" dirty="0">
              <a:solidFill>
                <a:srgbClr val="1308CF"/>
              </a:solidFill>
              <a:cs typeface="Georgia"/>
            </a:endParaRPr>
          </a:p>
          <a:p>
            <a:pPr marL="457200" indent="-457200">
              <a:buFont typeface="+mj-lt"/>
              <a:buAutoNum type="arabicPeriod"/>
            </a:pPr>
            <a:r>
              <a:rPr lang="en-US" sz="2200" b="1" dirty="0" smtClean="0">
                <a:solidFill>
                  <a:srgbClr val="1308CF"/>
                </a:solidFill>
                <a:cs typeface="Georgia"/>
              </a:rPr>
              <a:t>Complete a self-assessment of your participation, attitude, and effort in this class using a rubric, and compare/contrast it with that of the teacher</a:t>
            </a:r>
          </a:p>
          <a:p>
            <a:pPr marL="457200" indent="-457200">
              <a:buFont typeface="+mj-lt"/>
              <a:buAutoNum type="arabicPeriod"/>
            </a:pPr>
            <a:r>
              <a:rPr lang="en-US" sz="2200" b="1" dirty="0" smtClean="0">
                <a:solidFill>
                  <a:srgbClr val="1308CF"/>
                </a:solidFill>
                <a:cs typeface="Georgia"/>
              </a:rPr>
              <a:t>Today is also the day to CATCH UP on all the work you may be missing for </a:t>
            </a:r>
            <a:r>
              <a:rPr lang="en-US" sz="2200" b="1" dirty="0" err="1" smtClean="0">
                <a:solidFill>
                  <a:srgbClr val="1308CF"/>
                </a:solidFill>
                <a:cs typeface="Georgia"/>
              </a:rPr>
              <a:t>tthis</a:t>
            </a:r>
            <a:r>
              <a:rPr lang="en-US" sz="2200" b="1" dirty="0" smtClean="0">
                <a:solidFill>
                  <a:srgbClr val="1308CF"/>
                </a:solidFill>
                <a:cs typeface="Georgia"/>
              </a:rPr>
              <a:t> class (or other ones).  </a:t>
            </a:r>
            <a:endParaRPr lang="en-US" sz="2200" b="1" dirty="0">
              <a:solidFill>
                <a:srgbClr val="1308CF"/>
              </a:solidFill>
              <a:cs typeface="Georgia"/>
            </a:endParaRPr>
          </a:p>
          <a:p>
            <a:pPr algn="ctr"/>
            <a:r>
              <a:rPr lang="en-US" sz="2200" b="1" u="sng" dirty="0" smtClean="0">
                <a:solidFill>
                  <a:srgbClr val="1308CF"/>
                </a:solidFill>
                <a:cs typeface="Georgia"/>
              </a:rPr>
              <a:t>_______________________________________________________</a:t>
            </a:r>
            <a:endParaRPr lang="en-US" sz="2200" b="1" dirty="0">
              <a:solidFill>
                <a:srgbClr val="1308CF"/>
              </a:solidFill>
              <a:cs typeface="Georgia"/>
            </a:endParaRPr>
          </a:p>
        </p:txBody>
      </p:sp>
      <p:sp>
        <p:nvSpPr>
          <p:cNvPr id="6" name="TextBox 5"/>
          <p:cNvSpPr txBox="1"/>
          <p:nvPr/>
        </p:nvSpPr>
        <p:spPr>
          <a:xfrm>
            <a:off x="0" y="879277"/>
            <a:ext cx="9144000" cy="2277547"/>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10/11/18: </a:t>
            </a:r>
            <a:r>
              <a:rPr lang="en-US" sz="2200" b="1" dirty="0">
                <a:solidFill>
                  <a:srgbClr val="FF0000"/>
                </a:solidFill>
              </a:rPr>
              <a:t> </a:t>
            </a:r>
            <a:r>
              <a:rPr lang="en-US" sz="2200" b="1" dirty="0" smtClean="0">
                <a:solidFill>
                  <a:srgbClr val="FF0000"/>
                </a:solidFill>
              </a:rPr>
              <a:t>(1-2 sentences) What would be the ideal schedule (start and end time) for high school, if you </a:t>
            </a:r>
          </a:p>
          <a:p>
            <a:r>
              <a:rPr lang="en-US" sz="2200" b="1" dirty="0" smtClean="0">
                <a:solidFill>
                  <a:srgbClr val="FF0000"/>
                </a:solidFill>
              </a:rPr>
              <a:t>could choose?  Why?</a:t>
            </a: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Ideally, the start time for high school would be ________ and the end time would be _________ because ____________.</a:t>
            </a:r>
          </a:p>
          <a:p>
            <a:endParaRPr lang="en-US" sz="1000" b="1" i="1" dirty="0" smtClean="0">
              <a:solidFill>
                <a:schemeClr val="accent4"/>
              </a:solidFill>
            </a:endParaRPr>
          </a:p>
        </p:txBody>
      </p:sp>
    </p:spTree>
    <p:extLst>
      <p:ext uri="{BB962C8B-B14F-4D97-AF65-F5344CB8AC3E}">
        <p14:creationId xmlns:p14="http://schemas.microsoft.com/office/powerpoint/2010/main" val="2224800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10-12-18</a:t>
            </a:r>
            <a:endParaRPr lang="en-US" sz="3700" dirty="0"/>
          </a:p>
        </p:txBody>
      </p:sp>
      <p:sp>
        <p:nvSpPr>
          <p:cNvPr id="7" name="TextBox 6"/>
          <p:cNvSpPr txBox="1"/>
          <p:nvPr/>
        </p:nvSpPr>
        <p:spPr>
          <a:xfrm>
            <a:off x="0" y="2690231"/>
            <a:ext cx="9144000" cy="3631763"/>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a:t>
            </a:r>
            <a:r>
              <a:rPr lang="en-US" sz="2200" b="1" dirty="0">
                <a:solidFill>
                  <a:srgbClr val="1308CF"/>
                </a:solidFill>
                <a:cs typeface="Georgia"/>
              </a:rPr>
              <a:t>:</a:t>
            </a:r>
          </a:p>
          <a:p>
            <a:pPr lvl="0" algn="ctr"/>
            <a:endParaRPr lang="en-US" sz="1000" b="1" dirty="0">
              <a:solidFill>
                <a:srgbClr val="1308CF"/>
              </a:solidFill>
              <a:cs typeface="Georgia"/>
            </a:endParaRPr>
          </a:p>
          <a:p>
            <a:pPr lvl="0"/>
            <a:r>
              <a:rPr lang="en-US" sz="2200" b="1" u="sng" dirty="0">
                <a:solidFill>
                  <a:srgbClr val="1308CF"/>
                </a:solidFill>
                <a:cs typeface="Georgia"/>
              </a:rPr>
              <a:t>YOU (THE STUDENT) WILL BE ABLE </a:t>
            </a:r>
            <a:r>
              <a:rPr lang="en-US" sz="2200" b="1" u="sng" dirty="0" smtClean="0">
                <a:solidFill>
                  <a:srgbClr val="1308CF"/>
                </a:solidFill>
                <a:cs typeface="Georgia"/>
              </a:rPr>
              <a:t>TO:</a:t>
            </a:r>
            <a:endParaRPr lang="en-US" sz="2200" b="1" dirty="0">
              <a:solidFill>
                <a:srgbClr val="1308CF"/>
              </a:solidFill>
              <a:cs typeface="Georgia"/>
            </a:endParaRPr>
          </a:p>
          <a:p>
            <a:pPr marL="457200" indent="-457200">
              <a:buFont typeface="+mj-lt"/>
              <a:buAutoNum type="arabicPeriod"/>
            </a:pPr>
            <a:r>
              <a:rPr lang="en-US" sz="2200" b="1" u="sng" dirty="0" smtClean="0">
                <a:solidFill>
                  <a:srgbClr val="1308CF"/>
                </a:solidFill>
                <a:cs typeface="Georgia"/>
              </a:rPr>
              <a:t>ANNOUNCEMENT 1</a:t>
            </a:r>
            <a:r>
              <a:rPr lang="en-US" sz="2200" b="1" dirty="0" smtClean="0">
                <a:solidFill>
                  <a:srgbClr val="1308CF"/>
                </a:solidFill>
                <a:cs typeface="Georgia"/>
              </a:rPr>
              <a:t>: Grade for Friday participation EVERY FRIDAY</a:t>
            </a:r>
          </a:p>
          <a:p>
            <a:pPr marL="457200" indent="-457200">
              <a:buFont typeface="+mj-lt"/>
              <a:buAutoNum type="arabicPeriod"/>
            </a:pPr>
            <a:r>
              <a:rPr lang="en-US" sz="2200" b="1" u="sng" dirty="0" smtClean="0">
                <a:solidFill>
                  <a:srgbClr val="1308CF"/>
                </a:solidFill>
                <a:cs typeface="Georgia"/>
              </a:rPr>
              <a:t>ANNOUNCEMENT 2: </a:t>
            </a:r>
            <a:r>
              <a:rPr lang="en-US" sz="2200" b="1" dirty="0" smtClean="0">
                <a:solidFill>
                  <a:srgbClr val="1308CF"/>
                </a:solidFill>
                <a:cs typeface="Georgia"/>
              </a:rPr>
              <a:t>Review </a:t>
            </a:r>
            <a:r>
              <a:rPr lang="en-US" sz="2200" b="1" dirty="0">
                <a:solidFill>
                  <a:srgbClr val="1308CF"/>
                </a:solidFill>
                <a:cs typeface="Georgia"/>
              </a:rPr>
              <a:t>lateness procedures and  4-minute“timer” limit for entering </a:t>
            </a:r>
            <a:r>
              <a:rPr lang="en-US" sz="2200" b="1" dirty="0" smtClean="0">
                <a:solidFill>
                  <a:srgbClr val="1308CF"/>
                </a:solidFill>
                <a:cs typeface="Georgia"/>
              </a:rPr>
              <a:t>room</a:t>
            </a:r>
          </a:p>
          <a:p>
            <a:pPr marL="457200" indent="-457200">
              <a:buFont typeface="+mj-lt"/>
              <a:buAutoNum type="arabicPeriod"/>
            </a:pPr>
            <a:r>
              <a:rPr lang="en-US" sz="2200" b="1" u="sng" dirty="0">
                <a:solidFill>
                  <a:srgbClr val="1308CF"/>
                </a:solidFill>
                <a:cs typeface="Georgia"/>
              </a:rPr>
              <a:t>ANNOUNCEMENT 3</a:t>
            </a:r>
            <a:r>
              <a:rPr lang="en-US" sz="2200" b="1" u="sng" dirty="0" smtClean="0">
                <a:solidFill>
                  <a:srgbClr val="1308CF"/>
                </a:solidFill>
                <a:cs typeface="Georgia"/>
              </a:rPr>
              <a:t>: </a:t>
            </a:r>
            <a:r>
              <a:rPr lang="en-US" sz="2200" b="1" dirty="0" smtClean="0">
                <a:solidFill>
                  <a:srgbClr val="1308CF"/>
                </a:solidFill>
                <a:cs typeface="Georgia"/>
              </a:rPr>
              <a:t>Does this class have any teacher/class in common? (Global?)</a:t>
            </a:r>
          </a:p>
          <a:p>
            <a:pPr marL="457200" indent="-457200">
              <a:buFont typeface="+mj-lt"/>
              <a:buAutoNum type="arabicPeriod"/>
            </a:pPr>
            <a:r>
              <a:rPr lang="en-US" sz="2200" b="1" dirty="0" smtClean="0">
                <a:solidFill>
                  <a:srgbClr val="1308CF"/>
                </a:solidFill>
                <a:cs typeface="Georgia"/>
              </a:rPr>
              <a:t>Today is </a:t>
            </a:r>
            <a:r>
              <a:rPr lang="en-US" sz="2200" b="1" u="sng" dirty="0" smtClean="0">
                <a:solidFill>
                  <a:srgbClr val="1308CF"/>
                </a:solidFill>
                <a:cs typeface="Georgia"/>
              </a:rPr>
              <a:t>INDEPENDENT CLASSWORK DAY</a:t>
            </a:r>
            <a:r>
              <a:rPr lang="en-US" sz="2200" b="1" dirty="0" smtClean="0">
                <a:solidFill>
                  <a:srgbClr val="1308CF"/>
                </a:solidFill>
                <a:cs typeface="Georgia"/>
              </a:rPr>
              <a:t>: USE YOUR TIME WISELY!!!</a:t>
            </a:r>
          </a:p>
          <a:p>
            <a:pPr algn="ctr"/>
            <a:r>
              <a:rPr lang="en-US" sz="2200" b="1" u="sng" dirty="0" smtClean="0">
                <a:solidFill>
                  <a:srgbClr val="1308CF"/>
                </a:solidFill>
                <a:cs typeface="Georgia"/>
              </a:rPr>
              <a:t>_______________________________________________________</a:t>
            </a:r>
          </a:p>
          <a:p>
            <a:pPr algn="ctr"/>
            <a:endParaRPr lang="en-US" sz="2200" b="1" dirty="0">
              <a:solidFill>
                <a:srgbClr val="1308CF"/>
              </a:solidFill>
              <a:cs typeface="Georgia"/>
            </a:endParaRPr>
          </a:p>
        </p:txBody>
      </p:sp>
      <p:sp>
        <p:nvSpPr>
          <p:cNvPr id="6" name="TextBox 5"/>
          <p:cNvSpPr txBox="1"/>
          <p:nvPr/>
        </p:nvSpPr>
        <p:spPr>
          <a:xfrm>
            <a:off x="0" y="879277"/>
            <a:ext cx="9144000" cy="1446550"/>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10/12/18: </a:t>
            </a:r>
            <a:r>
              <a:rPr lang="en-US" sz="2200" b="1" dirty="0">
                <a:solidFill>
                  <a:srgbClr val="FF0000"/>
                </a:solidFill>
              </a:rPr>
              <a:t> </a:t>
            </a:r>
            <a:r>
              <a:rPr lang="en-US" sz="2200" b="1" dirty="0" smtClean="0">
                <a:solidFill>
                  <a:srgbClr val="FF0000"/>
                </a:solidFill>
              </a:rPr>
              <a:t>(1-2 sentences) What work from other classes do you went help with today?</a:t>
            </a: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I want help with ____________________________.</a:t>
            </a:r>
          </a:p>
        </p:txBody>
      </p:sp>
    </p:spTree>
    <p:extLst>
      <p:ext uri="{BB962C8B-B14F-4D97-AF65-F5344CB8AC3E}">
        <p14:creationId xmlns:p14="http://schemas.microsoft.com/office/powerpoint/2010/main" val="3391945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10-15-18</a:t>
            </a:r>
            <a:endParaRPr lang="en-US" sz="3700" dirty="0"/>
          </a:p>
        </p:txBody>
      </p:sp>
      <p:sp>
        <p:nvSpPr>
          <p:cNvPr id="7" name="TextBox 6"/>
          <p:cNvSpPr txBox="1"/>
          <p:nvPr/>
        </p:nvSpPr>
        <p:spPr>
          <a:xfrm>
            <a:off x="0" y="3138444"/>
            <a:ext cx="9144000" cy="4308872"/>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 (PERIODS 9 &amp; </a:t>
            </a:r>
            <a:r>
              <a:rPr lang="en-US" sz="2200" b="1" u="sng" dirty="0" smtClean="0">
                <a:solidFill>
                  <a:srgbClr val="1308CF"/>
                </a:solidFill>
                <a:cs typeface="Georgia"/>
              </a:rPr>
              <a:t>11) </a:t>
            </a:r>
            <a:r>
              <a:rPr lang="en-US" sz="2200" b="1" dirty="0" smtClean="0">
                <a:solidFill>
                  <a:srgbClr val="1308CF"/>
                </a:solidFill>
                <a:cs typeface="Georgia"/>
              </a:rPr>
              <a:t>:</a:t>
            </a:r>
            <a:endParaRPr lang="en-US" sz="2200" b="1" dirty="0">
              <a:solidFill>
                <a:srgbClr val="1308CF"/>
              </a:solidFill>
              <a:cs typeface="Georgia"/>
            </a:endParaRPr>
          </a:p>
          <a:p>
            <a:pPr lvl="0" algn="ctr"/>
            <a:endParaRPr lang="en-US" sz="1000" b="1" dirty="0">
              <a:solidFill>
                <a:srgbClr val="1308CF"/>
              </a:solidFill>
              <a:cs typeface="Georgia"/>
            </a:endParaRPr>
          </a:p>
          <a:p>
            <a:pPr lvl="0"/>
            <a:r>
              <a:rPr lang="en-US" sz="2200" b="1" u="sng" dirty="0">
                <a:solidFill>
                  <a:srgbClr val="1308CF"/>
                </a:solidFill>
                <a:cs typeface="Georgia"/>
              </a:rPr>
              <a:t>YOU (THE STUDENT) WILL BE ABLE </a:t>
            </a:r>
            <a:r>
              <a:rPr lang="en-US" sz="2200" b="1" u="sng" dirty="0" smtClean="0">
                <a:solidFill>
                  <a:srgbClr val="1308CF"/>
                </a:solidFill>
                <a:cs typeface="Georgia"/>
              </a:rPr>
              <a:t>TO</a:t>
            </a:r>
            <a:r>
              <a:rPr lang="en-US" sz="2200" b="1" dirty="0" smtClean="0">
                <a:solidFill>
                  <a:srgbClr val="1308CF"/>
                </a:solidFill>
                <a:cs typeface="Georgia"/>
              </a:rPr>
              <a:t>: </a:t>
            </a:r>
            <a:endParaRPr lang="en-US" sz="2200" b="1" dirty="0">
              <a:solidFill>
                <a:srgbClr val="1308CF"/>
              </a:solidFill>
              <a:cs typeface="Georgia"/>
            </a:endParaRPr>
          </a:p>
          <a:p>
            <a:pPr marL="457200" indent="-457200">
              <a:buFont typeface="+mj-lt"/>
              <a:buAutoNum type="arabicPeriod"/>
            </a:pPr>
            <a:r>
              <a:rPr lang="en-US" sz="2200" b="1" dirty="0">
                <a:solidFill>
                  <a:srgbClr val="1308CF"/>
                </a:solidFill>
                <a:cs typeface="Georgia"/>
              </a:rPr>
              <a:t>Complete “Central Idea Graphic Organizer” answering the following question: “Should illegal immigrants be arrested or deported?” to prepare for your writing assignment, using </a:t>
            </a:r>
            <a:r>
              <a:rPr lang="en-US" sz="2200" b="1" u="sng" dirty="0">
                <a:solidFill>
                  <a:srgbClr val="1308CF"/>
                </a:solidFill>
                <a:cs typeface="Georgia"/>
              </a:rPr>
              <a:t>2 of your OWN ideas</a:t>
            </a:r>
            <a:r>
              <a:rPr lang="en-US" sz="2200" b="1" dirty="0">
                <a:solidFill>
                  <a:srgbClr val="1308CF"/>
                </a:solidFill>
                <a:cs typeface="Georgia"/>
              </a:rPr>
              <a:t> and </a:t>
            </a:r>
            <a:r>
              <a:rPr lang="en-US" sz="2200" b="1" u="sng" dirty="0">
                <a:solidFill>
                  <a:srgbClr val="1308CF"/>
                </a:solidFill>
                <a:cs typeface="Georgia"/>
              </a:rPr>
              <a:t>at least 1 piece of text evidence</a:t>
            </a:r>
            <a:r>
              <a:rPr lang="en-US" sz="2200" b="1" dirty="0">
                <a:solidFill>
                  <a:srgbClr val="1308CF"/>
                </a:solidFill>
                <a:cs typeface="Georgia"/>
              </a:rPr>
              <a:t> as well</a:t>
            </a:r>
            <a:r>
              <a:rPr lang="en-US" sz="2200" b="1" dirty="0" smtClean="0">
                <a:solidFill>
                  <a:srgbClr val="1308CF"/>
                </a:solidFill>
                <a:cs typeface="Georgia"/>
              </a:rPr>
              <a:t>.</a:t>
            </a:r>
          </a:p>
          <a:p>
            <a:pPr marL="914400" lvl="1" indent="-457200">
              <a:buFont typeface="Wingdings" panose="05000000000000000000" pitchFamily="2" charset="2"/>
              <a:buChar char="Ø"/>
            </a:pPr>
            <a:r>
              <a:rPr lang="en-US" sz="2200" b="1" dirty="0" smtClean="0">
                <a:solidFill>
                  <a:srgbClr val="1308CF"/>
                </a:solidFill>
                <a:cs typeface="Georgia"/>
              </a:rPr>
              <a:t>Your OWN ideas come from the (following) chart we did in class</a:t>
            </a:r>
          </a:p>
          <a:p>
            <a:pPr marL="914400" lvl="1" indent="-457200">
              <a:buFont typeface="Wingdings" panose="05000000000000000000" pitchFamily="2" charset="2"/>
              <a:buChar char="Ø"/>
            </a:pPr>
            <a:r>
              <a:rPr lang="en-US" sz="2200" b="1" dirty="0" smtClean="0">
                <a:solidFill>
                  <a:srgbClr val="1308CF"/>
                </a:solidFill>
                <a:cs typeface="Georgia"/>
              </a:rPr>
              <a:t>The text evidence can be </a:t>
            </a:r>
            <a:r>
              <a:rPr lang="en-US" sz="2200" b="1" u="sng" dirty="0" smtClean="0">
                <a:solidFill>
                  <a:srgbClr val="1308CF"/>
                </a:solidFill>
                <a:cs typeface="Georgia"/>
              </a:rPr>
              <a:t>cited</a:t>
            </a:r>
            <a:r>
              <a:rPr lang="en-US" sz="2200" b="1" dirty="0" smtClean="0">
                <a:solidFill>
                  <a:srgbClr val="1308CF"/>
                </a:solidFill>
                <a:cs typeface="Georgia"/>
              </a:rPr>
              <a:t> (copied) OR </a:t>
            </a:r>
            <a:r>
              <a:rPr lang="en-US" sz="2200" b="1" u="sng" dirty="0" smtClean="0">
                <a:solidFill>
                  <a:srgbClr val="1308CF"/>
                </a:solidFill>
                <a:cs typeface="Georgia"/>
              </a:rPr>
              <a:t>paraphrased</a:t>
            </a:r>
            <a:endParaRPr lang="en-US" sz="2200" b="1" u="sng" dirty="0">
              <a:solidFill>
                <a:srgbClr val="1308CF"/>
              </a:solidFill>
              <a:cs typeface="Georgia"/>
            </a:endParaRPr>
          </a:p>
          <a:p>
            <a:pPr marL="457200" indent="-457200">
              <a:buFont typeface="+mj-lt"/>
              <a:buAutoNum type="arabicPeriod"/>
            </a:pPr>
            <a:r>
              <a:rPr lang="en-US" sz="2200" b="1" dirty="0" smtClean="0">
                <a:solidFill>
                  <a:srgbClr val="1308CF"/>
                </a:solidFill>
                <a:cs typeface="Georgia"/>
              </a:rPr>
              <a:t>Distinguish between citation and paraphrasing when using evidence from a text</a:t>
            </a:r>
          </a:p>
          <a:p>
            <a:pPr marL="457200" indent="-457200">
              <a:buFont typeface="+mj-lt"/>
              <a:buAutoNum type="arabicPeriod"/>
            </a:pPr>
            <a:r>
              <a:rPr lang="en-US" sz="2200" b="1" u="sng" dirty="0" smtClean="0">
                <a:solidFill>
                  <a:srgbClr val="1308CF"/>
                </a:solidFill>
                <a:cs typeface="Georgia"/>
              </a:rPr>
              <a:t>ASSESSSMENT</a:t>
            </a:r>
            <a:r>
              <a:rPr lang="en-US" sz="2200" b="1" dirty="0" smtClean="0">
                <a:solidFill>
                  <a:srgbClr val="1308CF"/>
                </a:solidFill>
                <a:cs typeface="Georgia"/>
              </a:rPr>
              <a:t>: Correct completion of “Central Idea Graphic Organizer”</a:t>
            </a:r>
            <a:endParaRPr lang="en-US" sz="2200" b="1" dirty="0">
              <a:solidFill>
                <a:srgbClr val="1308CF"/>
              </a:solidFill>
              <a:cs typeface="Georgia"/>
            </a:endParaRPr>
          </a:p>
          <a:p>
            <a:pPr algn="ctr"/>
            <a:r>
              <a:rPr lang="en-US" sz="2200" b="1" u="sng" dirty="0" smtClean="0">
                <a:solidFill>
                  <a:srgbClr val="1308CF"/>
                </a:solidFill>
                <a:cs typeface="Georgia"/>
              </a:rPr>
              <a:t>_______________________________________________________</a:t>
            </a:r>
            <a:endParaRPr lang="en-US" sz="2200" b="1" dirty="0">
              <a:solidFill>
                <a:srgbClr val="1308CF"/>
              </a:solidFill>
              <a:cs typeface="Georgia"/>
            </a:endParaRPr>
          </a:p>
        </p:txBody>
      </p:sp>
      <p:sp>
        <p:nvSpPr>
          <p:cNvPr id="6" name="TextBox 5"/>
          <p:cNvSpPr txBox="1"/>
          <p:nvPr/>
        </p:nvSpPr>
        <p:spPr>
          <a:xfrm>
            <a:off x="0" y="912367"/>
            <a:ext cx="9144000" cy="2277547"/>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10/15/18: </a:t>
            </a:r>
            <a:r>
              <a:rPr lang="en-US" sz="2200" b="1" dirty="0">
                <a:solidFill>
                  <a:srgbClr val="FF0000"/>
                </a:solidFill>
              </a:rPr>
              <a:t> </a:t>
            </a:r>
            <a:r>
              <a:rPr lang="en-US" sz="2200" b="1" dirty="0" smtClean="0">
                <a:solidFill>
                  <a:srgbClr val="FF0000"/>
                </a:solidFill>
              </a:rPr>
              <a:t>(1-2 sentences)  When you’re learning English, is it a good idea to copy?  (Please explain why)</a:t>
            </a: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It’s a good idea to copy from what the </a:t>
            </a:r>
            <a:r>
              <a:rPr lang="en-US" sz="2200" b="1" i="1" u="sng" dirty="0" smtClean="0">
                <a:solidFill>
                  <a:srgbClr val="7030A0"/>
                </a:solidFill>
              </a:rPr>
              <a:t>teacher writes from the board</a:t>
            </a:r>
          </a:p>
          <a:p>
            <a:r>
              <a:rPr lang="en-US" sz="2200" b="1" i="1" dirty="0" smtClean="0">
                <a:solidFill>
                  <a:srgbClr val="7030A0"/>
                </a:solidFill>
              </a:rPr>
              <a:t>It’s a bad idea to copy </a:t>
            </a:r>
            <a:r>
              <a:rPr lang="en-US" sz="2200" b="1" i="1" u="sng" dirty="0" smtClean="0">
                <a:solidFill>
                  <a:srgbClr val="7030A0"/>
                </a:solidFill>
              </a:rPr>
              <a:t>what somebody else wrote</a:t>
            </a:r>
            <a:r>
              <a:rPr lang="en-US" sz="2200" b="1" i="1" dirty="0" smtClean="0">
                <a:solidFill>
                  <a:srgbClr val="7030A0"/>
                </a:solidFill>
              </a:rPr>
              <a:t>, or to copy for your own </a:t>
            </a:r>
            <a:r>
              <a:rPr lang="en-US" sz="2200" b="1" i="1" u="sng" dirty="0" smtClean="0">
                <a:solidFill>
                  <a:srgbClr val="7030A0"/>
                </a:solidFill>
              </a:rPr>
              <a:t>writing assignment, or on exams </a:t>
            </a:r>
          </a:p>
          <a:p>
            <a:endParaRPr lang="en-US" sz="1000" b="1" i="1" dirty="0" smtClean="0">
              <a:solidFill>
                <a:schemeClr val="accent4"/>
              </a:solidFill>
            </a:endParaRPr>
          </a:p>
        </p:txBody>
      </p:sp>
    </p:spTree>
    <p:extLst>
      <p:ext uri="{BB962C8B-B14F-4D97-AF65-F5344CB8AC3E}">
        <p14:creationId xmlns:p14="http://schemas.microsoft.com/office/powerpoint/2010/main" val="3844667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FFE11C"/>
            </a:gs>
            <a:gs pos="16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05312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0715" y="155675"/>
            <a:ext cx="9181937" cy="584775"/>
          </a:xfrm>
          <a:prstGeom prst="rect">
            <a:avLst/>
          </a:prstGeom>
        </p:spPr>
        <p:txBody>
          <a:bodyPr wrap="none">
            <a:spAutoFit/>
          </a:bodyPr>
          <a:lstStyle/>
          <a:p>
            <a:pPr algn="ctr"/>
            <a:r>
              <a:rPr lang="en-US" sz="3200" b="1" dirty="0">
                <a:cs typeface="Georgia"/>
              </a:rPr>
              <a:t>“Should illegal immigrants be arrested or deported</a:t>
            </a:r>
            <a:r>
              <a:rPr lang="en-US" sz="3200" b="1" dirty="0" smtClean="0">
                <a:cs typeface="Georgia"/>
              </a:rPr>
              <a:t>?”</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940083823"/>
              </p:ext>
            </p:extLst>
          </p:nvPr>
        </p:nvGraphicFramePr>
        <p:xfrm>
          <a:off x="0" y="882466"/>
          <a:ext cx="9151222" cy="5927968"/>
        </p:xfrm>
        <a:graphic>
          <a:graphicData uri="http://schemas.openxmlformats.org/drawingml/2006/table">
            <a:tbl>
              <a:tblPr firstRow="1" bandRow="1">
                <a:tableStyleId>{5C22544A-7EE6-4342-B048-85BDC9FD1C3A}</a:tableStyleId>
              </a:tblPr>
              <a:tblGrid>
                <a:gridCol w="4674505"/>
                <a:gridCol w="4476717"/>
              </a:tblGrid>
              <a:tr h="940874">
                <a:tc>
                  <a:txBody>
                    <a:bodyPr/>
                    <a:lstStyle/>
                    <a:p>
                      <a:pPr algn="ctr"/>
                      <a:r>
                        <a:rPr lang="en-US" sz="2400" b="1" u="sng" dirty="0" smtClean="0">
                          <a:solidFill>
                            <a:srgbClr val="FF0000"/>
                          </a:solidFill>
                        </a:rPr>
                        <a:t>PRO</a:t>
                      </a:r>
                    </a:p>
                    <a:p>
                      <a:pPr algn="ctr"/>
                      <a:r>
                        <a:rPr lang="en-US" sz="2400" dirty="0" smtClean="0"/>
                        <a:t>(Yes</a:t>
                      </a:r>
                      <a:r>
                        <a:rPr lang="en-US" sz="2400" baseline="0" dirty="0" smtClean="0"/>
                        <a:t> / I agree / Should)</a:t>
                      </a:r>
                    </a:p>
                  </a:txBody>
                  <a:tcPr/>
                </a:tc>
                <a:tc>
                  <a:txBody>
                    <a:bodyPr/>
                    <a:lstStyle/>
                    <a:p>
                      <a:pPr algn="ctr"/>
                      <a:r>
                        <a:rPr lang="en-US" sz="2400" u="sng" dirty="0" smtClean="0">
                          <a:solidFill>
                            <a:srgbClr val="FF0000"/>
                          </a:solidFill>
                        </a:rPr>
                        <a:t>CON</a:t>
                      </a:r>
                    </a:p>
                    <a:p>
                      <a:pPr algn="ctr"/>
                      <a:r>
                        <a:rPr lang="en-US" sz="2400" dirty="0" smtClean="0"/>
                        <a:t>(No</a:t>
                      </a:r>
                      <a:r>
                        <a:rPr lang="en-US" sz="2400" baseline="0" dirty="0" smtClean="0"/>
                        <a:t> /</a:t>
                      </a:r>
                      <a:r>
                        <a:rPr lang="en-US" sz="2400" dirty="0" smtClean="0"/>
                        <a:t> I disagree</a:t>
                      </a:r>
                      <a:r>
                        <a:rPr lang="en-US" sz="2400" baseline="0" dirty="0" smtClean="0"/>
                        <a:t> / S</a:t>
                      </a:r>
                      <a:r>
                        <a:rPr lang="en-US" sz="2400" dirty="0" smtClean="0"/>
                        <a:t>hould NOT)</a:t>
                      </a:r>
                      <a:endParaRPr lang="en-US" sz="2400" dirty="0"/>
                    </a:p>
                  </a:txBody>
                  <a:tcPr/>
                </a:tc>
              </a:tr>
              <a:tr h="940874">
                <a:tc>
                  <a:txBody>
                    <a:bodyPr/>
                    <a:lstStyle/>
                    <a:p>
                      <a:r>
                        <a:rPr lang="en-US" sz="2250" b="1" dirty="0" smtClean="0">
                          <a:solidFill>
                            <a:schemeClr val="bg1"/>
                          </a:solidFill>
                        </a:rPr>
                        <a:t>Because</a:t>
                      </a:r>
                      <a:r>
                        <a:rPr lang="en-US" sz="2250" b="1" baseline="0" dirty="0" smtClean="0">
                          <a:solidFill>
                            <a:schemeClr val="bg1"/>
                          </a:solidFill>
                        </a:rPr>
                        <a:t> these people haven’t gone through the visa process to make sure they are not criminals</a:t>
                      </a:r>
                      <a:endParaRPr lang="en-US" sz="2250" b="1" dirty="0">
                        <a:solidFill>
                          <a:schemeClr val="bg1"/>
                        </a:solidFill>
                      </a:endParaRPr>
                    </a:p>
                  </a:txBody>
                  <a:tcPr/>
                </a:tc>
                <a:tc>
                  <a:txBody>
                    <a:bodyPr/>
                    <a:lstStyle/>
                    <a:p>
                      <a:r>
                        <a:rPr lang="en-US" sz="2250" b="1" dirty="0" smtClean="0">
                          <a:solidFill>
                            <a:schemeClr val="bg1"/>
                          </a:solidFill>
                        </a:rPr>
                        <a:t>Because</a:t>
                      </a:r>
                      <a:r>
                        <a:rPr lang="en-US" sz="2250" b="1" baseline="0" dirty="0" smtClean="0">
                          <a:solidFill>
                            <a:schemeClr val="bg1"/>
                          </a:solidFill>
                        </a:rPr>
                        <a:t> many immigrants come here for a better life or to escape war and poverty (it doesn’t matter if they’re illegal)</a:t>
                      </a:r>
                      <a:endParaRPr lang="en-US" sz="2250" b="1" dirty="0">
                        <a:solidFill>
                          <a:schemeClr val="bg1"/>
                        </a:solidFill>
                      </a:endParaRPr>
                    </a:p>
                  </a:txBody>
                  <a:tcPr/>
                </a:tc>
              </a:tr>
              <a:tr h="940874">
                <a:tc>
                  <a:txBody>
                    <a:bodyPr/>
                    <a:lstStyle/>
                    <a:p>
                      <a:r>
                        <a:rPr lang="en-US" sz="2250" b="1" dirty="0" smtClean="0">
                          <a:solidFill>
                            <a:schemeClr val="bg1"/>
                          </a:solidFill>
                        </a:rPr>
                        <a:t>Because</a:t>
                      </a:r>
                      <a:r>
                        <a:rPr lang="en-US" sz="2250" b="1" baseline="0" dirty="0" smtClean="0">
                          <a:solidFill>
                            <a:schemeClr val="bg1"/>
                          </a:solidFill>
                        </a:rPr>
                        <a:t> they take jobs away from citizens and legal immigrants</a:t>
                      </a:r>
                      <a:endParaRPr lang="en-US" sz="2250" b="1" dirty="0">
                        <a:solidFill>
                          <a:schemeClr val="bg1"/>
                        </a:solidFill>
                      </a:endParaRPr>
                    </a:p>
                  </a:txBody>
                  <a:tcPr/>
                </a:tc>
                <a:tc>
                  <a:txBody>
                    <a:bodyPr/>
                    <a:lstStyle/>
                    <a:p>
                      <a:r>
                        <a:rPr lang="en-US" sz="2250" b="1" dirty="0" smtClean="0">
                          <a:solidFill>
                            <a:schemeClr val="bg1"/>
                          </a:solidFill>
                        </a:rPr>
                        <a:t>Because</a:t>
                      </a:r>
                      <a:r>
                        <a:rPr lang="en-US" sz="2250" b="1" baseline="0" dirty="0" smtClean="0">
                          <a:solidFill>
                            <a:schemeClr val="bg1"/>
                          </a:solidFill>
                        </a:rPr>
                        <a:t> they do good things for their new communities</a:t>
                      </a:r>
                      <a:endParaRPr lang="en-US" sz="2250" b="1" dirty="0">
                        <a:solidFill>
                          <a:schemeClr val="bg1"/>
                        </a:solidFill>
                      </a:endParaRPr>
                    </a:p>
                  </a:txBody>
                  <a:tcPr/>
                </a:tc>
              </a:tr>
              <a:tr h="940874">
                <a:tc>
                  <a:txBody>
                    <a:bodyPr/>
                    <a:lstStyle/>
                    <a:p>
                      <a:r>
                        <a:rPr lang="en-US" sz="2250" b="1" dirty="0" smtClean="0">
                          <a:solidFill>
                            <a:schemeClr val="bg1"/>
                          </a:solidFill>
                        </a:rPr>
                        <a:t>They</a:t>
                      </a:r>
                      <a:r>
                        <a:rPr lang="en-US" sz="2250" b="1" baseline="0" dirty="0" smtClean="0">
                          <a:solidFill>
                            <a:schemeClr val="bg1"/>
                          </a:solidFill>
                        </a:rPr>
                        <a:t> bring wages down because they’re willing to work for a lot less money</a:t>
                      </a:r>
                      <a:endParaRPr lang="en-US" sz="2250" b="1" dirty="0">
                        <a:solidFill>
                          <a:schemeClr val="bg1"/>
                        </a:solidFill>
                      </a:endParaRPr>
                    </a:p>
                  </a:txBody>
                  <a:tcPr/>
                </a:tc>
                <a:tc>
                  <a:txBody>
                    <a:bodyPr/>
                    <a:lstStyle/>
                    <a:p>
                      <a:r>
                        <a:rPr lang="en-US" sz="2250" b="1" dirty="0" smtClean="0">
                          <a:solidFill>
                            <a:schemeClr val="bg1"/>
                          </a:solidFill>
                        </a:rPr>
                        <a:t>They are the strongest and bravest people because</a:t>
                      </a:r>
                      <a:r>
                        <a:rPr lang="en-US" sz="2250" b="1" baseline="0" dirty="0" smtClean="0">
                          <a:solidFill>
                            <a:schemeClr val="bg1"/>
                          </a:solidFill>
                        </a:rPr>
                        <a:t> of what they’ve experienced in their life</a:t>
                      </a:r>
                      <a:endParaRPr lang="en-US" sz="2250" b="1" dirty="0">
                        <a:solidFill>
                          <a:schemeClr val="bg1"/>
                        </a:solidFill>
                      </a:endParaRPr>
                    </a:p>
                  </a:txBody>
                  <a:tcPr/>
                </a:tc>
              </a:tr>
              <a:tr h="940874">
                <a:tc>
                  <a:txBody>
                    <a:bodyPr/>
                    <a:lstStyle/>
                    <a:p>
                      <a:r>
                        <a:rPr lang="en-US" sz="2250" b="1" dirty="0" smtClean="0">
                          <a:solidFill>
                            <a:schemeClr val="bg1"/>
                          </a:solidFill>
                        </a:rPr>
                        <a:t>They can apply for government</a:t>
                      </a:r>
                      <a:r>
                        <a:rPr lang="en-US" sz="2250" b="1" baseline="0" dirty="0" smtClean="0">
                          <a:solidFill>
                            <a:schemeClr val="bg1"/>
                          </a:solidFill>
                        </a:rPr>
                        <a:t> financial help which are paid for by tax dollars</a:t>
                      </a:r>
                      <a:endParaRPr lang="en-US" sz="2250" b="1" dirty="0">
                        <a:solidFill>
                          <a:schemeClr val="bg1"/>
                        </a:solidFill>
                      </a:endParaRPr>
                    </a:p>
                  </a:txBody>
                  <a:tcPr/>
                </a:tc>
                <a:tc>
                  <a:txBody>
                    <a:bodyPr/>
                    <a:lstStyle/>
                    <a:p>
                      <a:r>
                        <a:rPr lang="en-US" sz="2250" b="1" dirty="0" smtClean="0">
                          <a:solidFill>
                            <a:schemeClr val="bg1"/>
                          </a:solidFill>
                        </a:rPr>
                        <a:t>The</a:t>
                      </a:r>
                      <a:r>
                        <a:rPr lang="en-US" sz="2250" b="1" baseline="0" dirty="0" smtClean="0">
                          <a:solidFill>
                            <a:schemeClr val="bg1"/>
                          </a:solidFill>
                        </a:rPr>
                        <a:t> USA is one of the “richest” countries in the world and so we should help others as much as we can</a:t>
                      </a:r>
                      <a:endParaRPr lang="en-US" sz="2250" b="1" dirty="0">
                        <a:solidFill>
                          <a:schemeClr val="bg1"/>
                        </a:solidFill>
                      </a:endParaRPr>
                    </a:p>
                  </a:txBody>
                  <a:tcPr/>
                </a:tc>
              </a:tr>
            </a:tbl>
          </a:graphicData>
        </a:graphic>
      </p:graphicFrame>
    </p:spTree>
    <p:extLst>
      <p:ext uri="{BB962C8B-B14F-4D97-AF65-F5344CB8AC3E}">
        <p14:creationId xmlns:p14="http://schemas.microsoft.com/office/powerpoint/2010/main" val="2838713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10-16-18</a:t>
            </a:r>
            <a:endParaRPr lang="en-US" sz="3700" dirty="0"/>
          </a:p>
        </p:txBody>
      </p:sp>
      <p:sp>
        <p:nvSpPr>
          <p:cNvPr id="7" name="TextBox 6"/>
          <p:cNvSpPr txBox="1"/>
          <p:nvPr/>
        </p:nvSpPr>
        <p:spPr>
          <a:xfrm>
            <a:off x="1" y="2512805"/>
            <a:ext cx="9144000" cy="1600438"/>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 (PERIODS 9 &amp; </a:t>
            </a:r>
            <a:r>
              <a:rPr lang="en-US" sz="2200" b="1" u="sng" dirty="0" smtClean="0">
                <a:solidFill>
                  <a:srgbClr val="1308CF"/>
                </a:solidFill>
                <a:cs typeface="Georgia"/>
              </a:rPr>
              <a:t>11) </a:t>
            </a:r>
            <a:r>
              <a:rPr lang="en-US" sz="2200" b="1" dirty="0" smtClean="0">
                <a:solidFill>
                  <a:srgbClr val="1308CF"/>
                </a:solidFill>
                <a:cs typeface="Georgia"/>
              </a:rPr>
              <a:t>:</a:t>
            </a:r>
            <a:endParaRPr lang="en-US" sz="2200" b="1" dirty="0">
              <a:solidFill>
                <a:srgbClr val="1308CF"/>
              </a:solidFill>
              <a:cs typeface="Georgia"/>
            </a:endParaRPr>
          </a:p>
          <a:p>
            <a:pPr lvl="0" algn="ctr"/>
            <a:endParaRPr lang="en-US" sz="1000" b="1" dirty="0">
              <a:solidFill>
                <a:srgbClr val="1308CF"/>
              </a:solidFill>
              <a:cs typeface="Georgia"/>
            </a:endParaRPr>
          </a:p>
          <a:p>
            <a:pPr lvl="0"/>
            <a:r>
              <a:rPr lang="en-US" sz="2200" b="1" u="sng" dirty="0">
                <a:solidFill>
                  <a:srgbClr val="1308CF"/>
                </a:solidFill>
                <a:cs typeface="Georgia"/>
              </a:rPr>
              <a:t>YOU (THE STUDENT) WILL BE ABLE </a:t>
            </a:r>
            <a:r>
              <a:rPr lang="en-US" sz="2200" b="1" u="sng" dirty="0" smtClean="0">
                <a:solidFill>
                  <a:srgbClr val="1308CF"/>
                </a:solidFill>
                <a:cs typeface="Georgia"/>
              </a:rPr>
              <a:t>TO</a:t>
            </a:r>
            <a:r>
              <a:rPr lang="en-US" sz="2200" b="1" dirty="0" smtClean="0">
                <a:solidFill>
                  <a:srgbClr val="1308CF"/>
                </a:solidFill>
                <a:cs typeface="Georgia"/>
              </a:rPr>
              <a:t>: </a:t>
            </a:r>
            <a:endParaRPr lang="en-US" sz="2200" b="1" dirty="0">
              <a:solidFill>
                <a:srgbClr val="1308CF"/>
              </a:solidFill>
              <a:cs typeface="Georgia"/>
            </a:endParaRPr>
          </a:p>
          <a:p>
            <a:pPr marL="457200" indent="-457200">
              <a:buFont typeface="+mj-lt"/>
              <a:buAutoNum type="arabicPeriod"/>
            </a:pPr>
            <a:r>
              <a:rPr lang="en-US" sz="2200" b="1" dirty="0" smtClean="0">
                <a:solidFill>
                  <a:srgbClr val="1308CF"/>
                </a:solidFill>
                <a:cs typeface="Georgia"/>
              </a:rPr>
              <a:t>TECH TUESDAYS: </a:t>
            </a:r>
            <a:r>
              <a:rPr lang="en-US" sz="2200" b="1" dirty="0" err="1" smtClean="0">
                <a:solidFill>
                  <a:srgbClr val="1308CF"/>
                </a:solidFill>
                <a:cs typeface="Georgia"/>
              </a:rPr>
              <a:t>MyLexia</a:t>
            </a:r>
            <a:r>
              <a:rPr lang="en-US" sz="2200" b="1" dirty="0" smtClean="0">
                <a:solidFill>
                  <a:srgbClr val="1308CF"/>
                </a:solidFill>
                <a:cs typeface="Georgia"/>
              </a:rPr>
              <a:t> Activities</a:t>
            </a:r>
            <a:endParaRPr lang="en-US" sz="2200" b="1" dirty="0">
              <a:solidFill>
                <a:srgbClr val="1308CF"/>
              </a:solidFill>
              <a:cs typeface="Georgia"/>
            </a:endParaRPr>
          </a:p>
          <a:p>
            <a:pPr algn="ctr"/>
            <a:r>
              <a:rPr lang="en-US" sz="2200" b="1" u="sng" dirty="0" smtClean="0">
                <a:solidFill>
                  <a:srgbClr val="1308CF"/>
                </a:solidFill>
                <a:cs typeface="Georgia"/>
              </a:rPr>
              <a:t>_______________________________________________________</a:t>
            </a:r>
            <a:endParaRPr lang="en-US" sz="2200" b="1" dirty="0">
              <a:solidFill>
                <a:srgbClr val="1308CF"/>
              </a:solidFill>
              <a:cs typeface="Georgia"/>
            </a:endParaRPr>
          </a:p>
        </p:txBody>
      </p:sp>
      <p:sp>
        <p:nvSpPr>
          <p:cNvPr id="6" name="TextBox 5"/>
          <p:cNvSpPr txBox="1"/>
          <p:nvPr/>
        </p:nvSpPr>
        <p:spPr>
          <a:xfrm>
            <a:off x="0" y="879277"/>
            <a:ext cx="9144000" cy="1600438"/>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10/16/18: </a:t>
            </a:r>
            <a:r>
              <a:rPr lang="en-US" sz="2200" b="1" dirty="0">
                <a:solidFill>
                  <a:srgbClr val="FF0000"/>
                </a:solidFill>
              </a:rPr>
              <a:t> </a:t>
            </a:r>
            <a:r>
              <a:rPr lang="en-US" sz="2200" b="1" dirty="0" smtClean="0">
                <a:solidFill>
                  <a:srgbClr val="FF0000"/>
                </a:solidFill>
              </a:rPr>
              <a:t>(1-2 sentences)  (Please explain)</a:t>
            </a:r>
            <a:endParaRPr lang="en-US" sz="2200" dirty="0">
              <a:solidFill>
                <a:srgbClr val="FF0000"/>
              </a:solidFill>
            </a:endParaRP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Evidence in writing is __________________ because ___________________.</a:t>
            </a:r>
          </a:p>
          <a:p>
            <a:endParaRPr lang="en-US" sz="1000" b="1" i="1" dirty="0" smtClean="0">
              <a:solidFill>
                <a:schemeClr val="accent4"/>
              </a:solidFill>
            </a:endParaRPr>
          </a:p>
        </p:txBody>
      </p:sp>
    </p:spTree>
    <p:extLst>
      <p:ext uri="{BB962C8B-B14F-4D97-AF65-F5344CB8AC3E}">
        <p14:creationId xmlns:p14="http://schemas.microsoft.com/office/powerpoint/2010/main" val="24386877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10-17-18</a:t>
            </a:r>
            <a:endParaRPr lang="en-US" sz="3700" dirty="0"/>
          </a:p>
        </p:txBody>
      </p:sp>
      <p:sp>
        <p:nvSpPr>
          <p:cNvPr id="7" name="TextBox 6"/>
          <p:cNvSpPr txBox="1"/>
          <p:nvPr/>
        </p:nvSpPr>
        <p:spPr>
          <a:xfrm>
            <a:off x="0" y="2674415"/>
            <a:ext cx="9144000" cy="3354765"/>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 (PERIODS 9 &amp; </a:t>
            </a:r>
            <a:r>
              <a:rPr lang="en-US" sz="2200" b="1" u="sng" dirty="0" smtClean="0">
                <a:solidFill>
                  <a:srgbClr val="1308CF"/>
                </a:solidFill>
                <a:cs typeface="Georgia"/>
              </a:rPr>
              <a:t>11) </a:t>
            </a:r>
            <a:r>
              <a:rPr lang="en-US" sz="2200" b="1" dirty="0" smtClean="0">
                <a:solidFill>
                  <a:srgbClr val="1308CF"/>
                </a:solidFill>
                <a:cs typeface="Georgia"/>
              </a:rPr>
              <a:t>:</a:t>
            </a:r>
            <a:endParaRPr lang="en-US" sz="2200" b="1" dirty="0">
              <a:solidFill>
                <a:srgbClr val="1308CF"/>
              </a:solidFill>
              <a:cs typeface="Georgia"/>
            </a:endParaRPr>
          </a:p>
          <a:p>
            <a:pPr lvl="0" algn="ctr"/>
            <a:endParaRPr lang="en-US" sz="1000" b="1" dirty="0">
              <a:solidFill>
                <a:srgbClr val="1308CF"/>
              </a:solidFill>
              <a:cs typeface="Georgia"/>
            </a:endParaRPr>
          </a:p>
          <a:p>
            <a:pPr lvl="0"/>
            <a:r>
              <a:rPr lang="en-US" sz="2200" b="1" u="sng" dirty="0">
                <a:solidFill>
                  <a:srgbClr val="1308CF"/>
                </a:solidFill>
                <a:cs typeface="Georgia"/>
              </a:rPr>
              <a:t>YOU (THE STUDENT) WILL BE ABLE </a:t>
            </a:r>
            <a:r>
              <a:rPr lang="en-US" sz="2200" b="1" u="sng" dirty="0" smtClean="0">
                <a:solidFill>
                  <a:srgbClr val="1308CF"/>
                </a:solidFill>
                <a:cs typeface="Georgia"/>
              </a:rPr>
              <a:t>TO</a:t>
            </a:r>
            <a:r>
              <a:rPr lang="en-US" sz="2200" b="1" dirty="0" smtClean="0">
                <a:solidFill>
                  <a:srgbClr val="1308CF"/>
                </a:solidFill>
                <a:cs typeface="Georgia"/>
              </a:rPr>
              <a:t>: </a:t>
            </a:r>
            <a:endParaRPr lang="en-US" sz="2200" b="1" dirty="0">
              <a:solidFill>
                <a:srgbClr val="1308CF"/>
              </a:solidFill>
              <a:cs typeface="Georgia"/>
            </a:endParaRPr>
          </a:p>
          <a:p>
            <a:pPr marL="457200" indent="-457200">
              <a:buFont typeface="+mj-lt"/>
              <a:buAutoNum type="arabicPeriod"/>
            </a:pPr>
            <a:r>
              <a:rPr lang="en-US" sz="2200" b="1" dirty="0" smtClean="0">
                <a:solidFill>
                  <a:srgbClr val="1308CF"/>
                </a:solidFill>
                <a:cs typeface="Georgia"/>
              </a:rPr>
              <a:t>Distinguish between citation and paraphrasing when using evidence from a text</a:t>
            </a:r>
          </a:p>
          <a:p>
            <a:pPr marL="457200" indent="-457200">
              <a:buFont typeface="+mj-lt"/>
              <a:buAutoNum type="arabicPeriod"/>
            </a:pPr>
            <a:r>
              <a:rPr lang="en-US" sz="2200" b="1" dirty="0" smtClean="0">
                <a:solidFill>
                  <a:srgbClr val="1308CF"/>
                </a:solidFill>
                <a:cs typeface="Georgia"/>
              </a:rPr>
              <a:t>Distinguish between “Yellow” (in your own words to explain) and “Red” (Citations/details/text evidence)</a:t>
            </a:r>
          </a:p>
          <a:p>
            <a:pPr marL="457200" indent="-457200">
              <a:buFont typeface="+mj-lt"/>
              <a:buAutoNum type="arabicPeriod"/>
            </a:pPr>
            <a:r>
              <a:rPr lang="en-US" sz="2200" b="1" u="sng" dirty="0" smtClean="0">
                <a:solidFill>
                  <a:srgbClr val="1308CF"/>
                </a:solidFill>
                <a:cs typeface="Georgia"/>
              </a:rPr>
              <a:t>ASSESSSMENT</a:t>
            </a:r>
            <a:r>
              <a:rPr lang="en-US" sz="2200" b="1" dirty="0" smtClean="0">
                <a:solidFill>
                  <a:srgbClr val="1308CF"/>
                </a:solidFill>
                <a:cs typeface="Georgia"/>
              </a:rPr>
              <a:t>: Correct completion of “Paragraph template: </a:t>
            </a:r>
            <a:r>
              <a:rPr lang="en-US" sz="2400" b="1" dirty="0">
                <a:solidFill>
                  <a:srgbClr val="1308CF"/>
                </a:solidFill>
                <a:cs typeface="Georgia"/>
              </a:rPr>
              <a:t>“Should illegal immigrants be arrested or deported</a:t>
            </a:r>
            <a:r>
              <a:rPr lang="en-US" sz="2400" b="1" dirty="0" smtClean="0">
                <a:solidFill>
                  <a:srgbClr val="1308CF"/>
                </a:solidFill>
                <a:cs typeface="Georgia"/>
              </a:rPr>
              <a:t>?”</a:t>
            </a:r>
            <a:endParaRPr lang="en-US" sz="2200" b="1" dirty="0">
              <a:solidFill>
                <a:srgbClr val="1308CF"/>
              </a:solidFill>
              <a:cs typeface="Georgia"/>
            </a:endParaRPr>
          </a:p>
          <a:p>
            <a:pPr algn="ctr"/>
            <a:r>
              <a:rPr lang="en-US" sz="2200" b="1" u="sng" dirty="0" smtClean="0">
                <a:solidFill>
                  <a:srgbClr val="1308CF"/>
                </a:solidFill>
                <a:cs typeface="Georgia"/>
              </a:rPr>
              <a:t>_______________________________________________________</a:t>
            </a:r>
            <a:endParaRPr lang="en-US" sz="2200" b="1" dirty="0">
              <a:solidFill>
                <a:srgbClr val="1308CF"/>
              </a:solidFill>
              <a:cs typeface="Georgia"/>
            </a:endParaRPr>
          </a:p>
        </p:txBody>
      </p:sp>
      <p:sp>
        <p:nvSpPr>
          <p:cNvPr id="6" name="TextBox 5"/>
          <p:cNvSpPr txBox="1"/>
          <p:nvPr/>
        </p:nvSpPr>
        <p:spPr>
          <a:xfrm>
            <a:off x="0" y="912367"/>
            <a:ext cx="9144000" cy="1600438"/>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10/17/18: </a:t>
            </a:r>
            <a:r>
              <a:rPr lang="en-US" sz="2200" b="1" dirty="0">
                <a:solidFill>
                  <a:srgbClr val="FF0000"/>
                </a:solidFill>
              </a:rPr>
              <a:t> </a:t>
            </a:r>
            <a:r>
              <a:rPr lang="en-US" sz="2200" b="1" dirty="0" smtClean="0">
                <a:solidFill>
                  <a:srgbClr val="FF0000"/>
                </a:solidFill>
              </a:rPr>
              <a:t>(1-2 sentences)  What is the difference between </a:t>
            </a:r>
            <a:r>
              <a:rPr lang="en-US" sz="2200" b="1" u="sng" dirty="0" smtClean="0">
                <a:solidFill>
                  <a:srgbClr val="FF0000"/>
                </a:solidFill>
              </a:rPr>
              <a:t>citations/quotes/copying</a:t>
            </a:r>
            <a:r>
              <a:rPr lang="en-US" sz="2200" b="1" dirty="0" smtClean="0">
                <a:solidFill>
                  <a:srgbClr val="FF0000"/>
                </a:solidFill>
              </a:rPr>
              <a:t>  and </a:t>
            </a:r>
            <a:r>
              <a:rPr lang="en-US" sz="2200" b="1" u="sng" dirty="0" smtClean="0">
                <a:solidFill>
                  <a:srgbClr val="FF0000"/>
                </a:solidFill>
              </a:rPr>
              <a:t>paraphrasing</a:t>
            </a:r>
            <a:r>
              <a:rPr lang="en-US" sz="2200" b="1" dirty="0" smtClean="0">
                <a:solidFill>
                  <a:srgbClr val="FF0000"/>
                </a:solidFill>
              </a:rPr>
              <a:t>?</a:t>
            </a: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The difference between citations and paraphrasing is ___________________.</a:t>
            </a:r>
            <a:endParaRPr lang="en-US" sz="2200" b="1" i="1" u="sng" dirty="0" smtClean="0">
              <a:solidFill>
                <a:srgbClr val="7030A0"/>
              </a:solidFill>
            </a:endParaRPr>
          </a:p>
          <a:p>
            <a:endParaRPr lang="en-US" sz="1000" b="1" i="1" dirty="0" smtClean="0">
              <a:solidFill>
                <a:schemeClr val="accent4"/>
              </a:solidFill>
            </a:endParaRPr>
          </a:p>
        </p:txBody>
      </p:sp>
    </p:spTree>
    <p:extLst>
      <p:ext uri="{BB962C8B-B14F-4D97-AF65-F5344CB8AC3E}">
        <p14:creationId xmlns:p14="http://schemas.microsoft.com/office/powerpoint/2010/main" val="869933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10-18-18</a:t>
            </a:r>
            <a:endParaRPr lang="en-US" sz="3700" dirty="0"/>
          </a:p>
        </p:txBody>
      </p:sp>
      <p:sp>
        <p:nvSpPr>
          <p:cNvPr id="7" name="TextBox 6"/>
          <p:cNvSpPr txBox="1"/>
          <p:nvPr/>
        </p:nvSpPr>
        <p:spPr>
          <a:xfrm>
            <a:off x="0" y="2674415"/>
            <a:ext cx="9144000" cy="3508653"/>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 (PERIODS 9 &amp; </a:t>
            </a:r>
            <a:r>
              <a:rPr lang="en-US" sz="2200" b="1" u="sng" dirty="0" smtClean="0">
                <a:solidFill>
                  <a:srgbClr val="1308CF"/>
                </a:solidFill>
                <a:cs typeface="Georgia"/>
              </a:rPr>
              <a:t>11) </a:t>
            </a:r>
            <a:r>
              <a:rPr lang="en-US" sz="2200" b="1" dirty="0" smtClean="0">
                <a:solidFill>
                  <a:srgbClr val="1308CF"/>
                </a:solidFill>
                <a:cs typeface="Georgia"/>
              </a:rPr>
              <a:t>:</a:t>
            </a:r>
            <a:endParaRPr lang="en-US" sz="2200" b="1" dirty="0">
              <a:solidFill>
                <a:srgbClr val="1308CF"/>
              </a:solidFill>
              <a:cs typeface="Georgia"/>
            </a:endParaRPr>
          </a:p>
          <a:p>
            <a:pPr lvl="0" algn="ctr"/>
            <a:endParaRPr lang="en-US" sz="1000" b="1" dirty="0">
              <a:solidFill>
                <a:srgbClr val="1308CF"/>
              </a:solidFill>
              <a:cs typeface="Georgia"/>
            </a:endParaRPr>
          </a:p>
          <a:p>
            <a:pPr lvl="0"/>
            <a:r>
              <a:rPr lang="en-US" sz="2400" b="1" u="sng" dirty="0">
                <a:solidFill>
                  <a:srgbClr val="1308CF"/>
                </a:solidFill>
                <a:cs typeface="Georgia"/>
              </a:rPr>
              <a:t>YOU (THE STUDENT) WILL BE ABLE </a:t>
            </a:r>
            <a:r>
              <a:rPr lang="en-US" sz="2400" b="1" u="sng" dirty="0" smtClean="0">
                <a:solidFill>
                  <a:srgbClr val="1308CF"/>
                </a:solidFill>
                <a:cs typeface="Georgia"/>
              </a:rPr>
              <a:t>TO</a:t>
            </a:r>
            <a:r>
              <a:rPr lang="en-US" sz="2400" b="1" dirty="0" smtClean="0">
                <a:solidFill>
                  <a:srgbClr val="1308CF"/>
                </a:solidFill>
                <a:cs typeface="Georgia"/>
              </a:rPr>
              <a:t>: </a:t>
            </a:r>
            <a:endParaRPr lang="en-US" sz="2400" b="1" dirty="0">
              <a:solidFill>
                <a:srgbClr val="1308CF"/>
              </a:solidFill>
              <a:cs typeface="Georgia"/>
            </a:endParaRPr>
          </a:p>
          <a:p>
            <a:pPr marL="457200" indent="-457200">
              <a:buFont typeface="+mj-lt"/>
              <a:buAutoNum type="arabicPeriod"/>
            </a:pPr>
            <a:r>
              <a:rPr lang="en-US" sz="2400" b="1" dirty="0" smtClean="0">
                <a:solidFill>
                  <a:srgbClr val="1308CF"/>
                </a:solidFill>
                <a:cs typeface="Georgia"/>
              </a:rPr>
              <a:t>Distinguish between “Yellow” (in your own words to explain) and “Red” (Citations/details/text evidence)</a:t>
            </a:r>
          </a:p>
          <a:p>
            <a:pPr marL="457200" indent="-457200">
              <a:buFont typeface="+mj-lt"/>
              <a:buAutoNum type="arabicPeriod"/>
            </a:pPr>
            <a:r>
              <a:rPr lang="en-US" sz="2400" b="1" dirty="0" smtClean="0">
                <a:solidFill>
                  <a:srgbClr val="1308CF"/>
                </a:solidFill>
                <a:cs typeface="Georgia"/>
              </a:rPr>
              <a:t>Complete Argumentative Paragraph, “</a:t>
            </a:r>
            <a:r>
              <a:rPr lang="en-US" sz="2400" b="1" dirty="0">
                <a:solidFill>
                  <a:srgbClr val="1308CF"/>
                </a:solidFill>
                <a:cs typeface="Georgia"/>
              </a:rPr>
              <a:t>“Should illegal immigrants be arrested or deported</a:t>
            </a:r>
            <a:r>
              <a:rPr lang="en-US" sz="2400" b="1" dirty="0" smtClean="0">
                <a:solidFill>
                  <a:srgbClr val="1308CF"/>
                </a:solidFill>
                <a:cs typeface="Georgia"/>
              </a:rPr>
              <a:t>?”</a:t>
            </a:r>
            <a:r>
              <a:rPr lang="en-US" sz="2400" dirty="0">
                <a:solidFill>
                  <a:srgbClr val="1308CF"/>
                </a:solidFill>
              </a:rPr>
              <a:t> </a:t>
            </a:r>
            <a:r>
              <a:rPr lang="en-US" sz="2400" b="1" dirty="0" smtClean="0">
                <a:solidFill>
                  <a:srgbClr val="1308CF"/>
                </a:solidFill>
              </a:rPr>
              <a:t>using sentence starters</a:t>
            </a:r>
            <a:endParaRPr lang="en-US" sz="2400" b="1" dirty="0" smtClean="0">
              <a:solidFill>
                <a:srgbClr val="1308CF"/>
              </a:solidFill>
              <a:cs typeface="Georgia"/>
            </a:endParaRPr>
          </a:p>
          <a:p>
            <a:pPr marL="457200" indent="-457200">
              <a:buFont typeface="+mj-lt"/>
              <a:buAutoNum type="arabicPeriod"/>
            </a:pPr>
            <a:r>
              <a:rPr lang="en-US" sz="2400" b="1" u="sng" dirty="0" smtClean="0">
                <a:solidFill>
                  <a:srgbClr val="1308CF"/>
                </a:solidFill>
                <a:cs typeface="Georgia"/>
              </a:rPr>
              <a:t>ASSESSSMENT</a:t>
            </a:r>
            <a:r>
              <a:rPr lang="en-US" sz="2400" b="1" dirty="0" smtClean="0">
                <a:solidFill>
                  <a:srgbClr val="1308CF"/>
                </a:solidFill>
                <a:cs typeface="Georgia"/>
              </a:rPr>
              <a:t>: Correct completion of “Paragraph template: </a:t>
            </a:r>
            <a:r>
              <a:rPr lang="en-US" sz="2400" b="1" dirty="0">
                <a:solidFill>
                  <a:srgbClr val="1308CF"/>
                </a:solidFill>
                <a:cs typeface="Georgia"/>
              </a:rPr>
              <a:t>“Should illegal immigrants be arrested or deported</a:t>
            </a:r>
            <a:r>
              <a:rPr lang="en-US" sz="2400" b="1" dirty="0" smtClean="0">
                <a:solidFill>
                  <a:srgbClr val="1308CF"/>
                </a:solidFill>
                <a:cs typeface="Georgia"/>
              </a:rPr>
              <a:t>?”</a:t>
            </a:r>
            <a:endParaRPr lang="en-US" sz="2400" b="1" dirty="0">
              <a:solidFill>
                <a:srgbClr val="1308CF"/>
              </a:solidFill>
              <a:cs typeface="Georgia"/>
            </a:endParaRPr>
          </a:p>
          <a:p>
            <a:pPr algn="ctr"/>
            <a:r>
              <a:rPr lang="en-US" sz="2200" b="1" u="sng" dirty="0" smtClean="0">
                <a:solidFill>
                  <a:srgbClr val="1308CF"/>
                </a:solidFill>
                <a:cs typeface="Georgia"/>
              </a:rPr>
              <a:t>_______________________________________________________</a:t>
            </a:r>
            <a:endParaRPr lang="en-US" sz="2200" b="1" dirty="0">
              <a:solidFill>
                <a:srgbClr val="1308CF"/>
              </a:solidFill>
              <a:cs typeface="Georgia"/>
            </a:endParaRPr>
          </a:p>
        </p:txBody>
      </p:sp>
      <p:sp>
        <p:nvSpPr>
          <p:cNvPr id="6" name="TextBox 5"/>
          <p:cNvSpPr txBox="1"/>
          <p:nvPr/>
        </p:nvSpPr>
        <p:spPr>
          <a:xfrm>
            <a:off x="0" y="912367"/>
            <a:ext cx="9144000" cy="1785104"/>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10/18/18: </a:t>
            </a:r>
            <a:r>
              <a:rPr lang="en-US" sz="2200" b="1" dirty="0">
                <a:solidFill>
                  <a:srgbClr val="FF0000"/>
                </a:solidFill>
              </a:rPr>
              <a:t> </a:t>
            </a:r>
            <a:r>
              <a:rPr lang="en-US" sz="2200" b="1" dirty="0" smtClean="0">
                <a:solidFill>
                  <a:srgbClr val="FF0000"/>
                </a:solidFill>
              </a:rPr>
              <a:t>(1-2 sentences)  What does “analysis” mean? (What do you do when you analyze?)</a:t>
            </a: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When I analyze, I </a:t>
            </a:r>
            <a:r>
              <a:rPr lang="en-US" sz="2200" b="1" i="1" u="sng" dirty="0" smtClean="0">
                <a:solidFill>
                  <a:srgbClr val="7030A0"/>
                </a:solidFill>
              </a:rPr>
              <a:t>explain, describe, doing/saying/writing something to understand or express it better.  We break it down into parts</a:t>
            </a:r>
            <a:r>
              <a:rPr lang="en-US" sz="2200" b="1" i="1" dirty="0" smtClean="0">
                <a:solidFill>
                  <a:srgbClr val="7030A0"/>
                </a:solidFill>
              </a:rPr>
              <a:t>.</a:t>
            </a:r>
            <a:endParaRPr lang="en-US" sz="2200" b="1" i="1" u="sng" dirty="0" smtClean="0">
              <a:solidFill>
                <a:srgbClr val="7030A0"/>
              </a:solidFill>
            </a:endParaRPr>
          </a:p>
        </p:txBody>
      </p:sp>
    </p:spTree>
    <p:extLst>
      <p:ext uri="{BB962C8B-B14F-4D97-AF65-F5344CB8AC3E}">
        <p14:creationId xmlns:p14="http://schemas.microsoft.com/office/powerpoint/2010/main" val="686135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10-18-18</a:t>
            </a:r>
            <a:endParaRPr lang="en-US" sz="3700" dirty="0"/>
          </a:p>
        </p:txBody>
      </p:sp>
      <p:sp>
        <p:nvSpPr>
          <p:cNvPr id="7" name="TextBox 6"/>
          <p:cNvSpPr txBox="1"/>
          <p:nvPr/>
        </p:nvSpPr>
        <p:spPr>
          <a:xfrm>
            <a:off x="0" y="2674415"/>
            <a:ext cx="9144000" cy="3508653"/>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 (PERIODS 9 &amp; </a:t>
            </a:r>
            <a:r>
              <a:rPr lang="en-US" sz="2200" b="1" u="sng" dirty="0" smtClean="0">
                <a:solidFill>
                  <a:srgbClr val="1308CF"/>
                </a:solidFill>
                <a:cs typeface="Georgia"/>
              </a:rPr>
              <a:t>11) </a:t>
            </a:r>
            <a:r>
              <a:rPr lang="en-US" sz="2200" b="1" dirty="0" smtClean="0">
                <a:solidFill>
                  <a:srgbClr val="1308CF"/>
                </a:solidFill>
                <a:cs typeface="Georgia"/>
              </a:rPr>
              <a:t>:</a:t>
            </a:r>
            <a:endParaRPr lang="en-US" sz="2200" b="1" dirty="0">
              <a:solidFill>
                <a:srgbClr val="1308CF"/>
              </a:solidFill>
              <a:cs typeface="Georgia"/>
            </a:endParaRPr>
          </a:p>
          <a:p>
            <a:pPr lvl="0" algn="ctr"/>
            <a:endParaRPr lang="en-US" sz="1000" b="1" dirty="0">
              <a:solidFill>
                <a:srgbClr val="1308CF"/>
              </a:solidFill>
              <a:cs typeface="Georgia"/>
            </a:endParaRPr>
          </a:p>
          <a:p>
            <a:pPr lvl="0"/>
            <a:r>
              <a:rPr lang="en-US" sz="2400" b="1" u="sng" dirty="0">
                <a:solidFill>
                  <a:srgbClr val="1308CF"/>
                </a:solidFill>
                <a:cs typeface="Georgia"/>
              </a:rPr>
              <a:t>YOU (THE STUDENT) WILL BE ABLE </a:t>
            </a:r>
            <a:r>
              <a:rPr lang="en-US" sz="2400" b="1" u="sng" dirty="0" smtClean="0">
                <a:solidFill>
                  <a:srgbClr val="1308CF"/>
                </a:solidFill>
                <a:cs typeface="Georgia"/>
              </a:rPr>
              <a:t>TO</a:t>
            </a:r>
            <a:r>
              <a:rPr lang="en-US" sz="2400" b="1" dirty="0" smtClean="0">
                <a:solidFill>
                  <a:srgbClr val="1308CF"/>
                </a:solidFill>
                <a:cs typeface="Georgia"/>
              </a:rPr>
              <a:t>: </a:t>
            </a:r>
            <a:endParaRPr lang="en-US" sz="2400" b="1" dirty="0">
              <a:solidFill>
                <a:srgbClr val="1308CF"/>
              </a:solidFill>
              <a:cs typeface="Georgia"/>
            </a:endParaRPr>
          </a:p>
          <a:p>
            <a:pPr marL="457200" indent="-457200">
              <a:buFont typeface="+mj-lt"/>
              <a:buAutoNum type="arabicPeriod"/>
            </a:pPr>
            <a:r>
              <a:rPr lang="en-US" sz="2400" b="1" dirty="0" smtClean="0">
                <a:solidFill>
                  <a:srgbClr val="1308CF"/>
                </a:solidFill>
                <a:cs typeface="Georgia"/>
              </a:rPr>
              <a:t>Distinguish between “Yellow” (in your own words to explain) and “Red” (Citations/details/text evidence)</a:t>
            </a:r>
          </a:p>
          <a:p>
            <a:pPr marL="457200" indent="-457200">
              <a:buFont typeface="+mj-lt"/>
              <a:buAutoNum type="arabicPeriod"/>
            </a:pPr>
            <a:r>
              <a:rPr lang="en-US" sz="2400" b="1" dirty="0" smtClean="0">
                <a:solidFill>
                  <a:srgbClr val="1308CF"/>
                </a:solidFill>
                <a:cs typeface="Georgia"/>
              </a:rPr>
              <a:t>Complete Argumentative Paragraph, “</a:t>
            </a:r>
            <a:r>
              <a:rPr lang="en-US" sz="2400" b="1" dirty="0">
                <a:solidFill>
                  <a:srgbClr val="1308CF"/>
                </a:solidFill>
                <a:cs typeface="Georgia"/>
              </a:rPr>
              <a:t>“Should illegal immigrants be arrested or deported</a:t>
            </a:r>
            <a:r>
              <a:rPr lang="en-US" sz="2400" b="1" dirty="0" smtClean="0">
                <a:solidFill>
                  <a:srgbClr val="1308CF"/>
                </a:solidFill>
                <a:cs typeface="Georgia"/>
              </a:rPr>
              <a:t>?”</a:t>
            </a:r>
            <a:r>
              <a:rPr lang="en-US" sz="2400" dirty="0">
                <a:solidFill>
                  <a:srgbClr val="1308CF"/>
                </a:solidFill>
              </a:rPr>
              <a:t> </a:t>
            </a:r>
            <a:r>
              <a:rPr lang="en-US" sz="2400" b="1" dirty="0" smtClean="0">
                <a:solidFill>
                  <a:srgbClr val="1308CF"/>
                </a:solidFill>
              </a:rPr>
              <a:t>using sentence starters</a:t>
            </a:r>
            <a:endParaRPr lang="en-US" sz="2400" b="1" dirty="0" smtClean="0">
              <a:solidFill>
                <a:srgbClr val="1308CF"/>
              </a:solidFill>
              <a:cs typeface="Georgia"/>
            </a:endParaRPr>
          </a:p>
          <a:p>
            <a:pPr marL="457200" indent="-457200">
              <a:buFont typeface="+mj-lt"/>
              <a:buAutoNum type="arabicPeriod"/>
            </a:pPr>
            <a:r>
              <a:rPr lang="en-US" sz="2400" b="1" u="sng" dirty="0" smtClean="0">
                <a:solidFill>
                  <a:srgbClr val="1308CF"/>
                </a:solidFill>
                <a:cs typeface="Georgia"/>
              </a:rPr>
              <a:t>ASSESSSMENT</a:t>
            </a:r>
            <a:r>
              <a:rPr lang="en-US" sz="2400" b="1" dirty="0" smtClean="0">
                <a:solidFill>
                  <a:srgbClr val="1308CF"/>
                </a:solidFill>
                <a:cs typeface="Georgia"/>
              </a:rPr>
              <a:t>: Correct completion of “Paragraph template: </a:t>
            </a:r>
            <a:r>
              <a:rPr lang="en-US" sz="2400" b="1" dirty="0">
                <a:solidFill>
                  <a:srgbClr val="1308CF"/>
                </a:solidFill>
                <a:cs typeface="Georgia"/>
              </a:rPr>
              <a:t>“Should illegal immigrants be arrested or deported</a:t>
            </a:r>
            <a:r>
              <a:rPr lang="en-US" sz="2400" b="1" dirty="0" smtClean="0">
                <a:solidFill>
                  <a:srgbClr val="1308CF"/>
                </a:solidFill>
                <a:cs typeface="Georgia"/>
              </a:rPr>
              <a:t>?”</a:t>
            </a:r>
            <a:endParaRPr lang="en-US" sz="2400" b="1" dirty="0">
              <a:solidFill>
                <a:srgbClr val="1308CF"/>
              </a:solidFill>
              <a:cs typeface="Georgia"/>
            </a:endParaRPr>
          </a:p>
          <a:p>
            <a:pPr algn="ctr"/>
            <a:r>
              <a:rPr lang="en-US" sz="2200" b="1" u="sng" dirty="0" smtClean="0">
                <a:solidFill>
                  <a:srgbClr val="1308CF"/>
                </a:solidFill>
                <a:cs typeface="Georgia"/>
              </a:rPr>
              <a:t>_______________________________________________________</a:t>
            </a:r>
            <a:endParaRPr lang="en-US" sz="2200" b="1" dirty="0">
              <a:solidFill>
                <a:srgbClr val="1308CF"/>
              </a:solidFill>
              <a:cs typeface="Georgia"/>
            </a:endParaRPr>
          </a:p>
        </p:txBody>
      </p:sp>
      <p:sp>
        <p:nvSpPr>
          <p:cNvPr id="6" name="TextBox 5"/>
          <p:cNvSpPr txBox="1"/>
          <p:nvPr/>
        </p:nvSpPr>
        <p:spPr>
          <a:xfrm>
            <a:off x="0" y="912367"/>
            <a:ext cx="9144000" cy="1785104"/>
          </a:xfrm>
          <a:prstGeom prst="rect">
            <a:avLst/>
          </a:prstGeom>
          <a:noFill/>
          <a:ln w="41275">
            <a:solidFill>
              <a:srgbClr val="FF0000"/>
            </a:solidFill>
          </a:ln>
        </p:spPr>
        <p:txBody>
          <a:bodyPr wrap="square" rtlCol="0">
            <a:spAutoFit/>
          </a:bodyPr>
          <a:lstStyle/>
          <a:p>
            <a:r>
              <a:rPr lang="en-US" sz="2200" b="1" u="sng" dirty="0" smtClean="0">
                <a:solidFill>
                  <a:srgbClr val="FF0000"/>
                </a:solidFill>
              </a:rPr>
              <a:t>BELLWORK/WRITING ASSIGNMENT</a:t>
            </a:r>
            <a:r>
              <a:rPr lang="en-US" sz="2200" b="1" dirty="0" smtClean="0">
                <a:solidFill>
                  <a:srgbClr val="FF0000"/>
                </a:solidFill>
              </a:rPr>
              <a:t> 10/18/18: </a:t>
            </a:r>
            <a:r>
              <a:rPr lang="en-US" sz="2200" b="1" dirty="0">
                <a:solidFill>
                  <a:srgbClr val="FF0000"/>
                </a:solidFill>
              </a:rPr>
              <a:t> </a:t>
            </a:r>
            <a:r>
              <a:rPr lang="en-US" sz="2200" b="1" dirty="0" smtClean="0">
                <a:solidFill>
                  <a:srgbClr val="FF0000"/>
                </a:solidFill>
              </a:rPr>
              <a:t>(1-2 sentences)  What does “analysis” mean? (What do you do when you analyze?)</a:t>
            </a:r>
          </a:p>
          <a:p>
            <a:r>
              <a:rPr lang="en-US" sz="2200" b="1" u="sng" dirty="0" smtClean="0">
                <a:solidFill>
                  <a:srgbClr val="7030A0"/>
                </a:solidFill>
              </a:rPr>
              <a:t>RESPOND </a:t>
            </a:r>
            <a:r>
              <a:rPr lang="en-US" sz="2200" b="1" u="sng" dirty="0">
                <a:solidFill>
                  <a:srgbClr val="7030A0"/>
                </a:solidFill>
              </a:rPr>
              <a:t>LIKE THIS</a:t>
            </a:r>
            <a:r>
              <a:rPr lang="en-US" sz="2200" b="1" dirty="0">
                <a:solidFill>
                  <a:srgbClr val="7030A0"/>
                </a:solidFill>
              </a:rPr>
              <a:t>: </a:t>
            </a:r>
          </a:p>
          <a:p>
            <a:r>
              <a:rPr lang="en-US" sz="2200" b="1" i="1" dirty="0" smtClean="0">
                <a:solidFill>
                  <a:srgbClr val="7030A0"/>
                </a:solidFill>
              </a:rPr>
              <a:t>When I analyze, I </a:t>
            </a:r>
            <a:r>
              <a:rPr lang="en-US" sz="2200" b="1" i="1" u="sng" dirty="0" smtClean="0">
                <a:solidFill>
                  <a:srgbClr val="7030A0"/>
                </a:solidFill>
              </a:rPr>
              <a:t>explain, describe, doing/saying/writing something to understand or express it better.  We break it down into parts</a:t>
            </a:r>
            <a:r>
              <a:rPr lang="en-US" sz="2200" b="1" i="1" dirty="0" smtClean="0">
                <a:solidFill>
                  <a:srgbClr val="7030A0"/>
                </a:solidFill>
              </a:rPr>
              <a:t>.</a:t>
            </a:r>
            <a:endParaRPr lang="en-US" sz="2200" b="1" i="1" u="sng" dirty="0" smtClean="0">
              <a:solidFill>
                <a:srgbClr val="7030A0"/>
              </a:solidFill>
            </a:endParaRPr>
          </a:p>
        </p:txBody>
      </p:sp>
    </p:spTree>
    <p:extLst>
      <p:ext uri="{BB962C8B-B14F-4D97-AF65-F5344CB8AC3E}">
        <p14:creationId xmlns:p14="http://schemas.microsoft.com/office/powerpoint/2010/main" val="2456643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10-19-18</a:t>
            </a:r>
            <a:endParaRPr lang="en-US" sz="3700" dirty="0"/>
          </a:p>
        </p:txBody>
      </p:sp>
      <p:sp>
        <p:nvSpPr>
          <p:cNvPr id="6" name="TextBox 5"/>
          <p:cNvSpPr txBox="1"/>
          <p:nvPr/>
        </p:nvSpPr>
        <p:spPr>
          <a:xfrm>
            <a:off x="0" y="1171674"/>
            <a:ext cx="9144000" cy="5262979"/>
          </a:xfrm>
          <a:prstGeom prst="rect">
            <a:avLst/>
          </a:prstGeom>
          <a:noFill/>
          <a:ln w="41275">
            <a:solidFill>
              <a:srgbClr val="FF0000"/>
            </a:solidFill>
          </a:ln>
        </p:spPr>
        <p:txBody>
          <a:bodyPr wrap="square" rtlCol="0">
            <a:spAutoFit/>
          </a:bodyPr>
          <a:lstStyle/>
          <a:p>
            <a:r>
              <a:rPr lang="en-US" sz="2800" b="1" u="sng" dirty="0" smtClean="0">
                <a:solidFill>
                  <a:srgbClr val="FF0000"/>
                </a:solidFill>
              </a:rPr>
              <a:t>BELLWORK/WRITING ASSIGNMENT</a:t>
            </a:r>
            <a:r>
              <a:rPr lang="en-US" sz="2800" b="1" dirty="0" smtClean="0">
                <a:solidFill>
                  <a:srgbClr val="FF0000"/>
                </a:solidFill>
              </a:rPr>
              <a:t> 10/19/18: </a:t>
            </a:r>
            <a:r>
              <a:rPr lang="en-US" sz="2800" b="1" dirty="0">
                <a:solidFill>
                  <a:srgbClr val="FF0000"/>
                </a:solidFill>
              </a:rPr>
              <a:t> </a:t>
            </a:r>
            <a:r>
              <a:rPr lang="en-US" sz="2800" b="1" dirty="0" smtClean="0">
                <a:solidFill>
                  <a:srgbClr val="FF0000"/>
                </a:solidFill>
              </a:rPr>
              <a:t>(1-2 sentences)  PLEASE COPY THIS STATEMENT INTO YOUR NOTEBOOK: </a:t>
            </a:r>
          </a:p>
          <a:p>
            <a:r>
              <a:rPr lang="en-US" sz="2800" b="1" dirty="0" smtClean="0">
                <a:solidFill>
                  <a:srgbClr val="FF0000"/>
                </a:solidFill>
              </a:rPr>
              <a:t>Today is my opportunity to get help with my assignments from other classes.  I realize that IF BY THE TIME THE SECOND BELL RINGS, I am NOT in my seat with 1) my cell phone put in the white thing 2) my notebook and folder on my desk 3) a pencil or pen on my desk and </a:t>
            </a:r>
            <a:r>
              <a:rPr lang="en-US" sz="2800" b="1" dirty="0">
                <a:solidFill>
                  <a:srgbClr val="FF0000"/>
                </a:solidFill>
              </a:rPr>
              <a:t>4</a:t>
            </a:r>
            <a:r>
              <a:rPr lang="en-US" sz="2800" b="1" dirty="0" smtClean="0">
                <a:solidFill>
                  <a:srgbClr val="FF0000"/>
                </a:solidFill>
              </a:rPr>
              <a:t>) starting the </a:t>
            </a:r>
            <a:r>
              <a:rPr lang="en-US" sz="2800" b="1" dirty="0" err="1" smtClean="0">
                <a:solidFill>
                  <a:srgbClr val="FF0000"/>
                </a:solidFill>
              </a:rPr>
              <a:t>bellwork</a:t>
            </a:r>
            <a:r>
              <a:rPr lang="en-US" sz="2800" b="1" dirty="0" smtClean="0">
                <a:solidFill>
                  <a:srgbClr val="FF0000"/>
                </a:solidFill>
              </a:rPr>
              <a:t>, I will be thrown out of class and will stay there until Ms. Quinde can speak with me.  I may get detention as well.  My Friday coffee privileges will also be revoked until my behavior improves and I stop wasting people’s time.</a:t>
            </a:r>
          </a:p>
        </p:txBody>
      </p:sp>
    </p:spTree>
    <p:extLst>
      <p:ext uri="{BB962C8B-B14F-4D97-AF65-F5344CB8AC3E}">
        <p14:creationId xmlns:p14="http://schemas.microsoft.com/office/powerpoint/2010/main" val="1337653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10-22-18</a:t>
            </a:r>
            <a:endParaRPr lang="en-US" sz="3700" dirty="0"/>
          </a:p>
        </p:txBody>
      </p:sp>
      <p:sp>
        <p:nvSpPr>
          <p:cNvPr id="7" name="TextBox 6"/>
          <p:cNvSpPr txBox="1"/>
          <p:nvPr/>
        </p:nvSpPr>
        <p:spPr>
          <a:xfrm>
            <a:off x="0" y="3332041"/>
            <a:ext cx="9144000" cy="4093428"/>
          </a:xfrm>
          <a:prstGeom prst="rect">
            <a:avLst/>
          </a:prstGeom>
          <a:noFill/>
          <a:ln w="38100">
            <a:solidFill>
              <a:schemeClr val="bg1"/>
            </a:solidFill>
          </a:ln>
        </p:spPr>
        <p:txBody>
          <a:bodyPr wrap="square" rtlCol="0">
            <a:spAutoFit/>
          </a:bodyPr>
          <a:lstStyle/>
          <a:p>
            <a:pPr lvl="0" algn="ctr"/>
            <a:r>
              <a:rPr lang="en-US" sz="2500" b="1" u="sng" dirty="0">
                <a:solidFill>
                  <a:srgbClr val="1308CF"/>
                </a:solidFill>
                <a:cs typeface="Georgia"/>
              </a:rPr>
              <a:t>TODAY’S OBJECTIVES (PERIODS 9 &amp; </a:t>
            </a:r>
            <a:r>
              <a:rPr lang="en-US" sz="2500" b="1" u="sng" dirty="0" smtClean="0">
                <a:solidFill>
                  <a:srgbClr val="1308CF"/>
                </a:solidFill>
                <a:cs typeface="Georgia"/>
              </a:rPr>
              <a:t>11) </a:t>
            </a:r>
            <a:r>
              <a:rPr lang="en-US" sz="2500" b="1" dirty="0" smtClean="0">
                <a:solidFill>
                  <a:srgbClr val="1308CF"/>
                </a:solidFill>
                <a:cs typeface="Georgia"/>
              </a:rPr>
              <a:t>:</a:t>
            </a:r>
            <a:endParaRPr lang="en-US" sz="2500" b="1" dirty="0">
              <a:solidFill>
                <a:srgbClr val="1308CF"/>
              </a:solidFill>
              <a:cs typeface="Georgia"/>
            </a:endParaRPr>
          </a:p>
          <a:p>
            <a:pPr lvl="0" algn="ctr"/>
            <a:endParaRPr lang="en-US" sz="1000" b="1" dirty="0">
              <a:solidFill>
                <a:srgbClr val="1308CF"/>
              </a:solidFill>
              <a:cs typeface="Georgia"/>
            </a:endParaRPr>
          </a:p>
          <a:p>
            <a:pPr lvl="0"/>
            <a:r>
              <a:rPr lang="en-US" sz="2500" b="1" u="sng" dirty="0">
                <a:solidFill>
                  <a:srgbClr val="1308CF"/>
                </a:solidFill>
                <a:cs typeface="Georgia"/>
              </a:rPr>
              <a:t>YOU (THE STUDENT) WILL BE ABLE </a:t>
            </a:r>
            <a:r>
              <a:rPr lang="en-US" sz="2500" b="1" u="sng" dirty="0" smtClean="0">
                <a:solidFill>
                  <a:srgbClr val="1308CF"/>
                </a:solidFill>
                <a:cs typeface="Georgia"/>
              </a:rPr>
              <a:t>TO</a:t>
            </a:r>
            <a:r>
              <a:rPr lang="en-US" sz="2500" b="1" dirty="0" smtClean="0">
                <a:solidFill>
                  <a:srgbClr val="1308CF"/>
                </a:solidFill>
                <a:cs typeface="Georgia"/>
              </a:rPr>
              <a:t>: </a:t>
            </a:r>
          </a:p>
          <a:p>
            <a:pPr marL="457200" indent="-457200">
              <a:buFont typeface="+mj-lt"/>
              <a:buAutoNum type="arabicPeriod"/>
            </a:pPr>
            <a:r>
              <a:rPr lang="en-US" sz="2500" b="1" u="sng" dirty="0" smtClean="0">
                <a:solidFill>
                  <a:srgbClr val="1308CF"/>
                </a:solidFill>
                <a:cs typeface="Georgia"/>
              </a:rPr>
              <a:t>Announcement</a:t>
            </a:r>
            <a:r>
              <a:rPr lang="en-US" sz="2500" b="1" dirty="0" smtClean="0">
                <a:solidFill>
                  <a:srgbClr val="1308CF"/>
                </a:solidFill>
                <a:cs typeface="Georgia"/>
              </a:rPr>
              <a:t>: Volunteer for class editing of your paragraph?</a:t>
            </a:r>
          </a:p>
          <a:p>
            <a:pPr marL="457200" indent="-457200">
              <a:buFont typeface="+mj-lt"/>
              <a:buAutoNum type="arabicPeriod"/>
            </a:pPr>
            <a:r>
              <a:rPr lang="en-US" sz="2500" b="1" dirty="0" smtClean="0">
                <a:solidFill>
                  <a:srgbClr val="1308CF"/>
                </a:solidFill>
                <a:cs typeface="Georgia"/>
              </a:rPr>
              <a:t>Distinguish between “Yellow” (in your own words to explain) and “Red” (Citations/details/text evidence)</a:t>
            </a:r>
          </a:p>
          <a:p>
            <a:pPr marL="457200" indent="-457200">
              <a:buFont typeface="+mj-lt"/>
              <a:buAutoNum type="arabicPeriod"/>
            </a:pPr>
            <a:r>
              <a:rPr lang="en-US" sz="2500" b="1" dirty="0" smtClean="0">
                <a:solidFill>
                  <a:srgbClr val="1308CF"/>
                </a:solidFill>
                <a:cs typeface="Georgia"/>
              </a:rPr>
              <a:t>Complete Argumentative Paragraph, “</a:t>
            </a:r>
            <a:r>
              <a:rPr lang="en-US" sz="2500" b="1" dirty="0">
                <a:solidFill>
                  <a:srgbClr val="1308CF"/>
                </a:solidFill>
                <a:cs typeface="Georgia"/>
              </a:rPr>
              <a:t>“Should illegal immigrants be arrested or deported</a:t>
            </a:r>
            <a:r>
              <a:rPr lang="en-US" sz="2500" b="1" dirty="0" smtClean="0">
                <a:solidFill>
                  <a:srgbClr val="1308CF"/>
                </a:solidFill>
                <a:cs typeface="Georgia"/>
              </a:rPr>
              <a:t>?”</a:t>
            </a:r>
            <a:r>
              <a:rPr lang="en-US" sz="2500" dirty="0">
                <a:solidFill>
                  <a:srgbClr val="1308CF"/>
                </a:solidFill>
              </a:rPr>
              <a:t> </a:t>
            </a:r>
            <a:r>
              <a:rPr lang="en-US" sz="2500" b="1" dirty="0" smtClean="0">
                <a:solidFill>
                  <a:srgbClr val="1308CF"/>
                </a:solidFill>
              </a:rPr>
              <a:t>using sentence starters</a:t>
            </a:r>
            <a:endParaRPr lang="en-US" sz="2500" b="1" dirty="0" smtClean="0">
              <a:solidFill>
                <a:srgbClr val="1308CF"/>
              </a:solidFill>
              <a:cs typeface="Georgia"/>
            </a:endParaRPr>
          </a:p>
          <a:p>
            <a:pPr marL="457200" indent="-457200">
              <a:buFont typeface="+mj-lt"/>
              <a:buAutoNum type="arabicPeriod"/>
            </a:pPr>
            <a:r>
              <a:rPr lang="en-US" sz="2500" b="1" u="sng" dirty="0" smtClean="0">
                <a:solidFill>
                  <a:srgbClr val="1308CF"/>
                </a:solidFill>
                <a:cs typeface="Georgia"/>
              </a:rPr>
              <a:t>ASSESSSMENT</a:t>
            </a:r>
            <a:r>
              <a:rPr lang="en-US" sz="2500" b="1" dirty="0" smtClean="0">
                <a:solidFill>
                  <a:srgbClr val="1308CF"/>
                </a:solidFill>
                <a:cs typeface="Georgia"/>
              </a:rPr>
              <a:t>: Correct completion of “Paragraph template: </a:t>
            </a:r>
            <a:r>
              <a:rPr lang="en-US" sz="2500" b="1" dirty="0">
                <a:solidFill>
                  <a:srgbClr val="1308CF"/>
                </a:solidFill>
                <a:cs typeface="Georgia"/>
              </a:rPr>
              <a:t>“Should illegal immigrants be arrested or deported</a:t>
            </a:r>
            <a:r>
              <a:rPr lang="en-US" sz="2500" b="1" dirty="0" smtClean="0">
                <a:solidFill>
                  <a:srgbClr val="1308CF"/>
                </a:solidFill>
                <a:cs typeface="Georgia"/>
              </a:rPr>
              <a:t>?”</a:t>
            </a:r>
            <a:endParaRPr lang="en-US" sz="2500" b="1" dirty="0">
              <a:solidFill>
                <a:srgbClr val="1308CF"/>
              </a:solidFill>
              <a:cs typeface="Georgia"/>
            </a:endParaRPr>
          </a:p>
          <a:p>
            <a:pPr algn="ctr"/>
            <a:r>
              <a:rPr lang="en-US" sz="2500" b="1" u="sng" dirty="0" smtClean="0">
                <a:solidFill>
                  <a:srgbClr val="1308CF"/>
                </a:solidFill>
                <a:cs typeface="Georgia"/>
              </a:rPr>
              <a:t>_______________________________________________________</a:t>
            </a:r>
            <a:endParaRPr lang="en-US" sz="2500" b="1" dirty="0">
              <a:solidFill>
                <a:srgbClr val="1308CF"/>
              </a:solidFill>
              <a:cs typeface="Georgia"/>
            </a:endParaRPr>
          </a:p>
        </p:txBody>
      </p:sp>
      <p:sp>
        <p:nvSpPr>
          <p:cNvPr id="6" name="TextBox 5"/>
          <p:cNvSpPr txBox="1"/>
          <p:nvPr/>
        </p:nvSpPr>
        <p:spPr>
          <a:xfrm>
            <a:off x="0" y="912367"/>
            <a:ext cx="9144000" cy="2400657"/>
          </a:xfrm>
          <a:prstGeom prst="rect">
            <a:avLst/>
          </a:prstGeom>
          <a:noFill/>
          <a:ln w="41275">
            <a:solidFill>
              <a:srgbClr val="FF0000"/>
            </a:solidFill>
          </a:ln>
        </p:spPr>
        <p:txBody>
          <a:bodyPr wrap="square" rtlCol="0">
            <a:spAutoFit/>
          </a:bodyPr>
          <a:lstStyle/>
          <a:p>
            <a:r>
              <a:rPr lang="en-US" sz="2500" b="1" u="sng" dirty="0" smtClean="0">
                <a:solidFill>
                  <a:srgbClr val="FF0000"/>
                </a:solidFill>
              </a:rPr>
              <a:t>BELLWORK/WRITING ASSIGNMENT</a:t>
            </a:r>
            <a:r>
              <a:rPr lang="en-US" sz="2500" b="1" dirty="0" smtClean="0">
                <a:solidFill>
                  <a:srgbClr val="FF0000"/>
                </a:solidFill>
              </a:rPr>
              <a:t> 10/22/18: </a:t>
            </a:r>
            <a:r>
              <a:rPr lang="en-US" sz="2500" b="1" dirty="0">
                <a:solidFill>
                  <a:srgbClr val="FF0000"/>
                </a:solidFill>
              </a:rPr>
              <a:t> </a:t>
            </a:r>
            <a:r>
              <a:rPr lang="en-US" sz="2500" b="1" dirty="0" smtClean="0">
                <a:solidFill>
                  <a:srgbClr val="FF0000"/>
                </a:solidFill>
              </a:rPr>
              <a:t>(1-2 sentences)  </a:t>
            </a:r>
            <a:endParaRPr lang="en-US" sz="2500" b="1" dirty="0">
              <a:solidFill>
                <a:srgbClr val="FF0000"/>
              </a:solidFill>
            </a:endParaRPr>
          </a:p>
          <a:p>
            <a:r>
              <a:rPr lang="en-US" sz="2500" b="1" dirty="0" smtClean="0">
                <a:solidFill>
                  <a:srgbClr val="FF0000"/>
                </a:solidFill>
              </a:rPr>
              <a:t>What do you think the following quote means: “Be the change you wish/want to see in the world?”  Please explain.</a:t>
            </a:r>
          </a:p>
          <a:p>
            <a:r>
              <a:rPr lang="en-US" sz="2500" b="1" u="sng" dirty="0" smtClean="0">
                <a:solidFill>
                  <a:srgbClr val="7030A0"/>
                </a:solidFill>
              </a:rPr>
              <a:t>RESPOND </a:t>
            </a:r>
            <a:r>
              <a:rPr lang="en-US" sz="2500" b="1" u="sng" dirty="0">
                <a:solidFill>
                  <a:srgbClr val="740277"/>
                </a:solidFill>
              </a:rPr>
              <a:t>LIKE THIS</a:t>
            </a:r>
            <a:r>
              <a:rPr lang="en-US" sz="2500" b="1" dirty="0">
                <a:solidFill>
                  <a:srgbClr val="740277"/>
                </a:solidFill>
              </a:rPr>
              <a:t>: </a:t>
            </a:r>
            <a:r>
              <a:rPr lang="en-US" sz="2500" b="1" i="1" dirty="0" smtClean="0">
                <a:solidFill>
                  <a:srgbClr val="740277"/>
                </a:solidFill>
              </a:rPr>
              <a:t>It means that you should act in ways that you want to see others do.  Change yourself before you try to change others or the world.</a:t>
            </a:r>
            <a:endParaRPr lang="en-US" sz="2500" b="1" i="1" u="sng" dirty="0" smtClean="0">
              <a:solidFill>
                <a:srgbClr val="740277"/>
              </a:solidFill>
            </a:endParaRPr>
          </a:p>
        </p:txBody>
      </p:sp>
    </p:spTree>
    <p:extLst>
      <p:ext uri="{BB962C8B-B14F-4D97-AF65-F5344CB8AC3E}">
        <p14:creationId xmlns:p14="http://schemas.microsoft.com/office/powerpoint/2010/main" val="24814315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688661" cy="661720"/>
          </a:xfrm>
          <a:prstGeom prst="rect">
            <a:avLst/>
          </a:prstGeom>
        </p:spPr>
        <p:txBody>
          <a:bodyPr wrap="none">
            <a:spAutoFit/>
          </a:bodyPr>
          <a:lstStyle/>
          <a:p>
            <a:r>
              <a:rPr lang="en-US" sz="3700" b="1" u="sng" dirty="0" smtClean="0"/>
              <a:t>BELLWORK / TODAY’S OBJECTIVES </a:t>
            </a:r>
            <a:r>
              <a:rPr lang="en-US" sz="3700" b="1" u="sng" dirty="0" smtClean="0"/>
              <a:t>10-24-18</a:t>
            </a:r>
            <a:endParaRPr lang="en-US" sz="3700" dirty="0"/>
          </a:p>
        </p:txBody>
      </p:sp>
      <p:sp>
        <p:nvSpPr>
          <p:cNvPr id="7" name="TextBox 6"/>
          <p:cNvSpPr txBox="1"/>
          <p:nvPr/>
        </p:nvSpPr>
        <p:spPr>
          <a:xfrm>
            <a:off x="0" y="2690594"/>
            <a:ext cx="9144000" cy="4093428"/>
          </a:xfrm>
          <a:prstGeom prst="rect">
            <a:avLst/>
          </a:prstGeom>
          <a:noFill/>
          <a:ln w="38100">
            <a:solidFill>
              <a:schemeClr val="bg1"/>
            </a:solidFill>
          </a:ln>
        </p:spPr>
        <p:txBody>
          <a:bodyPr wrap="square" rtlCol="0">
            <a:spAutoFit/>
          </a:bodyPr>
          <a:lstStyle/>
          <a:p>
            <a:pPr lvl="0" algn="ctr"/>
            <a:r>
              <a:rPr lang="en-US" sz="2500" b="1" u="sng" dirty="0">
                <a:solidFill>
                  <a:srgbClr val="1308CF"/>
                </a:solidFill>
                <a:cs typeface="Georgia"/>
              </a:rPr>
              <a:t>TODAY’S OBJECTIVES (PERIODS 9 &amp; </a:t>
            </a:r>
            <a:r>
              <a:rPr lang="en-US" sz="2500" b="1" u="sng" dirty="0" smtClean="0">
                <a:solidFill>
                  <a:srgbClr val="1308CF"/>
                </a:solidFill>
                <a:cs typeface="Georgia"/>
              </a:rPr>
              <a:t>11) </a:t>
            </a:r>
            <a:r>
              <a:rPr lang="en-US" sz="2500" b="1" dirty="0" smtClean="0">
                <a:solidFill>
                  <a:srgbClr val="1308CF"/>
                </a:solidFill>
                <a:cs typeface="Georgia"/>
              </a:rPr>
              <a:t>:</a:t>
            </a:r>
            <a:endParaRPr lang="en-US" sz="2500" b="1" dirty="0">
              <a:solidFill>
                <a:srgbClr val="1308CF"/>
              </a:solidFill>
              <a:cs typeface="Georgia"/>
            </a:endParaRPr>
          </a:p>
          <a:p>
            <a:pPr lvl="0" algn="ctr"/>
            <a:endParaRPr lang="en-US" sz="1000" b="1" dirty="0">
              <a:solidFill>
                <a:srgbClr val="1308CF"/>
              </a:solidFill>
              <a:cs typeface="Georgia"/>
            </a:endParaRPr>
          </a:p>
          <a:p>
            <a:pPr lvl="0"/>
            <a:r>
              <a:rPr lang="en-US" sz="2500" b="1" u="sng" dirty="0">
                <a:solidFill>
                  <a:srgbClr val="1308CF"/>
                </a:solidFill>
                <a:cs typeface="Georgia"/>
              </a:rPr>
              <a:t>YOU (THE STUDENT) WILL BE ABLE </a:t>
            </a:r>
            <a:r>
              <a:rPr lang="en-US" sz="2500" b="1" u="sng" dirty="0" smtClean="0">
                <a:solidFill>
                  <a:srgbClr val="1308CF"/>
                </a:solidFill>
                <a:cs typeface="Georgia"/>
              </a:rPr>
              <a:t>TO</a:t>
            </a:r>
            <a:r>
              <a:rPr lang="en-US" sz="2500" b="1" dirty="0" smtClean="0">
                <a:solidFill>
                  <a:srgbClr val="1308CF"/>
                </a:solidFill>
                <a:cs typeface="Georgia"/>
              </a:rPr>
              <a:t>: </a:t>
            </a:r>
          </a:p>
          <a:p>
            <a:pPr marL="457200" indent="-457200">
              <a:buFont typeface="+mj-lt"/>
              <a:buAutoNum type="arabicPeriod"/>
            </a:pPr>
            <a:r>
              <a:rPr lang="en-US" sz="2500" b="1" u="sng" dirty="0" smtClean="0">
                <a:solidFill>
                  <a:srgbClr val="1308CF"/>
                </a:solidFill>
                <a:cs typeface="Georgia"/>
              </a:rPr>
              <a:t>Announcement</a:t>
            </a:r>
            <a:r>
              <a:rPr lang="en-US" sz="2500" b="1" dirty="0" smtClean="0">
                <a:solidFill>
                  <a:srgbClr val="1308CF"/>
                </a:solidFill>
                <a:cs typeface="Georgia"/>
              </a:rPr>
              <a:t>: Volunteer for class editing of your paragraph?</a:t>
            </a:r>
          </a:p>
          <a:p>
            <a:pPr marL="457200" indent="-457200">
              <a:buFont typeface="+mj-lt"/>
              <a:buAutoNum type="arabicPeriod"/>
            </a:pPr>
            <a:r>
              <a:rPr lang="en-US" sz="2500" b="1" dirty="0" smtClean="0">
                <a:solidFill>
                  <a:srgbClr val="1308CF"/>
                </a:solidFill>
                <a:cs typeface="Georgia"/>
              </a:rPr>
              <a:t>Distinguish between “Yellow” (in your own words to explain) and “Red” (Citations/details/text evidence)</a:t>
            </a:r>
          </a:p>
          <a:p>
            <a:pPr marL="457200" indent="-457200">
              <a:buFont typeface="+mj-lt"/>
              <a:buAutoNum type="arabicPeriod"/>
            </a:pPr>
            <a:r>
              <a:rPr lang="en-US" sz="2500" b="1" dirty="0" smtClean="0">
                <a:solidFill>
                  <a:srgbClr val="1308CF"/>
                </a:solidFill>
                <a:cs typeface="Georgia"/>
              </a:rPr>
              <a:t>Complete Argumentative Paragraph, “</a:t>
            </a:r>
            <a:r>
              <a:rPr lang="en-US" sz="2500" b="1" dirty="0">
                <a:solidFill>
                  <a:srgbClr val="1308CF"/>
                </a:solidFill>
                <a:cs typeface="Georgia"/>
              </a:rPr>
              <a:t>“Should illegal immigrants be arrested or deported</a:t>
            </a:r>
            <a:r>
              <a:rPr lang="en-US" sz="2500" b="1" dirty="0" smtClean="0">
                <a:solidFill>
                  <a:srgbClr val="1308CF"/>
                </a:solidFill>
                <a:cs typeface="Georgia"/>
              </a:rPr>
              <a:t>?”</a:t>
            </a:r>
            <a:r>
              <a:rPr lang="en-US" sz="2500" dirty="0">
                <a:solidFill>
                  <a:srgbClr val="1308CF"/>
                </a:solidFill>
              </a:rPr>
              <a:t> </a:t>
            </a:r>
            <a:r>
              <a:rPr lang="en-US" sz="2500" b="1" dirty="0" smtClean="0">
                <a:solidFill>
                  <a:srgbClr val="1308CF"/>
                </a:solidFill>
              </a:rPr>
              <a:t>using sentence starters</a:t>
            </a:r>
            <a:endParaRPr lang="en-US" sz="2500" b="1" dirty="0" smtClean="0">
              <a:solidFill>
                <a:srgbClr val="1308CF"/>
              </a:solidFill>
              <a:cs typeface="Georgia"/>
            </a:endParaRPr>
          </a:p>
          <a:p>
            <a:pPr marL="457200" indent="-457200">
              <a:buFont typeface="+mj-lt"/>
              <a:buAutoNum type="arabicPeriod"/>
            </a:pPr>
            <a:r>
              <a:rPr lang="en-US" sz="2500" b="1" u="sng" dirty="0" smtClean="0">
                <a:solidFill>
                  <a:srgbClr val="1308CF"/>
                </a:solidFill>
                <a:cs typeface="Georgia"/>
              </a:rPr>
              <a:t>ASSESSSMENT</a:t>
            </a:r>
            <a:r>
              <a:rPr lang="en-US" sz="2500" b="1" dirty="0" smtClean="0">
                <a:solidFill>
                  <a:srgbClr val="1308CF"/>
                </a:solidFill>
                <a:cs typeface="Georgia"/>
              </a:rPr>
              <a:t>: Correct completion of “Paragraph template: </a:t>
            </a:r>
            <a:r>
              <a:rPr lang="en-US" sz="2500" b="1" dirty="0">
                <a:solidFill>
                  <a:srgbClr val="1308CF"/>
                </a:solidFill>
                <a:cs typeface="Georgia"/>
              </a:rPr>
              <a:t>“Should illegal immigrants be arrested or deported</a:t>
            </a:r>
            <a:r>
              <a:rPr lang="en-US" sz="2500" b="1" dirty="0" smtClean="0">
                <a:solidFill>
                  <a:srgbClr val="1308CF"/>
                </a:solidFill>
                <a:cs typeface="Georgia"/>
              </a:rPr>
              <a:t>?”</a:t>
            </a:r>
            <a:endParaRPr lang="en-US" sz="2500" b="1" dirty="0">
              <a:solidFill>
                <a:srgbClr val="1308CF"/>
              </a:solidFill>
              <a:cs typeface="Georgia"/>
            </a:endParaRPr>
          </a:p>
          <a:p>
            <a:pPr algn="ctr"/>
            <a:r>
              <a:rPr lang="en-US" sz="2500" b="1" u="sng" dirty="0" smtClean="0">
                <a:solidFill>
                  <a:srgbClr val="1308CF"/>
                </a:solidFill>
                <a:cs typeface="Georgia"/>
              </a:rPr>
              <a:t>_______________________________________________________</a:t>
            </a:r>
            <a:endParaRPr lang="en-US" sz="2500" b="1" dirty="0">
              <a:solidFill>
                <a:srgbClr val="1308CF"/>
              </a:solidFill>
              <a:cs typeface="Georgia"/>
            </a:endParaRPr>
          </a:p>
        </p:txBody>
      </p:sp>
      <p:sp>
        <p:nvSpPr>
          <p:cNvPr id="6" name="TextBox 5"/>
          <p:cNvSpPr txBox="1"/>
          <p:nvPr/>
        </p:nvSpPr>
        <p:spPr>
          <a:xfrm>
            <a:off x="0" y="912367"/>
            <a:ext cx="9144000" cy="1631216"/>
          </a:xfrm>
          <a:prstGeom prst="rect">
            <a:avLst/>
          </a:prstGeom>
          <a:noFill/>
          <a:ln w="41275">
            <a:solidFill>
              <a:srgbClr val="FF0000"/>
            </a:solidFill>
          </a:ln>
        </p:spPr>
        <p:txBody>
          <a:bodyPr wrap="square" rtlCol="0">
            <a:spAutoFit/>
          </a:bodyPr>
          <a:lstStyle/>
          <a:p>
            <a:r>
              <a:rPr lang="en-US" sz="2500" b="1" u="sng" dirty="0" smtClean="0">
                <a:solidFill>
                  <a:srgbClr val="FF0000"/>
                </a:solidFill>
              </a:rPr>
              <a:t>BELLWORK/WRITING </a:t>
            </a:r>
            <a:r>
              <a:rPr lang="en-US" sz="2500" b="1" u="sng" smtClean="0">
                <a:solidFill>
                  <a:srgbClr val="FF0000"/>
                </a:solidFill>
              </a:rPr>
              <a:t>ASSIGNMENT</a:t>
            </a:r>
            <a:r>
              <a:rPr lang="en-US" sz="2500" b="1" smtClean="0">
                <a:solidFill>
                  <a:srgbClr val="FF0000"/>
                </a:solidFill>
              </a:rPr>
              <a:t> </a:t>
            </a:r>
            <a:r>
              <a:rPr lang="en-US" sz="2500" b="1" smtClean="0">
                <a:solidFill>
                  <a:srgbClr val="FF0000"/>
                </a:solidFill>
              </a:rPr>
              <a:t>10/24/18</a:t>
            </a:r>
            <a:r>
              <a:rPr lang="en-US" sz="2500" b="1" dirty="0" smtClean="0">
                <a:solidFill>
                  <a:srgbClr val="FF0000"/>
                </a:solidFill>
              </a:rPr>
              <a:t>: </a:t>
            </a:r>
            <a:r>
              <a:rPr lang="en-US" sz="2500" b="1" dirty="0">
                <a:solidFill>
                  <a:srgbClr val="FF0000"/>
                </a:solidFill>
              </a:rPr>
              <a:t> </a:t>
            </a:r>
            <a:r>
              <a:rPr lang="en-US" sz="2500" b="1" dirty="0" smtClean="0">
                <a:solidFill>
                  <a:srgbClr val="FF0000"/>
                </a:solidFill>
              </a:rPr>
              <a:t>(1-2 sentences)  </a:t>
            </a:r>
            <a:endParaRPr lang="en-US" sz="2500" b="1" dirty="0">
              <a:solidFill>
                <a:srgbClr val="FF0000"/>
              </a:solidFill>
            </a:endParaRPr>
          </a:p>
          <a:p>
            <a:r>
              <a:rPr lang="en-US" sz="2500" b="1" dirty="0" smtClean="0">
                <a:solidFill>
                  <a:srgbClr val="FF0000"/>
                </a:solidFill>
              </a:rPr>
              <a:t>What do you think the following quote means: “Education is what remains after you have forgotten what you learned in school” </a:t>
            </a:r>
          </a:p>
          <a:p>
            <a:r>
              <a:rPr lang="en-US" sz="2500" b="1" u="sng" dirty="0">
                <a:solidFill>
                  <a:srgbClr val="740277"/>
                </a:solidFill>
              </a:rPr>
              <a:t>RESPOND LIKE THIS</a:t>
            </a:r>
            <a:r>
              <a:rPr lang="en-US" sz="2500" b="1" dirty="0" smtClean="0">
                <a:solidFill>
                  <a:srgbClr val="740277"/>
                </a:solidFill>
              </a:rPr>
              <a:t>: This quote means _______________________.</a:t>
            </a:r>
            <a:endParaRPr lang="en-US" sz="2500" b="1" dirty="0">
              <a:solidFill>
                <a:srgbClr val="740277"/>
              </a:solidFill>
            </a:endParaRPr>
          </a:p>
        </p:txBody>
      </p:sp>
    </p:spTree>
    <p:extLst>
      <p:ext uri="{BB962C8B-B14F-4D97-AF65-F5344CB8AC3E}">
        <p14:creationId xmlns:p14="http://schemas.microsoft.com/office/powerpoint/2010/main" val="3494374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1"/>
            </a:gs>
            <a:gs pos="14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8"/>
            <a:ext cx="9144000" cy="696026"/>
          </a:xfrm>
          <a:prstGeom prst="rect">
            <a:avLst/>
          </a:prstGeom>
          <a:ln w="25400">
            <a:solidFill>
              <a:srgbClr val="740277"/>
            </a:solidFill>
          </a:ln>
        </p:spPr>
      </p:pic>
      <p:sp>
        <p:nvSpPr>
          <p:cNvPr id="2" name="Rectangle 1"/>
          <p:cNvSpPr/>
          <p:nvPr/>
        </p:nvSpPr>
        <p:spPr>
          <a:xfrm>
            <a:off x="353429" y="92986"/>
            <a:ext cx="184731" cy="661720"/>
          </a:xfrm>
          <a:prstGeom prst="rect">
            <a:avLst/>
          </a:prstGeom>
        </p:spPr>
        <p:txBody>
          <a:bodyPr wrap="none">
            <a:spAutoFit/>
          </a:bodyPr>
          <a:lstStyle/>
          <a:p>
            <a:endParaRPr lang="en-US" sz="3700" dirty="0"/>
          </a:p>
        </p:txBody>
      </p:sp>
      <p:sp>
        <p:nvSpPr>
          <p:cNvPr id="7" name="TextBox 6"/>
          <p:cNvSpPr txBox="1"/>
          <p:nvPr/>
        </p:nvSpPr>
        <p:spPr>
          <a:xfrm>
            <a:off x="0" y="720929"/>
            <a:ext cx="9144000" cy="5814540"/>
          </a:xfrm>
          <a:prstGeom prst="rect">
            <a:avLst/>
          </a:prstGeom>
          <a:noFill/>
          <a:ln w="38100">
            <a:solidFill>
              <a:schemeClr val="bg1"/>
            </a:solidFill>
          </a:ln>
        </p:spPr>
        <p:txBody>
          <a:bodyPr wrap="square" rtlCol="0">
            <a:spAutoFit/>
          </a:bodyPr>
          <a:lstStyle/>
          <a:p>
            <a:pPr>
              <a:lnSpc>
                <a:spcPct val="107000"/>
              </a:lnSpc>
              <a:spcAft>
                <a:spcPts val="800"/>
              </a:spcAft>
            </a:pPr>
            <a:r>
              <a:rPr lang="en-US" sz="2050" b="1" i="1" dirty="0">
                <a:solidFill>
                  <a:srgbClr val="002060"/>
                </a:solidFill>
                <a:cs typeface="Georgia"/>
              </a:rPr>
              <a:t>	</a:t>
            </a:r>
            <a:r>
              <a:rPr lang="en-US" sz="2050" b="1" dirty="0" smtClean="0">
                <a:solidFill>
                  <a:srgbClr val="00B050"/>
                </a:solidFill>
                <a:cs typeface="Georgia"/>
              </a:rPr>
              <a:t>I </a:t>
            </a:r>
            <a:r>
              <a:rPr lang="en-US" sz="2050" b="1" dirty="0">
                <a:solidFill>
                  <a:srgbClr val="00B050"/>
                </a:solidFill>
                <a:cs typeface="Georgia"/>
              </a:rPr>
              <a:t>have just read one </a:t>
            </a:r>
            <a:r>
              <a:rPr lang="en-US" sz="2050" b="1" dirty="0" smtClean="0">
                <a:solidFill>
                  <a:srgbClr val="00B050"/>
                </a:solidFill>
                <a:cs typeface="Georgia"/>
              </a:rPr>
              <a:t>text, </a:t>
            </a:r>
            <a:r>
              <a:rPr lang="en-US" sz="2050" b="1" u="sng" dirty="0" err="1" smtClean="0">
                <a:solidFill>
                  <a:srgbClr val="00B050"/>
                </a:solidFill>
                <a:cs typeface="Georgia"/>
              </a:rPr>
              <a:t>NewsELA’s</a:t>
            </a:r>
            <a:r>
              <a:rPr lang="en-US" sz="2050" b="1" u="sng" dirty="0" smtClean="0">
                <a:solidFill>
                  <a:srgbClr val="00B050"/>
                </a:solidFill>
                <a:cs typeface="Georgia"/>
              </a:rPr>
              <a:t> </a:t>
            </a:r>
            <a:r>
              <a:rPr lang="en-US" sz="2050" b="1" u="sng" dirty="0">
                <a:solidFill>
                  <a:srgbClr val="00B050"/>
                </a:solidFill>
                <a:cs typeface="Georgia"/>
              </a:rPr>
              <a:t>“Fundraiser has raised more than $15 million for Separated Immigrant </a:t>
            </a:r>
            <a:r>
              <a:rPr lang="en-US" sz="2050" b="1" u="sng" dirty="0" smtClean="0">
                <a:solidFill>
                  <a:srgbClr val="00B050"/>
                </a:solidFill>
                <a:cs typeface="Georgia"/>
              </a:rPr>
              <a:t>Families</a:t>
            </a:r>
            <a:r>
              <a:rPr lang="en-US" sz="2050" b="1" dirty="0" smtClean="0">
                <a:solidFill>
                  <a:srgbClr val="00B050"/>
                </a:solidFill>
                <a:cs typeface="Georgia"/>
              </a:rPr>
              <a:t>,” </a:t>
            </a:r>
            <a:r>
              <a:rPr lang="en-US" sz="2050" b="1" dirty="0">
                <a:solidFill>
                  <a:srgbClr val="00B050"/>
                </a:solidFill>
                <a:cs typeface="Georgia"/>
              </a:rPr>
              <a:t>that gave me information about </a:t>
            </a:r>
            <a:r>
              <a:rPr lang="en-US" sz="2050" b="1" u="sng" dirty="0" smtClean="0">
                <a:solidFill>
                  <a:srgbClr val="00B050"/>
                </a:solidFill>
                <a:cs typeface="Georgia"/>
              </a:rPr>
              <a:t>illegal immigrants being separated from their families at the USA border after being arrested</a:t>
            </a:r>
            <a:r>
              <a:rPr lang="en-US" sz="2050" b="1" dirty="0" smtClean="0">
                <a:solidFill>
                  <a:srgbClr val="00B050"/>
                </a:solidFill>
                <a:cs typeface="Georgia"/>
              </a:rPr>
              <a:t>.  </a:t>
            </a:r>
            <a:r>
              <a:rPr lang="en-US" sz="2050" b="1" dirty="0">
                <a:solidFill>
                  <a:srgbClr val="00B050"/>
                </a:solidFill>
                <a:cs typeface="Georgia"/>
              </a:rPr>
              <a:t>I </a:t>
            </a:r>
            <a:r>
              <a:rPr lang="en-US" sz="2050" b="1" dirty="0" smtClean="0">
                <a:solidFill>
                  <a:srgbClr val="00B050"/>
                </a:solidFill>
                <a:cs typeface="Georgia"/>
              </a:rPr>
              <a:t>believe </a:t>
            </a:r>
            <a:r>
              <a:rPr lang="en-US" sz="2050" b="1" dirty="0">
                <a:solidFill>
                  <a:srgbClr val="00B050"/>
                </a:solidFill>
                <a:cs typeface="Georgia"/>
              </a:rPr>
              <a:t>that we </a:t>
            </a:r>
            <a:r>
              <a:rPr lang="en-US" sz="2050" b="1" u="sng" dirty="0">
                <a:solidFill>
                  <a:srgbClr val="00B050"/>
                </a:solidFill>
                <a:cs typeface="Georgia"/>
              </a:rPr>
              <a:t>should/should not arrest and deport illegal </a:t>
            </a:r>
            <a:r>
              <a:rPr lang="en-US" sz="2050" b="1" u="sng" dirty="0" smtClean="0">
                <a:solidFill>
                  <a:srgbClr val="00B050"/>
                </a:solidFill>
                <a:cs typeface="Georgia"/>
              </a:rPr>
              <a:t>immigrants</a:t>
            </a:r>
            <a:r>
              <a:rPr lang="en-US" sz="2050" b="1" dirty="0" smtClean="0">
                <a:solidFill>
                  <a:srgbClr val="00B050"/>
                </a:solidFill>
                <a:cs typeface="Georgia"/>
              </a:rPr>
              <a:t>.  Some other people say we </a:t>
            </a:r>
            <a:r>
              <a:rPr lang="en-US" sz="2050" b="1" u="sng" dirty="0" smtClean="0">
                <a:solidFill>
                  <a:srgbClr val="00B050"/>
                </a:solidFill>
                <a:cs typeface="Georgia"/>
              </a:rPr>
              <a:t>should/should not </a:t>
            </a:r>
            <a:r>
              <a:rPr lang="en-US" sz="2050" b="1" dirty="0" smtClean="0">
                <a:solidFill>
                  <a:srgbClr val="00B050"/>
                </a:solidFill>
                <a:cs typeface="Georgia"/>
              </a:rPr>
              <a:t>do this, but I do not agree.  They </a:t>
            </a:r>
            <a:r>
              <a:rPr lang="en-US" sz="2050" b="1" dirty="0">
                <a:solidFill>
                  <a:srgbClr val="00B050"/>
                </a:solidFill>
                <a:cs typeface="Georgia"/>
              </a:rPr>
              <a:t>are wrong because </a:t>
            </a:r>
            <a:r>
              <a:rPr lang="en-US" sz="2050" b="1" dirty="0" smtClean="0">
                <a:solidFill>
                  <a:srgbClr val="00B050"/>
                </a:solidFill>
                <a:cs typeface="Georgia"/>
              </a:rPr>
              <a:t>evidence from the text and other sources supports </a:t>
            </a:r>
            <a:r>
              <a:rPr lang="en-US" sz="2050" b="1" dirty="0">
                <a:solidFill>
                  <a:srgbClr val="00B050"/>
                </a:solidFill>
                <a:cs typeface="Georgia"/>
              </a:rPr>
              <a:t>this. </a:t>
            </a:r>
            <a:r>
              <a:rPr lang="en-US" sz="2050" i="1" u="sng"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ONE REASON TO SUPPORT THIS SIDE IS (Please write supporting detail/reason #1 from your paper here).   FOR EXAMPLE, (write an example from your mind to support detail/reason #1 here). THIS MEANS THAT (please explain more about this here).  ANOTHER REASON TO SUPPORT THIS SIDE IS (Please write supporting detail/reason #2 from your paper here).  FOR EXAMPLE, (write an example from your mind to support detail/reason #2 here). THIS MEANS THAT(please explain more about this here). A THIRD REASON IS (Please write supporting detail/reason #3 from your paper here that explains the following quote).. </a:t>
            </a:r>
            <a:r>
              <a:rPr lang="en-US" sz="2050" b="1" dirty="0" smtClean="0">
                <a:solidFill>
                  <a:srgbClr val="FF0000"/>
                </a:solidFill>
                <a:cs typeface="Georgia"/>
              </a:rPr>
              <a:t>IN THE TEXT IT STATES, “</a:t>
            </a:r>
            <a:r>
              <a:rPr lang="en-US" sz="2050" i="1" u="sng" dirty="0" smtClean="0">
                <a:solidFill>
                  <a:srgbClr val="FF0000"/>
                </a:solidFill>
                <a:cs typeface="Georgia"/>
              </a:rPr>
              <a:t>(Please write a quote from the text here that supports detail/reason #3).” </a:t>
            </a:r>
            <a:r>
              <a:rPr lang="en-US" sz="2050" b="1" dirty="0">
                <a:solidFill>
                  <a:srgbClr val="FF0000"/>
                </a:solidFill>
                <a:cs typeface="Georgia"/>
              </a:rPr>
              <a:t>(Text #___, Line # </a:t>
            </a:r>
            <a:r>
              <a:rPr lang="en-US" sz="2050" b="1" dirty="0" smtClean="0">
                <a:solidFill>
                  <a:srgbClr val="FF0000"/>
                </a:solidFill>
                <a:cs typeface="Georgia"/>
              </a:rPr>
              <a:t>___). </a:t>
            </a:r>
            <a:r>
              <a:rPr lang="en-US" sz="2050" i="1" u="sng"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THIS MEANS THAT (please explain more about #3 here). </a:t>
            </a:r>
            <a:r>
              <a:rPr lang="en-US" sz="2050" b="1" dirty="0" smtClean="0">
                <a:solidFill>
                  <a:srgbClr val="00B050"/>
                </a:solidFill>
                <a:cs typeface="Georgia"/>
              </a:rPr>
              <a:t>OBVIOUSLY, THESE POINTS PROVE THAT </a:t>
            </a:r>
            <a:r>
              <a:rPr lang="en-US" sz="2050" i="1" u="sng" dirty="0" smtClean="0">
                <a:solidFill>
                  <a:srgbClr val="00B050"/>
                </a:solidFill>
                <a:cs typeface="Georgia"/>
              </a:rPr>
              <a:t>(please summarize the whole paragraph here)</a:t>
            </a:r>
            <a:r>
              <a:rPr lang="en-US" sz="2050" dirty="0" smtClean="0">
                <a:solidFill>
                  <a:srgbClr val="00B050"/>
                </a:solidFill>
                <a:latin typeface="Comic Sans MS" panose="030F0702030302020204" pitchFamily="66" charset="0"/>
                <a:ea typeface="Calibri" panose="020F0502020204030204" pitchFamily="34" charset="0"/>
                <a:cs typeface="Times New Roman" panose="02020603050405020304" pitchFamily="18" charset="0"/>
              </a:rPr>
              <a:t>.</a:t>
            </a:r>
            <a:r>
              <a:rPr lang="en-US" sz="2050" dirty="0" smtClean="0">
                <a:solidFill>
                  <a:srgbClr val="00B050"/>
                </a:solidFill>
              </a:rPr>
              <a:t> </a:t>
            </a:r>
            <a:endParaRPr lang="en-US" sz="2050" b="1" dirty="0">
              <a:solidFill>
                <a:srgbClr val="00B050"/>
              </a:solidFill>
              <a:cs typeface="Georgia"/>
            </a:endParaRPr>
          </a:p>
        </p:txBody>
      </p:sp>
      <p:sp>
        <p:nvSpPr>
          <p:cNvPr id="8" name="Rectangle 7"/>
          <p:cNvSpPr/>
          <p:nvPr/>
        </p:nvSpPr>
        <p:spPr>
          <a:xfrm>
            <a:off x="251157" y="155675"/>
            <a:ext cx="8618193" cy="553998"/>
          </a:xfrm>
          <a:prstGeom prst="rect">
            <a:avLst/>
          </a:prstGeom>
        </p:spPr>
        <p:txBody>
          <a:bodyPr wrap="none">
            <a:spAutoFit/>
          </a:bodyPr>
          <a:lstStyle/>
          <a:p>
            <a:pPr algn="ctr"/>
            <a:r>
              <a:rPr lang="en-US" sz="3000" b="1" dirty="0">
                <a:cs typeface="Georgia"/>
              </a:rPr>
              <a:t>“Should illegal immigrants be arrested or deported</a:t>
            </a:r>
            <a:r>
              <a:rPr lang="en-US" sz="3000" b="1" dirty="0" smtClean="0">
                <a:cs typeface="Georgia"/>
              </a:rPr>
              <a:t>?”</a:t>
            </a:r>
            <a:endParaRPr lang="en-US" sz="3000" dirty="0"/>
          </a:p>
        </p:txBody>
      </p:sp>
    </p:spTree>
    <p:extLst>
      <p:ext uri="{BB962C8B-B14F-4D97-AF65-F5344CB8AC3E}">
        <p14:creationId xmlns:p14="http://schemas.microsoft.com/office/powerpoint/2010/main" val="19588534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1"/>
            </a:gs>
            <a:gs pos="14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8"/>
            <a:ext cx="9144000" cy="696026"/>
          </a:xfrm>
          <a:prstGeom prst="rect">
            <a:avLst/>
          </a:prstGeom>
          <a:ln w="25400">
            <a:solidFill>
              <a:srgbClr val="740277"/>
            </a:solidFill>
          </a:ln>
        </p:spPr>
      </p:pic>
      <p:sp>
        <p:nvSpPr>
          <p:cNvPr id="2" name="Rectangle 1"/>
          <p:cNvSpPr/>
          <p:nvPr/>
        </p:nvSpPr>
        <p:spPr>
          <a:xfrm>
            <a:off x="353429" y="92986"/>
            <a:ext cx="184731" cy="661720"/>
          </a:xfrm>
          <a:prstGeom prst="rect">
            <a:avLst/>
          </a:prstGeom>
        </p:spPr>
        <p:txBody>
          <a:bodyPr wrap="none">
            <a:spAutoFit/>
          </a:bodyPr>
          <a:lstStyle/>
          <a:p>
            <a:endParaRPr lang="en-US" sz="3700" dirty="0"/>
          </a:p>
        </p:txBody>
      </p:sp>
      <p:sp>
        <p:nvSpPr>
          <p:cNvPr id="7" name="TextBox 6"/>
          <p:cNvSpPr txBox="1"/>
          <p:nvPr/>
        </p:nvSpPr>
        <p:spPr>
          <a:xfrm>
            <a:off x="0" y="720929"/>
            <a:ext cx="9144000" cy="5846729"/>
          </a:xfrm>
          <a:prstGeom prst="rect">
            <a:avLst/>
          </a:prstGeom>
          <a:noFill/>
          <a:ln w="38100">
            <a:solidFill>
              <a:schemeClr val="bg1"/>
            </a:solidFill>
          </a:ln>
        </p:spPr>
        <p:txBody>
          <a:bodyPr wrap="square" rtlCol="0">
            <a:spAutoFit/>
          </a:bodyPr>
          <a:lstStyle/>
          <a:p>
            <a:pPr>
              <a:lnSpc>
                <a:spcPct val="107000"/>
              </a:lnSpc>
              <a:spcAft>
                <a:spcPts val="800"/>
              </a:spcAft>
            </a:pPr>
            <a:r>
              <a:rPr lang="en-US" sz="2460" b="1" i="1" dirty="0">
                <a:solidFill>
                  <a:srgbClr val="002060"/>
                </a:solidFill>
                <a:highlight>
                  <a:srgbClr val="FFFF00"/>
                </a:highlight>
                <a:cs typeface="Times New Roman" panose="02020603050405020304" pitchFamily="18" charset="0"/>
              </a:rPr>
              <a:t>	</a:t>
            </a:r>
            <a:r>
              <a:rPr lang="en-US" sz="2460" b="1" dirty="0" smtClean="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ONE </a:t>
            </a:r>
            <a:r>
              <a:rPr lang="en-US" sz="2460" b="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REASON TO SUPPORT THIS SIDE IS </a:t>
            </a:r>
            <a:r>
              <a:rPr lang="en-US" sz="2460" i="1" u="sng"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(Please write supporting detail/reason #1 from your paper here)</a:t>
            </a:r>
            <a:r>
              <a:rPr lang="en-US" sz="2460" i="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460" b="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FOR EXAMPLE, </a:t>
            </a:r>
            <a:r>
              <a:rPr lang="en-US" sz="2460" i="1" u="sng"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(write an example from your mind to support detail/reason #1 here). </a:t>
            </a:r>
            <a:r>
              <a:rPr lang="en-US" sz="2460" b="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THIS MEANS THAT </a:t>
            </a:r>
            <a:r>
              <a:rPr lang="en-US" sz="2460" i="1" u="sng"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(please explain more about #1 here)</a:t>
            </a:r>
            <a:r>
              <a:rPr lang="en-US" sz="2460" i="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460" b="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ANOTHER REASON TO SUPPORT THIS SIDE IS </a:t>
            </a:r>
            <a:r>
              <a:rPr lang="en-US" sz="2460" i="1" u="sng"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(Please write supporting detail/reason #2 from your paper here).  </a:t>
            </a:r>
            <a:r>
              <a:rPr lang="en-US" sz="2460" b="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FOR EXAMPLE, </a:t>
            </a:r>
            <a:r>
              <a:rPr lang="en-US" sz="2460" i="1" u="sng"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(write an example from your mind to support detail/reason #2 here). </a:t>
            </a:r>
            <a:r>
              <a:rPr lang="en-US" sz="2460" b="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THIS MEANS THAT</a:t>
            </a:r>
            <a:r>
              <a:rPr lang="en-US" sz="2460" i="1" u="sng"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(please explain more about #2 here)</a:t>
            </a:r>
            <a:r>
              <a:rPr lang="en-US" sz="2460" i="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460" b="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A THIRD REASON IS </a:t>
            </a:r>
            <a:r>
              <a:rPr lang="en-US" sz="2460" i="1" u="sng"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(Please write supporting detail/reason #3 from your paper here that explains the following quote</a:t>
            </a:r>
            <a:r>
              <a:rPr lang="en-US" sz="2460" i="1" u="sng" dirty="0" smtClean="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2460" i="1" dirty="0" smtClean="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2460" i="1" u="sng" dirty="0" err="1" smtClean="0"/>
              <a:t>ll</a:t>
            </a:r>
            <a:r>
              <a:rPr lang="en-US" sz="2460" b="1" dirty="0" err="1" smtClean="0">
                <a:solidFill>
                  <a:srgbClr val="FF0000"/>
                </a:solidFill>
                <a:cs typeface="Georgia"/>
              </a:rPr>
              <a:t>IN</a:t>
            </a:r>
            <a:r>
              <a:rPr lang="en-US" sz="2460" b="1" dirty="0" smtClean="0">
                <a:solidFill>
                  <a:srgbClr val="FF0000"/>
                </a:solidFill>
                <a:cs typeface="Georgia"/>
              </a:rPr>
              <a:t> THE TEXT IT STATES, “</a:t>
            </a:r>
            <a:r>
              <a:rPr lang="en-US" sz="2460" b="1" i="1" u="sng" dirty="0" smtClean="0">
                <a:solidFill>
                  <a:srgbClr val="FF0000"/>
                </a:solidFill>
                <a:cs typeface="Georgia"/>
              </a:rPr>
              <a:t>(Please write a quote from the text here that supports detail/reason #3).” </a:t>
            </a:r>
            <a:r>
              <a:rPr lang="en-US" sz="2460" b="1" dirty="0">
                <a:solidFill>
                  <a:srgbClr val="FF0000"/>
                </a:solidFill>
                <a:cs typeface="Georgia"/>
              </a:rPr>
              <a:t>(Text #___, Line # ___). </a:t>
            </a:r>
            <a:r>
              <a:rPr lang="en-US" sz="2460" b="1" dirty="0">
                <a:solidFill>
                  <a:schemeClr val="bg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THIS MEANS THAT (please explain more about #3 here). </a:t>
            </a:r>
            <a:r>
              <a:rPr lang="en-US" sz="2460" b="1" dirty="0" smtClean="0">
                <a:solidFill>
                  <a:srgbClr val="00B050"/>
                </a:solidFill>
                <a:cs typeface="Georgia"/>
              </a:rPr>
              <a:t>OBVIOUSLY, THESE POINTS PROVE THAT </a:t>
            </a:r>
            <a:r>
              <a:rPr lang="en-US" sz="2460" i="1" u="sng" dirty="0" smtClean="0">
                <a:solidFill>
                  <a:srgbClr val="00B050"/>
                </a:solidFill>
                <a:cs typeface="Georgia"/>
              </a:rPr>
              <a:t>(please summarize the whole paragraph here)</a:t>
            </a:r>
            <a:r>
              <a:rPr lang="en-US" sz="2460" dirty="0" smtClean="0">
                <a:solidFill>
                  <a:srgbClr val="00B050"/>
                </a:solidFill>
                <a:latin typeface="Comic Sans MS" panose="030F0702030302020204" pitchFamily="66" charset="0"/>
                <a:ea typeface="Calibri" panose="020F0502020204030204" pitchFamily="34" charset="0"/>
                <a:cs typeface="Times New Roman" panose="02020603050405020304" pitchFamily="18" charset="0"/>
              </a:rPr>
              <a:t>.</a:t>
            </a:r>
            <a:r>
              <a:rPr lang="en-US" sz="2460" dirty="0" smtClean="0">
                <a:solidFill>
                  <a:srgbClr val="00B050"/>
                </a:solidFill>
              </a:rPr>
              <a:t> </a:t>
            </a:r>
            <a:endParaRPr lang="en-US" sz="2460" b="1" dirty="0">
              <a:solidFill>
                <a:srgbClr val="00B050"/>
              </a:solidFill>
              <a:cs typeface="Georgia"/>
            </a:endParaRPr>
          </a:p>
        </p:txBody>
      </p:sp>
      <p:sp>
        <p:nvSpPr>
          <p:cNvPr id="8" name="Rectangle 7"/>
          <p:cNvSpPr/>
          <p:nvPr/>
        </p:nvSpPr>
        <p:spPr>
          <a:xfrm>
            <a:off x="251157" y="155675"/>
            <a:ext cx="8618193" cy="553998"/>
          </a:xfrm>
          <a:prstGeom prst="rect">
            <a:avLst/>
          </a:prstGeom>
        </p:spPr>
        <p:txBody>
          <a:bodyPr wrap="none">
            <a:spAutoFit/>
          </a:bodyPr>
          <a:lstStyle/>
          <a:p>
            <a:pPr algn="ctr"/>
            <a:r>
              <a:rPr lang="en-US" sz="3000" b="1" dirty="0">
                <a:cs typeface="Georgia"/>
              </a:rPr>
              <a:t>“Should illegal immigrants be arrested or deported</a:t>
            </a:r>
            <a:r>
              <a:rPr lang="en-US" sz="3000" b="1" dirty="0" smtClean="0">
                <a:cs typeface="Georgia"/>
              </a:rPr>
              <a:t>?”</a:t>
            </a:r>
            <a:endParaRPr lang="en-US" sz="3000" dirty="0"/>
          </a:p>
        </p:txBody>
      </p:sp>
    </p:spTree>
    <p:extLst>
      <p:ext uri="{BB962C8B-B14F-4D97-AF65-F5344CB8AC3E}">
        <p14:creationId xmlns:p14="http://schemas.microsoft.com/office/powerpoint/2010/main" val="1325868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FFE11C"/>
            </a:gs>
            <a:gs pos="16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67701" y="481753"/>
            <a:ext cx="8997238" cy="1323439"/>
          </a:xfrm>
          <a:prstGeom prst="rect">
            <a:avLst/>
          </a:prstGeom>
          <a:noFill/>
        </p:spPr>
        <p:txBody>
          <a:bodyPr wrap="square" rtlCol="0">
            <a:spAutoFit/>
          </a:bodyPr>
          <a:lstStyle/>
          <a:p>
            <a:pPr algn="ctr"/>
            <a:r>
              <a:rPr lang="en-US" sz="4000" b="1" dirty="0" smtClean="0">
                <a:solidFill>
                  <a:srgbClr val="008000"/>
                </a:solidFill>
                <a:latin typeface="Georgia"/>
                <a:cs typeface="Georgia"/>
              </a:rPr>
              <a:t>THIS WEEK’S TOPIC: </a:t>
            </a:r>
          </a:p>
          <a:p>
            <a:pPr algn="ctr"/>
            <a:r>
              <a:rPr lang="en-US" sz="4000" b="1" dirty="0" smtClean="0">
                <a:solidFill>
                  <a:srgbClr val="008000"/>
                </a:solidFill>
                <a:latin typeface="Georgia"/>
                <a:cs typeface="Georgia"/>
              </a:rPr>
              <a:t>ALL ABOUT ME!</a:t>
            </a:r>
            <a:endParaRPr lang="en-US" sz="4000" b="1" dirty="0">
              <a:solidFill>
                <a:srgbClr val="008000"/>
              </a:solidFill>
              <a:latin typeface="Georgia"/>
              <a:cs typeface="Georgia"/>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16" y="2096393"/>
            <a:ext cx="8756520" cy="4308764"/>
          </a:xfrm>
          <a:prstGeom prst="rect">
            <a:avLst/>
          </a:prstGeom>
        </p:spPr>
      </p:pic>
    </p:spTree>
    <p:extLst>
      <p:ext uri="{BB962C8B-B14F-4D97-AF65-F5344CB8AC3E}">
        <p14:creationId xmlns:p14="http://schemas.microsoft.com/office/powerpoint/2010/main" val="35928564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1"/>
            </a:gs>
            <a:gs pos="14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592393"/>
          </a:xfrm>
          <a:prstGeom prst="rect">
            <a:avLst/>
          </a:prstGeom>
          <a:ln w="25400">
            <a:solidFill>
              <a:srgbClr val="740277"/>
            </a:solidFill>
          </a:ln>
        </p:spPr>
      </p:pic>
      <p:sp>
        <p:nvSpPr>
          <p:cNvPr id="2" name="Rectangle 1"/>
          <p:cNvSpPr/>
          <p:nvPr/>
        </p:nvSpPr>
        <p:spPr>
          <a:xfrm>
            <a:off x="2223180" y="52042"/>
            <a:ext cx="4405821" cy="553998"/>
          </a:xfrm>
          <a:prstGeom prst="rect">
            <a:avLst/>
          </a:prstGeom>
        </p:spPr>
        <p:txBody>
          <a:bodyPr wrap="none">
            <a:spAutoFit/>
          </a:bodyPr>
          <a:lstStyle/>
          <a:p>
            <a:r>
              <a:rPr lang="en-US" sz="3000" b="1" u="sng" dirty="0" smtClean="0"/>
              <a:t>COLOR CODING: WRITING </a:t>
            </a:r>
            <a:endParaRPr lang="en-US" sz="3000" dirty="0"/>
          </a:p>
        </p:txBody>
      </p:sp>
      <p:sp>
        <p:nvSpPr>
          <p:cNvPr id="7" name="TextBox 6"/>
          <p:cNvSpPr txBox="1"/>
          <p:nvPr/>
        </p:nvSpPr>
        <p:spPr>
          <a:xfrm>
            <a:off x="0" y="627241"/>
            <a:ext cx="9144000" cy="430887"/>
          </a:xfrm>
          <a:prstGeom prst="rect">
            <a:avLst/>
          </a:prstGeom>
          <a:solidFill>
            <a:srgbClr val="00B050"/>
          </a:solidFill>
          <a:ln w="38100">
            <a:solidFill>
              <a:schemeClr val="bg1"/>
            </a:solidFill>
          </a:ln>
        </p:spPr>
        <p:txBody>
          <a:bodyPr wrap="square" rtlCol="0">
            <a:spAutoFit/>
          </a:bodyPr>
          <a:lstStyle/>
          <a:p>
            <a:r>
              <a:rPr lang="en-US" sz="2200" b="1" dirty="0" smtClean="0">
                <a:solidFill>
                  <a:schemeClr val="bg1"/>
                </a:solidFill>
                <a:cs typeface="Georgia"/>
              </a:rPr>
              <a:t>Green: Topic Sentence (Main/Central Idea)</a:t>
            </a:r>
          </a:p>
        </p:txBody>
      </p:sp>
      <p:graphicFrame>
        <p:nvGraphicFramePr>
          <p:cNvPr id="8" name="Table 7"/>
          <p:cNvGraphicFramePr>
            <a:graphicFrameLocks noGrp="1"/>
          </p:cNvGraphicFramePr>
          <p:nvPr>
            <p:extLst>
              <p:ext uri="{D42A27DB-BD31-4B8C-83A1-F6EECF244321}">
                <p14:modId xmlns:p14="http://schemas.microsoft.com/office/powerpoint/2010/main" val="3159716904"/>
              </p:ext>
            </p:extLst>
          </p:nvPr>
        </p:nvGraphicFramePr>
        <p:xfrm>
          <a:off x="0" y="1105462"/>
          <a:ext cx="9130352" cy="5588306"/>
        </p:xfrm>
        <a:graphic>
          <a:graphicData uri="http://schemas.openxmlformats.org/drawingml/2006/table">
            <a:tbl>
              <a:tblPr firstRow="1" bandRow="1">
                <a:tableStyleId>{5C22544A-7EE6-4342-B048-85BDC9FD1C3A}</a:tableStyleId>
              </a:tblPr>
              <a:tblGrid>
                <a:gridCol w="4462818"/>
                <a:gridCol w="4667534"/>
              </a:tblGrid>
              <a:tr h="54425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u="sng" dirty="0" smtClean="0">
                          <a:solidFill>
                            <a:schemeClr val="tx1"/>
                          </a:solidFill>
                        </a:rPr>
                        <a:t>YELLOW (PARAPHRASING/ANALYSIS)</a:t>
                      </a:r>
                    </a:p>
                    <a:p>
                      <a:pPr marL="0" marR="0" indent="0" algn="ctr" defTabSz="457200" rtl="0" eaLnBrk="1" fontAlgn="auto" latinLnBrk="0" hangingPunct="1">
                        <a:lnSpc>
                          <a:spcPct val="100000"/>
                        </a:lnSpc>
                        <a:spcBef>
                          <a:spcPts val="0"/>
                        </a:spcBef>
                        <a:spcAft>
                          <a:spcPts val="0"/>
                        </a:spcAft>
                        <a:buClrTx/>
                        <a:buSzTx/>
                        <a:buFontTx/>
                        <a:buNone/>
                        <a:tabLst/>
                        <a:defRPr/>
                      </a:pPr>
                      <a:r>
                        <a:rPr lang="en-US" sz="1600" b="1" u="sng" dirty="0" smtClean="0">
                          <a:solidFill>
                            <a:schemeClr val="tx1"/>
                          </a:solidFill>
                        </a:rPr>
                        <a:t>Important</a:t>
                      </a:r>
                      <a:r>
                        <a:rPr lang="en-US" sz="1600" b="1" u="sng" baseline="0" dirty="0" smtClean="0">
                          <a:solidFill>
                            <a:schemeClr val="tx1"/>
                          </a:solidFill>
                        </a:rPr>
                        <a:t> Terms</a:t>
                      </a:r>
                      <a:r>
                        <a:rPr lang="en-US" sz="1600" b="1" u="none" baseline="0" dirty="0" smtClean="0">
                          <a:solidFill>
                            <a:schemeClr val="tx1"/>
                          </a:solidFill>
                        </a:rPr>
                        <a:t>:</a:t>
                      </a:r>
                      <a:endParaRPr lang="en-US" sz="1600" b="1" u="none" dirty="0" smtClean="0">
                        <a:solidFill>
                          <a:schemeClr val="tx1"/>
                        </a:solidFill>
                      </a:endParaRPr>
                    </a:p>
                  </a:txBody>
                  <a:tcPr>
                    <a:solidFill>
                      <a:schemeClr val="bg1"/>
                    </a:solidFill>
                  </a:tcPr>
                </a:tc>
                <a:tc>
                  <a:txBody>
                    <a:bodyPr/>
                    <a:lstStyle/>
                    <a:p>
                      <a:pPr algn="ctr"/>
                      <a:r>
                        <a:rPr lang="en-US" sz="1600" b="1" u="sng" dirty="0" smtClean="0">
                          <a:solidFill>
                            <a:schemeClr val="tx1"/>
                          </a:solidFill>
                        </a:rPr>
                        <a:t>RED (CITATIONS/QUOTATIONS)</a:t>
                      </a:r>
                    </a:p>
                    <a:p>
                      <a:pPr marL="0" marR="0" indent="0" algn="ctr" defTabSz="457200" rtl="0" eaLnBrk="1" fontAlgn="auto" latinLnBrk="0" hangingPunct="1">
                        <a:lnSpc>
                          <a:spcPct val="100000"/>
                        </a:lnSpc>
                        <a:spcBef>
                          <a:spcPts val="0"/>
                        </a:spcBef>
                        <a:spcAft>
                          <a:spcPts val="0"/>
                        </a:spcAft>
                        <a:buClrTx/>
                        <a:buSzTx/>
                        <a:buFontTx/>
                        <a:buNone/>
                        <a:tabLst/>
                        <a:defRPr/>
                      </a:pPr>
                      <a:r>
                        <a:rPr lang="en-US" sz="1600" b="1" u="sng" dirty="0" smtClean="0">
                          <a:solidFill>
                            <a:schemeClr val="tx1"/>
                          </a:solidFill>
                        </a:rPr>
                        <a:t>Important</a:t>
                      </a:r>
                      <a:r>
                        <a:rPr lang="en-US" sz="1600" b="1" u="sng" baseline="0" dirty="0" smtClean="0">
                          <a:solidFill>
                            <a:schemeClr val="tx1"/>
                          </a:solidFill>
                        </a:rPr>
                        <a:t> Terms</a:t>
                      </a:r>
                      <a:r>
                        <a:rPr lang="en-US" sz="1600" b="1" u="none" baseline="0" dirty="0" smtClean="0">
                          <a:solidFill>
                            <a:schemeClr val="tx1"/>
                          </a:solidFill>
                        </a:rPr>
                        <a:t>:</a:t>
                      </a:r>
                      <a:endParaRPr lang="en-US" sz="1600" b="1" u="none" dirty="0" smtClean="0">
                        <a:solidFill>
                          <a:schemeClr val="tx1"/>
                        </a:solidFill>
                      </a:endParaRPr>
                    </a:p>
                  </a:txBody>
                  <a:tcPr>
                    <a:solidFill>
                      <a:schemeClr val="bg1"/>
                    </a:solidFill>
                  </a:tcPr>
                </a:tc>
              </a:tr>
              <a:tr h="309237">
                <a:tc>
                  <a:txBody>
                    <a:bodyPr/>
                    <a:lstStyle/>
                    <a:p>
                      <a:r>
                        <a:rPr lang="en-US" sz="1600" b="1" dirty="0" smtClean="0">
                          <a:solidFill>
                            <a:schemeClr val="bg1"/>
                          </a:solidFill>
                        </a:rPr>
                        <a:t>Your own words</a:t>
                      </a:r>
                      <a:endParaRPr lang="en-US" sz="1600" b="1" dirty="0">
                        <a:solidFill>
                          <a:schemeClr val="bg1"/>
                        </a:solidFill>
                      </a:endParaRPr>
                    </a:p>
                  </a:txBody>
                  <a:tcPr>
                    <a:solidFill>
                      <a:srgbClr val="FFC000"/>
                    </a:solidFill>
                  </a:tcPr>
                </a:tc>
                <a:tc>
                  <a:txBody>
                    <a:bodyPr/>
                    <a:lstStyle/>
                    <a:p>
                      <a:r>
                        <a:rPr lang="en-US" sz="1600" b="1" dirty="0" smtClean="0">
                          <a:solidFill>
                            <a:schemeClr val="tx1"/>
                          </a:solidFill>
                        </a:rPr>
                        <a:t>Copying</a:t>
                      </a:r>
                      <a:r>
                        <a:rPr lang="en-US" sz="1600" b="1" baseline="0" dirty="0" smtClean="0">
                          <a:solidFill>
                            <a:schemeClr val="tx1"/>
                          </a:solidFill>
                        </a:rPr>
                        <a:t> OK *with “ “</a:t>
                      </a:r>
                      <a:endParaRPr lang="en-US" sz="1600" b="1" dirty="0">
                        <a:solidFill>
                          <a:schemeClr val="tx1"/>
                        </a:solidFill>
                      </a:endParaRPr>
                    </a:p>
                  </a:txBody>
                  <a:tcPr>
                    <a:solidFill>
                      <a:srgbClr val="FF0000"/>
                    </a:solidFill>
                  </a:tcPr>
                </a:tc>
              </a:tr>
              <a:tr h="309237">
                <a:tc>
                  <a:txBody>
                    <a:bodyPr/>
                    <a:lstStyle/>
                    <a:p>
                      <a:r>
                        <a:rPr lang="en-US" sz="1600" b="1" dirty="0" smtClean="0">
                          <a:solidFill>
                            <a:schemeClr val="bg1"/>
                          </a:solidFill>
                        </a:rPr>
                        <a:t>General</a:t>
                      </a:r>
                      <a:r>
                        <a:rPr lang="en-US" sz="1600" b="1" baseline="0" dirty="0" smtClean="0">
                          <a:solidFill>
                            <a:schemeClr val="bg1"/>
                          </a:solidFill>
                        </a:rPr>
                        <a:t> evidence (can be from text)</a:t>
                      </a:r>
                      <a:endParaRPr lang="en-US" sz="1600" b="1" dirty="0">
                        <a:solidFill>
                          <a:schemeClr val="bg1"/>
                        </a:solidFill>
                      </a:endParaRPr>
                    </a:p>
                  </a:txBody>
                  <a:tcPr>
                    <a:solidFill>
                      <a:srgbClr val="FFC000"/>
                    </a:solidFill>
                  </a:tcPr>
                </a:tc>
                <a:tc>
                  <a:txBody>
                    <a:bodyPr/>
                    <a:lstStyle/>
                    <a:p>
                      <a:r>
                        <a:rPr lang="en-US" sz="1600" b="1" dirty="0" smtClean="0">
                          <a:solidFill>
                            <a:schemeClr val="tx1"/>
                          </a:solidFill>
                        </a:rPr>
                        <a:t>Text</a:t>
                      </a:r>
                      <a:r>
                        <a:rPr lang="en-US" sz="1600" b="1" baseline="0" dirty="0" smtClean="0">
                          <a:solidFill>
                            <a:schemeClr val="tx1"/>
                          </a:solidFill>
                        </a:rPr>
                        <a:t> evidence that is cited</a:t>
                      </a:r>
                      <a:endParaRPr lang="en-US" sz="1600" b="1" dirty="0">
                        <a:solidFill>
                          <a:schemeClr val="tx1"/>
                        </a:solidFill>
                      </a:endParaRPr>
                    </a:p>
                  </a:txBody>
                  <a:tcPr>
                    <a:solidFill>
                      <a:srgbClr val="FF0000"/>
                    </a:solidFill>
                  </a:tcPr>
                </a:tc>
              </a:tr>
              <a:tr h="544257">
                <a:tc>
                  <a:txBody>
                    <a:bodyPr/>
                    <a:lstStyle/>
                    <a:p>
                      <a:r>
                        <a:rPr lang="en-US" sz="1600" b="1" dirty="0" smtClean="0">
                          <a:solidFill>
                            <a:schemeClr val="bg1"/>
                          </a:solidFill>
                        </a:rPr>
                        <a:t>Explanation / Explain / Describe</a:t>
                      </a:r>
                      <a:endParaRPr lang="en-US" sz="1600" b="1" dirty="0">
                        <a:solidFill>
                          <a:schemeClr val="bg1"/>
                        </a:solidFill>
                      </a:endParaRPr>
                    </a:p>
                  </a:txBody>
                  <a:tcPr>
                    <a:solidFill>
                      <a:srgbClr val="FFC000"/>
                    </a:solidFill>
                  </a:tcPr>
                </a:tc>
                <a:tc>
                  <a:txBody>
                    <a:bodyPr/>
                    <a:lstStyle/>
                    <a:p>
                      <a:r>
                        <a:rPr lang="en-US" sz="1600" b="1" dirty="0" smtClean="0">
                          <a:solidFill>
                            <a:schemeClr val="tx1"/>
                          </a:solidFill>
                        </a:rPr>
                        <a:t>Must use quotation marks at</a:t>
                      </a:r>
                      <a:r>
                        <a:rPr lang="en-US" sz="1600" b="1" baseline="0" dirty="0" smtClean="0">
                          <a:solidFill>
                            <a:schemeClr val="tx1"/>
                          </a:solidFill>
                        </a:rPr>
                        <a:t> the start and end of sentence you copied</a:t>
                      </a:r>
                      <a:endParaRPr lang="en-US" sz="1600" b="1" dirty="0">
                        <a:solidFill>
                          <a:schemeClr val="tx1"/>
                        </a:solidFill>
                      </a:endParaRPr>
                    </a:p>
                  </a:txBody>
                  <a:tcPr>
                    <a:solidFill>
                      <a:srgbClr val="FF0000"/>
                    </a:solidFill>
                  </a:tcPr>
                </a:tc>
              </a:tr>
              <a:tr h="309237">
                <a:tc>
                  <a:txBody>
                    <a:bodyPr/>
                    <a:lstStyle/>
                    <a:p>
                      <a:r>
                        <a:rPr lang="en-US" sz="1600" b="1" dirty="0" smtClean="0">
                          <a:solidFill>
                            <a:schemeClr val="bg1"/>
                          </a:solidFill>
                        </a:rPr>
                        <a:t>NOT copying</a:t>
                      </a:r>
                      <a:endParaRPr lang="en-US" sz="1600" b="1" dirty="0">
                        <a:solidFill>
                          <a:schemeClr val="bg1"/>
                        </a:solidFill>
                      </a:endParaRPr>
                    </a:p>
                  </a:txBody>
                  <a:tcPr>
                    <a:solidFill>
                      <a:srgbClr val="FFC000"/>
                    </a:solidFill>
                  </a:tcPr>
                </a:tc>
                <a:tc>
                  <a:txBody>
                    <a:bodyPr/>
                    <a:lstStyle/>
                    <a:p>
                      <a:r>
                        <a:rPr lang="en-US" sz="1600" b="1" dirty="0" smtClean="0">
                          <a:solidFill>
                            <a:schemeClr val="tx1"/>
                          </a:solidFill>
                        </a:rPr>
                        <a:t>Quote/Quoting</a:t>
                      </a:r>
                      <a:endParaRPr lang="en-US" sz="1600" b="1" dirty="0">
                        <a:solidFill>
                          <a:schemeClr val="tx1"/>
                        </a:solidFill>
                      </a:endParaRPr>
                    </a:p>
                  </a:txBody>
                  <a:tcPr>
                    <a:solidFill>
                      <a:srgbClr val="FF0000"/>
                    </a:solidFill>
                  </a:tcPr>
                </a:tc>
              </a:tr>
              <a:tr h="309237">
                <a:tc>
                  <a:txBody>
                    <a:bodyPr/>
                    <a:lstStyle/>
                    <a:p>
                      <a:r>
                        <a:rPr lang="en-US" sz="1600" b="1" dirty="0" smtClean="0">
                          <a:solidFill>
                            <a:schemeClr val="bg1"/>
                          </a:solidFill>
                        </a:rPr>
                        <a:t>Can be</a:t>
                      </a:r>
                      <a:r>
                        <a:rPr lang="en-US" sz="1600" b="1" baseline="0" dirty="0" smtClean="0">
                          <a:solidFill>
                            <a:schemeClr val="bg1"/>
                          </a:solidFill>
                        </a:rPr>
                        <a:t> a REASON</a:t>
                      </a:r>
                      <a:endParaRPr lang="en-US" sz="1600" b="1" dirty="0">
                        <a:solidFill>
                          <a:schemeClr val="bg1"/>
                        </a:solidFill>
                      </a:endParaRPr>
                    </a:p>
                  </a:txBody>
                  <a:tcPr>
                    <a:solidFill>
                      <a:srgbClr val="FFC0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Cite/Citing</a:t>
                      </a:r>
                    </a:p>
                  </a:txBody>
                  <a:tcPr>
                    <a:solidFill>
                      <a:srgbClr val="FF0000"/>
                    </a:solidFill>
                  </a:tcPr>
                </a:tc>
              </a:tr>
              <a:tr h="544257">
                <a:tc>
                  <a:txBody>
                    <a:bodyPr/>
                    <a:lstStyle/>
                    <a:p>
                      <a:r>
                        <a:rPr lang="en-US" sz="1600" b="1" dirty="0" smtClean="0">
                          <a:solidFill>
                            <a:schemeClr val="bg1"/>
                          </a:solidFill>
                        </a:rPr>
                        <a:t>Supporting</a:t>
                      </a:r>
                      <a:r>
                        <a:rPr lang="en-US" sz="1600" b="1" baseline="0" dirty="0" smtClean="0">
                          <a:solidFill>
                            <a:schemeClr val="bg1"/>
                          </a:solidFill>
                        </a:rPr>
                        <a:t> details</a:t>
                      </a:r>
                      <a:endParaRPr lang="en-US" sz="1600" b="1" dirty="0">
                        <a:solidFill>
                          <a:schemeClr val="bg1"/>
                        </a:solidFill>
                      </a:endParaRPr>
                    </a:p>
                  </a:txBody>
                  <a:tcPr>
                    <a:solidFill>
                      <a:srgbClr val="FFC0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More specific</a:t>
                      </a:r>
                      <a:r>
                        <a:rPr lang="en-US" sz="1600" b="1" baseline="0" dirty="0" smtClean="0">
                          <a:solidFill>
                            <a:schemeClr val="tx1"/>
                          </a:solidFill>
                        </a:rPr>
                        <a:t> supporting</a:t>
                      </a:r>
                      <a:r>
                        <a:rPr lang="en-US" sz="1600" b="1" dirty="0" smtClean="0">
                          <a:solidFill>
                            <a:schemeClr val="tx1"/>
                          </a:solidFill>
                        </a:rPr>
                        <a:t> details that are cited</a:t>
                      </a:r>
                    </a:p>
                  </a:txBody>
                  <a:tcPr>
                    <a:solidFill>
                      <a:srgbClr val="FF0000"/>
                    </a:solidFill>
                  </a:tcPr>
                </a:tc>
              </a:tr>
              <a:tr h="544257">
                <a:tc>
                  <a:txBody>
                    <a:bodyPr/>
                    <a:lstStyle/>
                    <a:p>
                      <a:r>
                        <a:rPr lang="en-US" sz="1600" b="1" dirty="0" smtClean="0">
                          <a:solidFill>
                            <a:schemeClr val="bg1"/>
                          </a:solidFill>
                        </a:rPr>
                        <a:t>Specific examples</a:t>
                      </a:r>
                      <a:r>
                        <a:rPr lang="en-US" sz="1600" b="1" baseline="0" dirty="0" smtClean="0">
                          <a:solidFill>
                            <a:schemeClr val="bg1"/>
                          </a:solidFill>
                        </a:rPr>
                        <a:t> that are in your own words</a:t>
                      </a:r>
                      <a:endParaRPr lang="en-US" sz="1600" b="1" dirty="0">
                        <a:solidFill>
                          <a:schemeClr val="bg1"/>
                        </a:solidFill>
                      </a:endParaRPr>
                    </a:p>
                  </a:txBody>
                  <a:tcPr>
                    <a:solidFill>
                      <a:srgbClr val="FFC000"/>
                    </a:solidFill>
                  </a:tcPr>
                </a:tc>
                <a:tc>
                  <a:txBody>
                    <a:bodyPr/>
                    <a:lstStyle/>
                    <a:p>
                      <a:r>
                        <a:rPr lang="en-US" sz="1600" b="1" dirty="0" smtClean="0">
                          <a:solidFill>
                            <a:schemeClr val="tx1"/>
                          </a:solidFill>
                        </a:rPr>
                        <a:t>Specific Examples that are cited</a:t>
                      </a:r>
                      <a:endParaRPr lang="en-US" sz="1600" b="1" dirty="0">
                        <a:solidFill>
                          <a:schemeClr val="tx1"/>
                        </a:solidFill>
                      </a:endParaRPr>
                    </a:p>
                  </a:txBody>
                  <a:tcPr>
                    <a:solidFill>
                      <a:srgbClr val="FF0000"/>
                    </a:solidFill>
                  </a:tcPr>
                </a:tc>
              </a:tr>
              <a:tr h="5442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Can talk about the text but still in your own words</a:t>
                      </a:r>
                    </a:p>
                  </a:txBody>
                  <a:tcPr>
                    <a:solidFill>
                      <a:srgbClr val="FFC000"/>
                    </a:solidFill>
                  </a:tcPr>
                </a:tc>
                <a:tc>
                  <a:txBody>
                    <a:bodyPr/>
                    <a:lstStyle/>
                    <a:p>
                      <a:endParaRPr lang="en-US" sz="1600" b="1" dirty="0">
                        <a:solidFill>
                          <a:schemeClr val="tx1"/>
                        </a:solidFill>
                      </a:endParaRPr>
                    </a:p>
                  </a:txBody>
                  <a:tcPr>
                    <a:solidFill>
                      <a:srgbClr val="FF0000"/>
                    </a:solidFill>
                  </a:tcPr>
                </a:tc>
              </a:tr>
              <a:tr h="450335">
                <a:tc>
                  <a:txBody>
                    <a:bodyPr/>
                    <a:lstStyle/>
                    <a:p>
                      <a:pPr algn="ctr"/>
                      <a:r>
                        <a:rPr lang="en-US" sz="1600" b="1" u="sng" dirty="0" smtClean="0">
                          <a:solidFill>
                            <a:schemeClr val="tx1"/>
                          </a:solidFill>
                        </a:rPr>
                        <a:t>WORDS</a:t>
                      </a:r>
                      <a:r>
                        <a:rPr lang="en-US" sz="1600" b="1" u="sng" baseline="0" dirty="0" smtClean="0">
                          <a:solidFill>
                            <a:schemeClr val="tx1"/>
                          </a:solidFill>
                        </a:rPr>
                        <a:t> TO START WITH:</a:t>
                      </a:r>
                      <a:endParaRPr lang="en-US" sz="1600" b="1" u="sng" dirty="0">
                        <a:solidFill>
                          <a:schemeClr val="tx1"/>
                        </a:solidFill>
                      </a:endParaRPr>
                    </a:p>
                  </a:txBody>
                  <a:tcPr>
                    <a:solidFill>
                      <a:schemeClr val="bg1"/>
                    </a:solidFill>
                  </a:tcPr>
                </a:tc>
                <a:tc>
                  <a:txBody>
                    <a:bodyPr/>
                    <a:lstStyle/>
                    <a:p>
                      <a:pPr algn="ctr"/>
                      <a:r>
                        <a:rPr lang="en-US" sz="1600" b="1" u="sng" dirty="0" smtClean="0">
                          <a:solidFill>
                            <a:schemeClr val="tx1"/>
                          </a:solidFill>
                        </a:rPr>
                        <a:t>WORDS TO START WITH:</a:t>
                      </a:r>
                      <a:endParaRPr lang="en-US" sz="1600" b="1" u="sng" dirty="0">
                        <a:solidFill>
                          <a:schemeClr val="tx1"/>
                        </a:solidFill>
                      </a:endParaRPr>
                    </a:p>
                  </a:txBody>
                  <a:tcPr>
                    <a:solidFill>
                      <a:schemeClr val="bg1"/>
                    </a:solidFill>
                  </a:tcPr>
                </a:tc>
              </a:tr>
              <a:tr h="309237">
                <a:tc>
                  <a:txBody>
                    <a:bodyPr/>
                    <a:lstStyle/>
                    <a:p>
                      <a:r>
                        <a:rPr lang="en-US" sz="1600" b="1" dirty="0" smtClean="0">
                          <a:solidFill>
                            <a:schemeClr val="bg1"/>
                          </a:solidFill>
                        </a:rPr>
                        <a:t>This means/shows that _______</a:t>
                      </a:r>
                      <a:endParaRPr lang="en-US" sz="1600" b="1" dirty="0">
                        <a:solidFill>
                          <a:schemeClr val="bg1"/>
                        </a:solidFill>
                      </a:endParaRPr>
                    </a:p>
                  </a:txBody>
                  <a:tcPr>
                    <a:solidFill>
                      <a:srgbClr val="FFC000"/>
                    </a:solidFill>
                  </a:tcPr>
                </a:tc>
                <a:tc>
                  <a:txBody>
                    <a:bodyPr/>
                    <a:lstStyle/>
                    <a:p>
                      <a:r>
                        <a:rPr lang="en-US" sz="1600" b="1" dirty="0" smtClean="0">
                          <a:solidFill>
                            <a:schemeClr val="tx1"/>
                          </a:solidFill>
                        </a:rPr>
                        <a:t>In the</a:t>
                      </a:r>
                      <a:r>
                        <a:rPr lang="en-US" sz="1600" b="1" baseline="0" dirty="0" smtClean="0">
                          <a:solidFill>
                            <a:schemeClr val="tx1"/>
                          </a:solidFill>
                        </a:rPr>
                        <a:t> text it states, “_______”</a:t>
                      </a:r>
                      <a:endParaRPr lang="en-US" sz="1600" b="1" dirty="0">
                        <a:solidFill>
                          <a:schemeClr val="tx1"/>
                        </a:solidFill>
                      </a:endParaRPr>
                    </a:p>
                  </a:txBody>
                  <a:tcPr>
                    <a:solidFill>
                      <a:srgbClr val="FF0000"/>
                    </a:solidFill>
                  </a:tcPr>
                </a:tc>
              </a:tr>
              <a:tr h="309237">
                <a:tc>
                  <a:txBody>
                    <a:bodyPr/>
                    <a:lstStyle/>
                    <a:p>
                      <a:r>
                        <a:rPr lang="en-US" sz="1600" b="1" dirty="0" smtClean="0">
                          <a:solidFill>
                            <a:schemeClr val="bg1"/>
                          </a:solidFill>
                        </a:rPr>
                        <a:t>In</a:t>
                      </a:r>
                      <a:r>
                        <a:rPr lang="en-US" sz="1600" b="1" baseline="0" dirty="0" smtClean="0">
                          <a:solidFill>
                            <a:schemeClr val="bg1"/>
                          </a:solidFill>
                        </a:rPr>
                        <a:t> other words, ________</a:t>
                      </a:r>
                      <a:endParaRPr lang="en-US" sz="1600" b="1" dirty="0">
                        <a:solidFill>
                          <a:schemeClr val="bg1"/>
                        </a:solidFill>
                      </a:endParaRPr>
                    </a:p>
                  </a:txBody>
                  <a:tcPr>
                    <a:solidFill>
                      <a:srgbClr val="FFC000"/>
                    </a:solidFill>
                  </a:tcPr>
                </a:tc>
                <a:tc>
                  <a:txBody>
                    <a:bodyPr/>
                    <a:lstStyle/>
                    <a:p>
                      <a:r>
                        <a:rPr lang="en-US" sz="1600" b="1" dirty="0" smtClean="0">
                          <a:solidFill>
                            <a:schemeClr val="tx1"/>
                          </a:solidFill>
                        </a:rPr>
                        <a:t>According to the author,</a:t>
                      </a:r>
                      <a:r>
                        <a:rPr lang="en-US" sz="1600" b="1" baseline="0" dirty="0" smtClean="0">
                          <a:solidFill>
                            <a:schemeClr val="tx1"/>
                          </a:solidFill>
                        </a:rPr>
                        <a:t> “______”</a:t>
                      </a:r>
                      <a:endParaRPr lang="en-US" sz="1600" b="1" dirty="0">
                        <a:solidFill>
                          <a:schemeClr val="tx1"/>
                        </a:solidFill>
                      </a:endParaRPr>
                    </a:p>
                  </a:txBody>
                  <a:tcPr>
                    <a:solidFill>
                      <a:srgbClr val="FF0000"/>
                    </a:solidFill>
                  </a:tcPr>
                </a:tc>
              </a:tr>
              <a:tr h="309237">
                <a:tc>
                  <a:txBody>
                    <a:bodyPr/>
                    <a:lstStyle/>
                    <a:p>
                      <a:r>
                        <a:rPr lang="en-US" sz="1600" b="1" dirty="0" smtClean="0">
                          <a:solidFill>
                            <a:schemeClr val="bg1"/>
                          </a:solidFill>
                        </a:rPr>
                        <a:t>Here we see that</a:t>
                      </a:r>
                      <a:r>
                        <a:rPr lang="en-US" sz="1600" b="1" baseline="0" dirty="0" smtClean="0">
                          <a:solidFill>
                            <a:schemeClr val="bg1"/>
                          </a:solidFill>
                        </a:rPr>
                        <a:t> _____________</a:t>
                      </a:r>
                      <a:endParaRPr lang="en-US" sz="1600" b="1" dirty="0">
                        <a:solidFill>
                          <a:schemeClr val="bg1"/>
                        </a:solidFill>
                      </a:endParaRPr>
                    </a:p>
                  </a:txBody>
                  <a:tcPr>
                    <a:solidFill>
                      <a:srgbClr val="FFC000"/>
                    </a:solidFill>
                  </a:tcPr>
                </a:tc>
                <a:tc>
                  <a:txBody>
                    <a:bodyPr/>
                    <a:lstStyle/>
                    <a:p>
                      <a:r>
                        <a:rPr lang="en-US" sz="1600" b="1" dirty="0" smtClean="0">
                          <a:solidFill>
                            <a:schemeClr val="tx1"/>
                          </a:solidFill>
                        </a:rPr>
                        <a:t>For example, “________”</a:t>
                      </a:r>
                      <a:endParaRPr lang="en-US" sz="1600" b="1" dirty="0">
                        <a:solidFill>
                          <a:schemeClr val="tx1"/>
                        </a:solidFill>
                      </a:endParaRPr>
                    </a:p>
                  </a:txBody>
                  <a:tcPr>
                    <a:solidFill>
                      <a:srgbClr val="FF0000"/>
                    </a:solidFill>
                  </a:tcPr>
                </a:tc>
              </a:tr>
            </a:tbl>
          </a:graphicData>
        </a:graphic>
      </p:graphicFrame>
    </p:spTree>
    <p:extLst>
      <p:ext uri="{BB962C8B-B14F-4D97-AF65-F5344CB8AC3E}">
        <p14:creationId xmlns:p14="http://schemas.microsoft.com/office/powerpoint/2010/main" val="11158010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1"/>
            </a:gs>
            <a:gs pos="14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184731" cy="661720"/>
          </a:xfrm>
          <a:prstGeom prst="rect">
            <a:avLst/>
          </a:prstGeom>
        </p:spPr>
        <p:txBody>
          <a:bodyPr wrap="none">
            <a:spAutoFit/>
          </a:bodyPr>
          <a:lstStyle/>
          <a:p>
            <a:endParaRPr lang="en-US" sz="3700" dirty="0"/>
          </a:p>
        </p:txBody>
      </p:sp>
      <p:sp>
        <p:nvSpPr>
          <p:cNvPr id="7" name="TextBox 6"/>
          <p:cNvSpPr txBox="1"/>
          <p:nvPr/>
        </p:nvSpPr>
        <p:spPr>
          <a:xfrm>
            <a:off x="0" y="1007535"/>
            <a:ext cx="9144000" cy="6304931"/>
          </a:xfrm>
          <a:prstGeom prst="rect">
            <a:avLst/>
          </a:prstGeom>
          <a:noFill/>
          <a:ln w="38100">
            <a:solidFill>
              <a:schemeClr val="bg1"/>
            </a:solidFill>
          </a:ln>
        </p:spPr>
        <p:txBody>
          <a:bodyPr wrap="square" rtlCol="0">
            <a:spAutoFit/>
          </a:bodyPr>
          <a:lstStyle/>
          <a:p>
            <a:pPr algn="ctr"/>
            <a:r>
              <a:rPr lang="en-US" sz="2300" b="1" u="sng" dirty="0" smtClean="0">
                <a:solidFill>
                  <a:srgbClr val="002060"/>
                </a:solidFill>
                <a:cs typeface="Georgia"/>
              </a:rPr>
              <a:t>Sentence Starters: </a:t>
            </a:r>
            <a:r>
              <a:rPr lang="en-US" sz="2300" b="1" dirty="0">
                <a:solidFill>
                  <a:srgbClr val="002060"/>
                </a:solidFill>
                <a:cs typeface="Georgia"/>
              </a:rPr>
              <a:t>“Should illegal immigrants be arrested or deported?”</a:t>
            </a:r>
            <a:endParaRPr lang="en-US" sz="2300" dirty="0">
              <a:solidFill>
                <a:srgbClr val="002060"/>
              </a:solidFill>
            </a:endParaRPr>
          </a:p>
          <a:p>
            <a:pPr>
              <a:lnSpc>
                <a:spcPct val="107000"/>
              </a:lnSpc>
              <a:spcAft>
                <a:spcPts val="800"/>
              </a:spcAft>
            </a:pPr>
            <a:r>
              <a:rPr lang="en-US" sz="2200" b="1" i="1" dirty="0">
                <a:solidFill>
                  <a:srgbClr val="002060"/>
                </a:solidFill>
                <a:cs typeface="Georgia"/>
              </a:rPr>
              <a:t>	</a:t>
            </a:r>
            <a:r>
              <a:rPr lang="en-US" sz="2350" b="1" dirty="0" smtClean="0">
                <a:solidFill>
                  <a:srgbClr val="00B050"/>
                </a:solidFill>
                <a:cs typeface="Georgia"/>
              </a:rPr>
              <a:t>I </a:t>
            </a:r>
            <a:r>
              <a:rPr lang="en-US" sz="2350" b="1" dirty="0">
                <a:solidFill>
                  <a:srgbClr val="00B050"/>
                </a:solidFill>
                <a:cs typeface="Georgia"/>
              </a:rPr>
              <a:t>have just read one </a:t>
            </a:r>
            <a:r>
              <a:rPr lang="en-US" sz="2350" b="1" dirty="0" smtClean="0">
                <a:solidFill>
                  <a:srgbClr val="00B050"/>
                </a:solidFill>
                <a:cs typeface="Georgia"/>
              </a:rPr>
              <a:t>text, </a:t>
            </a:r>
            <a:r>
              <a:rPr lang="en-US" sz="2350" b="1" u="sng" dirty="0" err="1" smtClean="0">
                <a:solidFill>
                  <a:srgbClr val="00B050"/>
                </a:solidFill>
                <a:cs typeface="Georgia"/>
              </a:rPr>
              <a:t>NewsELA’s</a:t>
            </a:r>
            <a:r>
              <a:rPr lang="en-US" sz="2350" b="1" u="sng" dirty="0" smtClean="0">
                <a:solidFill>
                  <a:srgbClr val="00B050"/>
                </a:solidFill>
                <a:cs typeface="Georgia"/>
              </a:rPr>
              <a:t> </a:t>
            </a:r>
            <a:r>
              <a:rPr lang="en-US" sz="2350" b="1" u="sng" dirty="0">
                <a:solidFill>
                  <a:srgbClr val="00B050"/>
                </a:solidFill>
                <a:cs typeface="Georgia"/>
              </a:rPr>
              <a:t>“Fundraiser has raised more than $15 million for Separated Immigrant </a:t>
            </a:r>
            <a:r>
              <a:rPr lang="en-US" sz="2350" b="1" u="sng" dirty="0" smtClean="0">
                <a:solidFill>
                  <a:srgbClr val="00B050"/>
                </a:solidFill>
                <a:cs typeface="Georgia"/>
              </a:rPr>
              <a:t>Families</a:t>
            </a:r>
            <a:r>
              <a:rPr lang="en-US" sz="2350" b="1" dirty="0" smtClean="0">
                <a:solidFill>
                  <a:srgbClr val="00B050"/>
                </a:solidFill>
                <a:cs typeface="Georgia"/>
              </a:rPr>
              <a:t>,” </a:t>
            </a:r>
            <a:r>
              <a:rPr lang="en-US" sz="2350" b="1" dirty="0">
                <a:solidFill>
                  <a:srgbClr val="00B050"/>
                </a:solidFill>
                <a:cs typeface="Georgia"/>
              </a:rPr>
              <a:t>that gave me information about </a:t>
            </a:r>
            <a:r>
              <a:rPr lang="en-US" sz="2350" b="1" u="sng" dirty="0" smtClean="0">
                <a:solidFill>
                  <a:srgbClr val="00B050"/>
                </a:solidFill>
                <a:cs typeface="Georgia"/>
              </a:rPr>
              <a:t>illegal immigrants being separated from their families at the USA border after being arrested</a:t>
            </a:r>
            <a:r>
              <a:rPr lang="en-US" sz="2350" b="1" dirty="0" smtClean="0">
                <a:solidFill>
                  <a:srgbClr val="00B050"/>
                </a:solidFill>
                <a:cs typeface="Georgia"/>
              </a:rPr>
              <a:t>.  </a:t>
            </a:r>
            <a:r>
              <a:rPr lang="en-US" sz="2350" b="1" dirty="0">
                <a:solidFill>
                  <a:srgbClr val="00B050"/>
                </a:solidFill>
                <a:cs typeface="Georgia"/>
              </a:rPr>
              <a:t>I </a:t>
            </a:r>
            <a:r>
              <a:rPr lang="en-US" sz="2350" b="1" dirty="0" smtClean="0">
                <a:solidFill>
                  <a:srgbClr val="00B050"/>
                </a:solidFill>
                <a:cs typeface="Georgia"/>
              </a:rPr>
              <a:t>believe </a:t>
            </a:r>
            <a:r>
              <a:rPr lang="en-US" sz="2350" b="1" dirty="0">
                <a:solidFill>
                  <a:srgbClr val="00B050"/>
                </a:solidFill>
                <a:cs typeface="Georgia"/>
              </a:rPr>
              <a:t>that we </a:t>
            </a:r>
            <a:r>
              <a:rPr lang="en-US" sz="2350" b="1" u="sng" dirty="0">
                <a:solidFill>
                  <a:srgbClr val="00B050"/>
                </a:solidFill>
                <a:cs typeface="Georgia"/>
              </a:rPr>
              <a:t>should/should not arrest and deport illegal </a:t>
            </a:r>
            <a:r>
              <a:rPr lang="en-US" sz="2350" b="1" u="sng" dirty="0" smtClean="0">
                <a:solidFill>
                  <a:srgbClr val="00B050"/>
                </a:solidFill>
                <a:cs typeface="Georgia"/>
              </a:rPr>
              <a:t>immigrants</a:t>
            </a:r>
            <a:r>
              <a:rPr lang="en-US" sz="2350" b="1" dirty="0" smtClean="0">
                <a:solidFill>
                  <a:srgbClr val="00B050"/>
                </a:solidFill>
                <a:cs typeface="Georgia"/>
              </a:rPr>
              <a:t>.  Some other people say we </a:t>
            </a:r>
            <a:r>
              <a:rPr lang="en-US" sz="2350" b="1" u="sng" dirty="0" smtClean="0">
                <a:solidFill>
                  <a:srgbClr val="00B050"/>
                </a:solidFill>
                <a:cs typeface="Georgia"/>
              </a:rPr>
              <a:t>should/should not </a:t>
            </a:r>
            <a:r>
              <a:rPr lang="en-US" sz="2350" b="1" dirty="0" smtClean="0">
                <a:solidFill>
                  <a:srgbClr val="00B050"/>
                </a:solidFill>
                <a:cs typeface="Georgia"/>
              </a:rPr>
              <a:t>do this, but I do not agree.  They </a:t>
            </a:r>
            <a:r>
              <a:rPr lang="en-US" sz="2350" b="1" dirty="0">
                <a:solidFill>
                  <a:srgbClr val="00B050"/>
                </a:solidFill>
                <a:cs typeface="Georgia"/>
              </a:rPr>
              <a:t>are wrong because </a:t>
            </a:r>
            <a:r>
              <a:rPr lang="en-US" sz="2350" b="1" dirty="0" smtClean="0">
                <a:solidFill>
                  <a:srgbClr val="00B050"/>
                </a:solidFill>
                <a:cs typeface="Georgia"/>
              </a:rPr>
              <a:t>evidence from the text and other sources supports </a:t>
            </a:r>
            <a:r>
              <a:rPr lang="en-US" sz="2350" b="1" dirty="0">
                <a:solidFill>
                  <a:srgbClr val="00B050"/>
                </a:solidFill>
                <a:cs typeface="Georgia"/>
              </a:rPr>
              <a:t>this. </a:t>
            </a:r>
            <a:r>
              <a:rPr lang="en-US" sz="2350" b="1" dirty="0">
                <a:solidFill>
                  <a:srgbClr val="FFC000"/>
                </a:solidFill>
                <a:cs typeface="Georgia"/>
              </a:rPr>
              <a:t>One reason to support this side is ____________.   </a:t>
            </a:r>
            <a:r>
              <a:rPr lang="en-US" sz="2350" b="1" dirty="0">
                <a:solidFill>
                  <a:srgbClr val="FF0000"/>
                </a:solidFill>
                <a:cs typeface="Georgia"/>
              </a:rPr>
              <a:t>In the text it states, “____________.” (Text #___, Line # </a:t>
            </a:r>
            <a:r>
              <a:rPr lang="en-US" sz="2350" b="1" dirty="0" smtClean="0">
                <a:solidFill>
                  <a:srgbClr val="FF0000"/>
                </a:solidFill>
                <a:cs typeface="Georgia"/>
              </a:rPr>
              <a:t>___). </a:t>
            </a:r>
            <a:r>
              <a:rPr lang="en-US" sz="2350" b="1" dirty="0">
                <a:solidFill>
                  <a:srgbClr val="FFC000"/>
                </a:solidFill>
                <a:cs typeface="Georgia"/>
              </a:rPr>
              <a:t>This means that ____________.  Another reason to support this side is ____________.   </a:t>
            </a:r>
            <a:r>
              <a:rPr lang="en-US" sz="2350" b="1" dirty="0">
                <a:solidFill>
                  <a:srgbClr val="FF0000"/>
                </a:solidFill>
                <a:cs typeface="Georgia"/>
              </a:rPr>
              <a:t>In the text it states, “____________.” (Text #___, Line # ___).  </a:t>
            </a:r>
            <a:r>
              <a:rPr lang="en-US" sz="2350" b="1" dirty="0">
                <a:solidFill>
                  <a:srgbClr val="FFC000"/>
                </a:solidFill>
                <a:cs typeface="Georgia"/>
              </a:rPr>
              <a:t>This shows that ____________.  A third reason is _________. </a:t>
            </a:r>
            <a:r>
              <a:rPr lang="en-US" sz="2350" b="1" dirty="0">
                <a:solidFill>
                  <a:srgbClr val="FF0000"/>
                </a:solidFill>
                <a:cs typeface="Georgia"/>
              </a:rPr>
              <a:t>In the text it states, “____________.” (Text #___, Line # ___). </a:t>
            </a:r>
            <a:r>
              <a:rPr lang="en-US" sz="2350" b="1" dirty="0">
                <a:solidFill>
                  <a:srgbClr val="00B050"/>
                </a:solidFill>
                <a:cs typeface="Georgia"/>
              </a:rPr>
              <a:t>Obviously, these points prove that ____________</a:t>
            </a:r>
            <a:r>
              <a:rPr lang="en-US" sz="235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a:t>
            </a:r>
            <a:r>
              <a:rPr lang="en-US" sz="2350" dirty="0">
                <a:solidFill>
                  <a:srgbClr val="00B050"/>
                </a:solidFill>
              </a:rPr>
              <a:t> </a:t>
            </a:r>
            <a:endParaRPr lang="en-US" sz="2350" b="1" dirty="0">
              <a:solidFill>
                <a:srgbClr val="00B050"/>
              </a:solidFill>
              <a:cs typeface="Georgia"/>
            </a:endParaRPr>
          </a:p>
          <a:p>
            <a:pPr lvl="0"/>
            <a:endParaRPr lang="en-US" sz="2200" b="1" dirty="0">
              <a:solidFill>
                <a:srgbClr val="002060"/>
              </a:solidFill>
              <a:cs typeface="Georgia"/>
            </a:endParaRPr>
          </a:p>
        </p:txBody>
      </p:sp>
      <p:sp>
        <p:nvSpPr>
          <p:cNvPr id="8" name="Rectangle 7"/>
          <p:cNvSpPr/>
          <p:nvPr/>
        </p:nvSpPr>
        <p:spPr>
          <a:xfrm>
            <a:off x="-179249" y="155675"/>
            <a:ext cx="9479005" cy="600164"/>
          </a:xfrm>
          <a:prstGeom prst="rect">
            <a:avLst/>
          </a:prstGeom>
        </p:spPr>
        <p:txBody>
          <a:bodyPr wrap="none">
            <a:spAutoFit/>
          </a:bodyPr>
          <a:lstStyle/>
          <a:p>
            <a:pPr algn="ctr"/>
            <a:r>
              <a:rPr lang="en-US" sz="3300" b="1" dirty="0">
                <a:cs typeface="Georgia"/>
              </a:rPr>
              <a:t>“Should illegal immigrants be arrested or deported</a:t>
            </a:r>
            <a:r>
              <a:rPr lang="en-US" sz="3300" b="1" dirty="0" smtClean="0">
                <a:cs typeface="Georgia"/>
              </a:rPr>
              <a:t>?”</a:t>
            </a:r>
            <a:endParaRPr lang="en-US" sz="3300" dirty="0"/>
          </a:p>
        </p:txBody>
      </p:sp>
    </p:spTree>
    <p:extLst>
      <p:ext uri="{BB962C8B-B14F-4D97-AF65-F5344CB8AC3E}">
        <p14:creationId xmlns:p14="http://schemas.microsoft.com/office/powerpoint/2010/main" val="19959217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776511" y="92986"/>
            <a:ext cx="7437677" cy="661720"/>
          </a:xfrm>
          <a:prstGeom prst="rect">
            <a:avLst/>
          </a:prstGeom>
        </p:spPr>
        <p:txBody>
          <a:bodyPr wrap="none">
            <a:spAutoFit/>
          </a:bodyPr>
          <a:lstStyle/>
          <a:p>
            <a:r>
              <a:rPr lang="en-US" sz="3700" b="1" u="sng" dirty="0" smtClean="0"/>
              <a:t>EVIDENCE: Citations vs. Paraphrasing</a:t>
            </a:r>
            <a:endParaRPr lang="en-US" sz="3700" dirty="0"/>
          </a:p>
        </p:txBody>
      </p:sp>
      <p:sp>
        <p:nvSpPr>
          <p:cNvPr id="7" name="TextBox 6"/>
          <p:cNvSpPr txBox="1"/>
          <p:nvPr/>
        </p:nvSpPr>
        <p:spPr>
          <a:xfrm>
            <a:off x="0" y="850242"/>
            <a:ext cx="9144000" cy="6601807"/>
          </a:xfrm>
          <a:prstGeom prst="rect">
            <a:avLst/>
          </a:prstGeom>
          <a:noFill/>
          <a:ln w="38100">
            <a:solidFill>
              <a:schemeClr val="bg1"/>
            </a:solidFill>
          </a:ln>
        </p:spPr>
        <p:txBody>
          <a:bodyPr wrap="square" rtlCol="0">
            <a:spAutoFit/>
          </a:bodyPr>
          <a:lstStyle/>
          <a:p>
            <a:pPr algn="ctr"/>
            <a:r>
              <a:rPr lang="en-US" sz="3500" b="1" u="sng" dirty="0" smtClean="0">
                <a:solidFill>
                  <a:srgbClr val="1308CF"/>
                </a:solidFill>
                <a:cs typeface="Georgia"/>
              </a:rPr>
              <a:t>WHAT IS EVIDENCE?</a:t>
            </a:r>
          </a:p>
          <a:p>
            <a:pPr marL="457200" indent="-457200">
              <a:buFont typeface="Arial" panose="020B0604020202020204" pitchFamily="34" charset="0"/>
              <a:buChar char="•"/>
            </a:pPr>
            <a:r>
              <a:rPr lang="en-US" sz="2300" b="1" u="sng" dirty="0" smtClean="0">
                <a:solidFill>
                  <a:srgbClr val="1308CF"/>
                </a:solidFill>
                <a:cs typeface="Georgia"/>
              </a:rPr>
              <a:t>EVIDENCE</a:t>
            </a:r>
            <a:r>
              <a:rPr lang="en-US" sz="2300" b="1" dirty="0" smtClean="0">
                <a:solidFill>
                  <a:srgbClr val="1308CF"/>
                </a:solidFill>
                <a:cs typeface="Georgia"/>
              </a:rPr>
              <a:t>: Something that you can </a:t>
            </a:r>
            <a:r>
              <a:rPr lang="en-US" sz="2300" b="1" u="sng" dirty="0" smtClean="0">
                <a:solidFill>
                  <a:srgbClr val="1308CF"/>
                </a:solidFill>
                <a:cs typeface="Georgia"/>
              </a:rPr>
              <a:t>show</a:t>
            </a:r>
            <a:r>
              <a:rPr lang="en-US" sz="2300" b="1" dirty="0" smtClean="0">
                <a:solidFill>
                  <a:srgbClr val="1308CF"/>
                </a:solidFill>
                <a:cs typeface="Georgia"/>
              </a:rPr>
              <a:t> to be true</a:t>
            </a:r>
          </a:p>
          <a:p>
            <a:pPr marL="457200" indent="-457200">
              <a:buFont typeface="Arial" panose="020B0604020202020204" pitchFamily="34" charset="0"/>
              <a:buChar char="•"/>
            </a:pPr>
            <a:r>
              <a:rPr lang="en-US" sz="2300" b="1" u="sng" dirty="0" smtClean="0">
                <a:solidFill>
                  <a:srgbClr val="1308CF"/>
                </a:solidFill>
                <a:cs typeface="Georgia"/>
              </a:rPr>
              <a:t>TEXT EVIDENCE</a:t>
            </a:r>
            <a:r>
              <a:rPr lang="en-US" sz="2300" b="1" dirty="0" smtClean="0">
                <a:solidFill>
                  <a:srgbClr val="1308CF"/>
                </a:solidFill>
                <a:cs typeface="Georgia"/>
              </a:rPr>
              <a:t>: Showing that your writing is true by writing about what someone else wrote</a:t>
            </a:r>
          </a:p>
          <a:p>
            <a:pPr marL="914400" lvl="1" indent="-457200">
              <a:buFont typeface="Arial" panose="020B0604020202020204" pitchFamily="34" charset="0"/>
              <a:buChar char="•"/>
            </a:pPr>
            <a:endParaRPr lang="en-US" sz="2900" b="1" dirty="0">
              <a:solidFill>
                <a:srgbClr val="1308CF"/>
              </a:solidFill>
              <a:cs typeface="Georgia"/>
            </a:endParaRPr>
          </a:p>
          <a:p>
            <a:pPr marL="914400" lvl="1" indent="-457200">
              <a:buFont typeface="Arial" panose="020B0604020202020204" pitchFamily="34" charset="0"/>
              <a:buChar char="•"/>
            </a:pPr>
            <a:endParaRPr lang="en-US" sz="2900" b="1" dirty="0" smtClean="0">
              <a:solidFill>
                <a:srgbClr val="1308CF"/>
              </a:solidFill>
              <a:cs typeface="Georgia"/>
            </a:endParaRPr>
          </a:p>
          <a:p>
            <a:pPr marL="914400" lvl="1" indent="-457200">
              <a:buFont typeface="Arial" panose="020B0604020202020204" pitchFamily="34" charset="0"/>
              <a:buChar char="•"/>
            </a:pPr>
            <a:endParaRPr lang="en-US" sz="2900" b="1" dirty="0">
              <a:solidFill>
                <a:srgbClr val="1308CF"/>
              </a:solidFill>
              <a:cs typeface="Georgia"/>
            </a:endParaRPr>
          </a:p>
          <a:p>
            <a:pPr marL="914400" lvl="1" indent="-457200">
              <a:buFont typeface="Arial" panose="020B0604020202020204" pitchFamily="34" charset="0"/>
              <a:buChar char="•"/>
            </a:pPr>
            <a:endParaRPr lang="en-US" sz="2900" b="1" dirty="0" smtClean="0">
              <a:solidFill>
                <a:srgbClr val="1308CF"/>
              </a:solidFill>
              <a:cs typeface="Georgia"/>
            </a:endParaRPr>
          </a:p>
          <a:p>
            <a:pPr marL="914400" lvl="1" indent="-457200">
              <a:buFont typeface="Arial" panose="020B0604020202020204" pitchFamily="34" charset="0"/>
              <a:buChar char="•"/>
            </a:pPr>
            <a:endParaRPr lang="en-US" sz="2900" b="1" dirty="0">
              <a:solidFill>
                <a:srgbClr val="1308CF"/>
              </a:solidFill>
              <a:cs typeface="Georgia"/>
            </a:endParaRPr>
          </a:p>
          <a:p>
            <a:pPr marL="914400" lvl="1" indent="-457200">
              <a:buFont typeface="Arial" panose="020B0604020202020204" pitchFamily="34" charset="0"/>
              <a:buChar char="•"/>
            </a:pPr>
            <a:endParaRPr lang="en-US" sz="2900" b="1" dirty="0" smtClean="0">
              <a:solidFill>
                <a:srgbClr val="1308CF"/>
              </a:solidFill>
              <a:cs typeface="Georgia"/>
            </a:endParaRPr>
          </a:p>
          <a:p>
            <a:pPr marL="457200" indent="-457200">
              <a:buFont typeface="Arial" panose="020B0604020202020204" pitchFamily="34" charset="0"/>
              <a:buChar char="•"/>
            </a:pPr>
            <a:endParaRPr lang="en-US" sz="2900" b="1" dirty="0" smtClean="0">
              <a:solidFill>
                <a:srgbClr val="1308CF"/>
              </a:solidFill>
              <a:cs typeface="Georgia"/>
            </a:endParaRPr>
          </a:p>
          <a:p>
            <a:pPr marL="457200" indent="-457200">
              <a:buFont typeface="Arial" panose="020B0604020202020204" pitchFamily="34" charset="0"/>
              <a:buChar char="•"/>
            </a:pPr>
            <a:endParaRPr lang="en-US" sz="2900" b="1" dirty="0">
              <a:solidFill>
                <a:srgbClr val="1308CF"/>
              </a:solidFill>
              <a:cs typeface="Georgia"/>
            </a:endParaRPr>
          </a:p>
          <a:p>
            <a:pPr marL="457200" indent="-457200">
              <a:buFont typeface="Arial" panose="020B0604020202020204" pitchFamily="34" charset="0"/>
              <a:buChar char="•"/>
            </a:pPr>
            <a:endParaRPr lang="en-US" sz="2900" b="1" dirty="0" smtClean="0">
              <a:solidFill>
                <a:srgbClr val="1308CF"/>
              </a:solidFill>
              <a:cs typeface="Georgia"/>
            </a:endParaRPr>
          </a:p>
          <a:p>
            <a:pPr marL="457200" indent="-457200">
              <a:buFont typeface="Arial" panose="020B0604020202020204" pitchFamily="34" charset="0"/>
              <a:buChar char="•"/>
            </a:pPr>
            <a:endParaRPr lang="en-US" sz="2900" b="1" dirty="0">
              <a:solidFill>
                <a:srgbClr val="1308CF"/>
              </a:solidFill>
              <a:cs typeface="Georgia"/>
            </a:endParaRPr>
          </a:p>
          <a:p>
            <a:pPr marL="457200" indent="-457200">
              <a:buFont typeface="Arial" panose="020B0604020202020204" pitchFamily="34" charset="0"/>
              <a:buChar char="•"/>
            </a:pPr>
            <a:endParaRPr lang="en-US" sz="2900" b="1" dirty="0" smtClean="0">
              <a:solidFill>
                <a:srgbClr val="1308CF"/>
              </a:solidFill>
              <a:cs typeface="Georgia"/>
            </a:endParaRPr>
          </a:p>
        </p:txBody>
      </p:sp>
      <p:graphicFrame>
        <p:nvGraphicFramePr>
          <p:cNvPr id="4" name="Table 3"/>
          <p:cNvGraphicFramePr>
            <a:graphicFrameLocks noGrp="1"/>
          </p:cNvGraphicFramePr>
          <p:nvPr>
            <p:extLst>
              <p:ext uri="{D42A27DB-BD31-4B8C-83A1-F6EECF244321}">
                <p14:modId xmlns:p14="http://schemas.microsoft.com/office/powerpoint/2010/main" val="2843880540"/>
              </p:ext>
            </p:extLst>
          </p:nvPr>
        </p:nvGraphicFramePr>
        <p:xfrm>
          <a:off x="243384" y="2593076"/>
          <a:ext cx="8682252" cy="3998476"/>
        </p:xfrm>
        <a:graphic>
          <a:graphicData uri="http://schemas.openxmlformats.org/drawingml/2006/table">
            <a:tbl>
              <a:tblPr firstRow="1" bandRow="1">
                <a:tableStyleId>{5C22544A-7EE6-4342-B048-85BDC9FD1C3A}</a:tableStyleId>
              </a:tblPr>
              <a:tblGrid>
                <a:gridCol w="4341126"/>
                <a:gridCol w="4341126"/>
              </a:tblGrid>
              <a:tr h="1965277">
                <a:tc>
                  <a:txBody>
                    <a:bodyPr/>
                    <a:lstStyle/>
                    <a:p>
                      <a:pPr algn="ctr"/>
                      <a:r>
                        <a:rPr lang="en-US" sz="2500" u="sng" dirty="0" smtClean="0">
                          <a:solidFill>
                            <a:schemeClr val="tx1"/>
                          </a:solidFill>
                        </a:rPr>
                        <a:t>Citations / Quotes “ “</a:t>
                      </a:r>
                    </a:p>
                    <a:p>
                      <a:pPr marL="3429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300" b="1" dirty="0" smtClean="0">
                          <a:solidFill>
                            <a:schemeClr val="tx1"/>
                          </a:solidFill>
                          <a:cs typeface="Georgia"/>
                        </a:rPr>
                        <a:t>Exact/real words the author wrote/said.  </a:t>
                      </a:r>
                    </a:p>
                    <a:p>
                      <a:pPr marL="3429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300" b="1" dirty="0" smtClean="0">
                          <a:solidFill>
                            <a:schemeClr val="tx1"/>
                          </a:solidFill>
                          <a:cs typeface="Georgia"/>
                        </a:rPr>
                        <a:t>Must use quotation marks “”</a:t>
                      </a:r>
                    </a:p>
                    <a:p>
                      <a:pPr marL="342900" marR="0" lvl="2"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300" b="1" dirty="0" smtClean="0">
                          <a:solidFill>
                            <a:schemeClr val="tx1"/>
                          </a:solidFill>
                          <a:cs typeface="Georgia"/>
                        </a:rPr>
                        <a:t>When</a:t>
                      </a:r>
                      <a:r>
                        <a:rPr lang="en-US" sz="2300" b="1" baseline="0" dirty="0" smtClean="0">
                          <a:solidFill>
                            <a:schemeClr val="tx1"/>
                          </a:solidFill>
                          <a:cs typeface="Georgia"/>
                        </a:rPr>
                        <a:t> you’re </a:t>
                      </a:r>
                      <a:r>
                        <a:rPr lang="en-US" sz="2300" b="1" dirty="0" smtClean="0">
                          <a:solidFill>
                            <a:schemeClr val="tx1"/>
                          </a:solidFill>
                          <a:cs typeface="Georgia"/>
                        </a:rPr>
                        <a:t>COPYING</a:t>
                      </a:r>
                    </a:p>
                  </a:txBody>
                  <a:tcPr/>
                </a:tc>
                <a:tc>
                  <a:txBody>
                    <a:bodyPr/>
                    <a:lstStyle/>
                    <a:p>
                      <a:pPr algn="ctr"/>
                      <a:r>
                        <a:rPr lang="en-US" sz="2500" u="sng" dirty="0" smtClean="0">
                          <a:solidFill>
                            <a:schemeClr val="tx1"/>
                          </a:solidFill>
                        </a:rPr>
                        <a:t>Paraphrase</a:t>
                      </a:r>
                    </a:p>
                    <a:p>
                      <a:pPr marL="342900" marR="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dirty="0" smtClean="0">
                          <a:solidFill>
                            <a:schemeClr val="tx1"/>
                          </a:solidFill>
                          <a:cs typeface="Georgia"/>
                        </a:rPr>
                        <a:t>Showing </a:t>
                      </a:r>
                      <a:r>
                        <a:rPr lang="en-US" sz="2400" b="1" u="sng" dirty="0" smtClean="0">
                          <a:solidFill>
                            <a:schemeClr val="tx1"/>
                          </a:solidFill>
                          <a:cs typeface="Georgia"/>
                        </a:rPr>
                        <a:t>ideas</a:t>
                      </a:r>
                      <a:r>
                        <a:rPr lang="en-US" sz="2400" b="1" dirty="0" smtClean="0">
                          <a:solidFill>
                            <a:schemeClr val="tx1"/>
                          </a:solidFill>
                          <a:cs typeface="Georgia"/>
                        </a:rPr>
                        <a:t> from the text </a:t>
                      </a:r>
                    </a:p>
                    <a:p>
                      <a:pPr marL="342900" marR="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dirty="0" smtClean="0">
                          <a:solidFill>
                            <a:schemeClr val="tx1"/>
                          </a:solidFill>
                          <a:cs typeface="Georgia"/>
                        </a:rPr>
                        <a:t>NOT</a:t>
                      </a:r>
                      <a:r>
                        <a:rPr lang="en-US" sz="2400" b="1" baseline="0" dirty="0" smtClean="0">
                          <a:solidFill>
                            <a:schemeClr val="tx1"/>
                          </a:solidFill>
                          <a:cs typeface="Georgia"/>
                        </a:rPr>
                        <a:t> COPYING</a:t>
                      </a:r>
                    </a:p>
                    <a:p>
                      <a:pPr marL="342900" marR="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baseline="0" dirty="0" smtClean="0">
                          <a:solidFill>
                            <a:schemeClr val="tx1"/>
                          </a:solidFill>
                          <a:cs typeface="Georgia"/>
                        </a:rPr>
                        <a:t>Using your OWN words</a:t>
                      </a:r>
                      <a:endParaRPr lang="en-US" sz="2400" b="1" dirty="0" smtClean="0">
                        <a:solidFill>
                          <a:schemeClr val="tx1"/>
                        </a:solidFill>
                        <a:cs typeface="Georgia"/>
                      </a:endParaRPr>
                    </a:p>
                    <a:p>
                      <a:endParaRPr lang="en-US" sz="2500" dirty="0">
                        <a:solidFill>
                          <a:schemeClr val="tx1"/>
                        </a:solidFill>
                      </a:endParaRPr>
                    </a:p>
                  </a:txBody>
                  <a:tcPr/>
                </a:tc>
              </a:tr>
              <a:tr h="719151">
                <a:tc>
                  <a:txBody>
                    <a:bodyPr/>
                    <a:lstStyle/>
                    <a:p>
                      <a:r>
                        <a:rPr lang="en-US" sz="2000" b="1" dirty="0" smtClean="0"/>
                        <a:t>The text</a:t>
                      </a:r>
                      <a:r>
                        <a:rPr lang="en-US" sz="2000" b="1" baseline="0" dirty="0" smtClean="0"/>
                        <a:t> states, </a:t>
                      </a:r>
                      <a:r>
                        <a:rPr lang="en-US" sz="2000" b="1" dirty="0" smtClean="0"/>
                        <a:t>“There might be war and maybe someone</a:t>
                      </a:r>
                      <a:r>
                        <a:rPr lang="en-US" sz="2000" b="1" baseline="0" dirty="0" smtClean="0"/>
                        <a:t> wanted them to die” (Line 20)</a:t>
                      </a:r>
                      <a:endParaRPr lang="en-US" sz="2000" b="1" dirty="0"/>
                    </a:p>
                  </a:txBody>
                  <a:tcPr/>
                </a:tc>
                <a:tc>
                  <a:txBody>
                    <a:bodyPr/>
                    <a:lstStyle/>
                    <a:p>
                      <a:r>
                        <a:rPr lang="en-US" sz="2000" b="1" dirty="0" smtClean="0"/>
                        <a:t>Maybe there was war and a</a:t>
                      </a:r>
                      <a:r>
                        <a:rPr lang="en-US" sz="2000" b="1" baseline="0" dirty="0" smtClean="0"/>
                        <a:t> person wanted to kill them.</a:t>
                      </a:r>
                      <a:endParaRPr lang="en-US" sz="2000" b="1" dirty="0"/>
                    </a:p>
                  </a:txBody>
                  <a:tcPr/>
                </a:tc>
              </a:tr>
              <a:tr h="1027359">
                <a:tc>
                  <a:txBody>
                    <a:bodyPr/>
                    <a:lstStyle/>
                    <a:p>
                      <a:r>
                        <a:rPr lang="en-US" sz="2000" b="1" dirty="0" smtClean="0"/>
                        <a:t>Vanessa said in the text, “John Smith</a:t>
                      </a:r>
                      <a:r>
                        <a:rPr lang="en-US" sz="2000" b="1" baseline="0" dirty="0" smtClean="0"/>
                        <a:t> stole Yamuna’s phone, I saw it with my own </a:t>
                      </a:r>
                      <a:r>
                        <a:rPr lang="en-US" sz="2000" b="1" baseline="0" smtClean="0"/>
                        <a:t>eyes!!” (Line 15)</a:t>
                      </a:r>
                      <a:endParaRPr lang="en-US" sz="2000" b="1" dirty="0"/>
                    </a:p>
                  </a:txBody>
                  <a:tcPr/>
                </a:tc>
                <a:tc>
                  <a:txBody>
                    <a:bodyPr/>
                    <a:lstStyle/>
                    <a:p>
                      <a:r>
                        <a:rPr lang="en-US" sz="2000" b="1" dirty="0" smtClean="0"/>
                        <a:t>Vanessa</a:t>
                      </a:r>
                      <a:r>
                        <a:rPr lang="en-US" sz="2000" b="1" baseline="0" dirty="0" smtClean="0"/>
                        <a:t> said that she saw someone stealing </a:t>
                      </a:r>
                      <a:r>
                        <a:rPr lang="en-US" sz="2000" b="1" dirty="0" smtClean="0"/>
                        <a:t>Yamuna</a:t>
                      </a:r>
                      <a:r>
                        <a:rPr lang="en-US" sz="2000" b="1" baseline="0" dirty="0" smtClean="0"/>
                        <a:t>’s phone.</a:t>
                      </a:r>
                      <a:endParaRPr lang="en-US" sz="2000" b="1" dirty="0"/>
                    </a:p>
                  </a:txBody>
                  <a:tcPr/>
                </a:tc>
              </a:tr>
            </a:tbl>
          </a:graphicData>
        </a:graphic>
      </p:graphicFrame>
    </p:spTree>
    <p:extLst>
      <p:ext uri="{BB962C8B-B14F-4D97-AF65-F5344CB8AC3E}">
        <p14:creationId xmlns:p14="http://schemas.microsoft.com/office/powerpoint/2010/main" val="17583109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1"/>
            </a:gs>
            <a:gs pos="14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184731" cy="661720"/>
          </a:xfrm>
          <a:prstGeom prst="rect">
            <a:avLst/>
          </a:prstGeom>
        </p:spPr>
        <p:txBody>
          <a:bodyPr wrap="none">
            <a:spAutoFit/>
          </a:bodyPr>
          <a:lstStyle/>
          <a:p>
            <a:endParaRPr lang="en-US" sz="3700" dirty="0"/>
          </a:p>
        </p:txBody>
      </p:sp>
      <p:sp>
        <p:nvSpPr>
          <p:cNvPr id="7" name="TextBox 6"/>
          <p:cNvSpPr txBox="1"/>
          <p:nvPr/>
        </p:nvSpPr>
        <p:spPr>
          <a:xfrm>
            <a:off x="0" y="1007535"/>
            <a:ext cx="9144000" cy="5497980"/>
          </a:xfrm>
          <a:prstGeom prst="rect">
            <a:avLst/>
          </a:prstGeom>
          <a:noFill/>
          <a:ln w="38100">
            <a:solidFill>
              <a:schemeClr val="bg1"/>
            </a:solidFill>
          </a:ln>
        </p:spPr>
        <p:txBody>
          <a:bodyPr wrap="square" rtlCol="0">
            <a:spAutoFit/>
          </a:bodyPr>
          <a:lstStyle/>
          <a:p>
            <a:pPr lvl="0" algn="ctr"/>
            <a:r>
              <a:rPr lang="en-US" sz="2400" b="1" u="sng" dirty="0" smtClean="0">
                <a:solidFill>
                  <a:srgbClr val="002060"/>
                </a:solidFill>
                <a:cs typeface="Georgia"/>
              </a:rPr>
              <a:t>Sentence Starters: Paragraph Template</a:t>
            </a:r>
          </a:p>
          <a:p>
            <a:pPr lvl="0"/>
            <a:endParaRPr lang="en-US" sz="2200" b="1" u="sng" dirty="0">
              <a:solidFill>
                <a:srgbClr val="002060"/>
              </a:solidFill>
              <a:cs typeface="Georgia"/>
            </a:endParaRPr>
          </a:p>
          <a:p>
            <a:pPr>
              <a:lnSpc>
                <a:spcPct val="107000"/>
              </a:lnSpc>
              <a:spcAft>
                <a:spcPts val="800"/>
              </a:spcAft>
            </a:pPr>
            <a:r>
              <a:rPr lang="en-US" sz="2200" b="1" i="1" dirty="0" smtClean="0">
                <a:solidFill>
                  <a:srgbClr val="002060"/>
                </a:solidFill>
                <a:cs typeface="Georgia"/>
              </a:rPr>
              <a:t>	</a:t>
            </a:r>
            <a:r>
              <a:rPr lang="en-US" sz="2350" b="1" dirty="0" smtClean="0">
                <a:solidFill>
                  <a:srgbClr val="00B050"/>
                </a:solidFill>
                <a:cs typeface="Georgia"/>
              </a:rPr>
              <a:t>I have just read one text, </a:t>
            </a:r>
            <a:r>
              <a:rPr lang="en-US" sz="2350" b="1" u="sng" dirty="0" smtClean="0">
                <a:solidFill>
                  <a:srgbClr val="00B050"/>
                </a:solidFill>
                <a:cs typeface="Georgia"/>
              </a:rPr>
              <a:t>___________________</a:t>
            </a:r>
            <a:r>
              <a:rPr lang="en-US" sz="2350" b="1" dirty="0" smtClean="0">
                <a:solidFill>
                  <a:srgbClr val="00B050"/>
                </a:solidFill>
                <a:cs typeface="Georgia"/>
              </a:rPr>
              <a:t>that gave me information about </a:t>
            </a:r>
            <a:r>
              <a:rPr lang="en-US" sz="2350" b="1" u="sng" dirty="0" smtClean="0">
                <a:solidFill>
                  <a:srgbClr val="00B050"/>
                </a:solidFill>
                <a:cs typeface="Georgia"/>
              </a:rPr>
              <a:t>___________________</a:t>
            </a:r>
            <a:r>
              <a:rPr lang="en-US" sz="2350" b="1" dirty="0" smtClean="0">
                <a:solidFill>
                  <a:srgbClr val="00B050"/>
                </a:solidFill>
                <a:cs typeface="Georgia"/>
              </a:rPr>
              <a:t>.  I believe that we </a:t>
            </a:r>
            <a:r>
              <a:rPr lang="en-US" sz="2350" b="1" u="sng" dirty="0" smtClean="0">
                <a:solidFill>
                  <a:srgbClr val="00B050"/>
                </a:solidFill>
                <a:cs typeface="Georgia"/>
              </a:rPr>
              <a:t>___________________ </a:t>
            </a:r>
            <a:r>
              <a:rPr lang="en-US" sz="2350" b="1" dirty="0" smtClean="0">
                <a:solidFill>
                  <a:srgbClr val="00B050"/>
                </a:solidFill>
                <a:cs typeface="Georgia"/>
              </a:rPr>
              <a:t>Some other people say we </a:t>
            </a:r>
            <a:r>
              <a:rPr lang="en-US" sz="2350" b="1" u="sng" dirty="0" smtClean="0">
                <a:solidFill>
                  <a:srgbClr val="00B050"/>
                </a:solidFill>
                <a:cs typeface="Georgia"/>
              </a:rPr>
              <a:t>should/should not </a:t>
            </a:r>
            <a:r>
              <a:rPr lang="en-US" sz="2350" b="1" dirty="0" smtClean="0">
                <a:solidFill>
                  <a:srgbClr val="00B050"/>
                </a:solidFill>
                <a:cs typeface="Georgia"/>
              </a:rPr>
              <a:t>do this, but I do not agree.  They are wrong because evidence from the text and other sources supports this. </a:t>
            </a:r>
            <a:r>
              <a:rPr lang="en-US" sz="2350" b="1" dirty="0" smtClean="0">
                <a:solidFill>
                  <a:srgbClr val="FFC000"/>
                </a:solidFill>
                <a:cs typeface="Georgia"/>
              </a:rPr>
              <a:t>One reason to support this side is ____________.   </a:t>
            </a:r>
            <a:r>
              <a:rPr lang="en-US" sz="2350" b="1" dirty="0" smtClean="0">
                <a:solidFill>
                  <a:srgbClr val="FF0000"/>
                </a:solidFill>
                <a:cs typeface="Georgia"/>
              </a:rPr>
              <a:t>In the text it states, “____________.” (Text #___, Line # ___). </a:t>
            </a:r>
            <a:r>
              <a:rPr lang="en-US" sz="2350" b="1" dirty="0" smtClean="0">
                <a:solidFill>
                  <a:srgbClr val="FFC000"/>
                </a:solidFill>
                <a:cs typeface="Georgia"/>
              </a:rPr>
              <a:t>This means that ____________.  Another reason to support this side is ____________.   </a:t>
            </a:r>
            <a:r>
              <a:rPr lang="en-US" sz="2350" b="1" dirty="0" smtClean="0">
                <a:solidFill>
                  <a:srgbClr val="FF0000"/>
                </a:solidFill>
                <a:cs typeface="Georgia"/>
              </a:rPr>
              <a:t>In the text it states, “____________.” (Text #___, Line # ___).  </a:t>
            </a:r>
            <a:r>
              <a:rPr lang="en-US" sz="2350" b="1" dirty="0" smtClean="0">
                <a:solidFill>
                  <a:srgbClr val="FFC000"/>
                </a:solidFill>
                <a:cs typeface="Georgia"/>
              </a:rPr>
              <a:t>This shows that ____________.  A third reason is _________. </a:t>
            </a:r>
            <a:r>
              <a:rPr lang="en-US" sz="2350" b="1" dirty="0" smtClean="0">
                <a:solidFill>
                  <a:srgbClr val="FF0000"/>
                </a:solidFill>
                <a:cs typeface="Georgia"/>
              </a:rPr>
              <a:t>In the text it states, “____________.” (Text #___, Line # ___). </a:t>
            </a:r>
            <a:r>
              <a:rPr lang="en-US" sz="2350" b="1" dirty="0" smtClean="0">
                <a:solidFill>
                  <a:srgbClr val="00B050"/>
                </a:solidFill>
                <a:cs typeface="Georgia"/>
              </a:rPr>
              <a:t>Obviously, these points prove that ____________</a:t>
            </a:r>
            <a:r>
              <a:rPr lang="en-US" sz="2350" dirty="0" smtClean="0">
                <a:solidFill>
                  <a:srgbClr val="00B050"/>
                </a:solidFill>
                <a:latin typeface="Comic Sans MS" panose="030F0702030302020204" pitchFamily="66" charset="0"/>
                <a:ea typeface="Calibri" panose="020F0502020204030204" pitchFamily="34" charset="0"/>
                <a:cs typeface="Times New Roman" panose="02020603050405020304" pitchFamily="18" charset="0"/>
              </a:rPr>
              <a:t>.</a:t>
            </a:r>
            <a:r>
              <a:rPr lang="en-US" sz="2350" dirty="0" smtClean="0">
                <a:solidFill>
                  <a:srgbClr val="00B050"/>
                </a:solidFill>
              </a:rPr>
              <a:t> </a:t>
            </a:r>
            <a:endParaRPr lang="en-US" sz="2350" b="1" dirty="0" smtClean="0">
              <a:solidFill>
                <a:srgbClr val="00B050"/>
              </a:solidFill>
              <a:cs typeface="Georgia"/>
            </a:endParaRPr>
          </a:p>
          <a:p>
            <a:pPr lvl="0"/>
            <a:endParaRPr lang="en-US" sz="2200" b="1" dirty="0">
              <a:solidFill>
                <a:srgbClr val="002060"/>
              </a:solidFill>
              <a:cs typeface="Georgia"/>
            </a:endParaRPr>
          </a:p>
        </p:txBody>
      </p:sp>
      <p:sp>
        <p:nvSpPr>
          <p:cNvPr id="8" name="Rectangle 7"/>
          <p:cNvSpPr/>
          <p:nvPr/>
        </p:nvSpPr>
        <p:spPr>
          <a:xfrm>
            <a:off x="-179249" y="155675"/>
            <a:ext cx="9479005" cy="600164"/>
          </a:xfrm>
          <a:prstGeom prst="rect">
            <a:avLst/>
          </a:prstGeom>
        </p:spPr>
        <p:txBody>
          <a:bodyPr wrap="none">
            <a:spAutoFit/>
          </a:bodyPr>
          <a:lstStyle/>
          <a:p>
            <a:pPr algn="ctr"/>
            <a:r>
              <a:rPr lang="en-US" sz="3300" b="1" dirty="0">
                <a:cs typeface="Georgia"/>
              </a:rPr>
              <a:t>“Should illegal immigrants be arrested or deported</a:t>
            </a:r>
            <a:r>
              <a:rPr lang="en-US" sz="3300" b="1" dirty="0" smtClean="0">
                <a:cs typeface="Georgia"/>
              </a:rPr>
              <a:t>?”</a:t>
            </a:r>
            <a:endParaRPr lang="en-US" sz="3300" dirty="0"/>
          </a:p>
        </p:txBody>
      </p:sp>
    </p:spTree>
    <p:extLst>
      <p:ext uri="{BB962C8B-B14F-4D97-AF65-F5344CB8AC3E}">
        <p14:creationId xmlns:p14="http://schemas.microsoft.com/office/powerpoint/2010/main" val="2265456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1634945" y="92986"/>
            <a:ext cx="5874109" cy="661720"/>
          </a:xfrm>
          <a:prstGeom prst="rect">
            <a:avLst/>
          </a:prstGeom>
        </p:spPr>
        <p:txBody>
          <a:bodyPr wrap="none">
            <a:spAutoFit/>
          </a:bodyPr>
          <a:lstStyle/>
          <a:p>
            <a:r>
              <a:rPr lang="en-US" sz="3700" b="1" u="sng" dirty="0" smtClean="0"/>
              <a:t>CLASS DEBATE PROCEDURES:</a:t>
            </a:r>
            <a:endParaRPr lang="en-US" sz="3700" dirty="0"/>
          </a:p>
        </p:txBody>
      </p:sp>
      <p:sp>
        <p:nvSpPr>
          <p:cNvPr id="7" name="TextBox 6"/>
          <p:cNvSpPr txBox="1"/>
          <p:nvPr/>
        </p:nvSpPr>
        <p:spPr>
          <a:xfrm>
            <a:off x="1" y="1120734"/>
            <a:ext cx="9144000" cy="5432256"/>
          </a:xfrm>
          <a:prstGeom prst="rect">
            <a:avLst/>
          </a:prstGeom>
          <a:noFill/>
          <a:ln w="38100">
            <a:solidFill>
              <a:schemeClr val="bg1"/>
            </a:solidFill>
          </a:ln>
        </p:spPr>
        <p:txBody>
          <a:bodyPr wrap="square" rtlCol="0">
            <a:spAutoFit/>
          </a:bodyPr>
          <a:lstStyle/>
          <a:p>
            <a:pPr marL="342900" lvl="0" indent="-342900">
              <a:buFont typeface="Arial" panose="020B0604020202020204" pitchFamily="34" charset="0"/>
              <a:buChar char="•"/>
            </a:pPr>
            <a:r>
              <a:rPr lang="en-US" sz="2500" b="1" dirty="0" smtClean="0">
                <a:solidFill>
                  <a:srgbClr val="1308CF"/>
                </a:solidFill>
                <a:cs typeface="Georgia"/>
              </a:rPr>
              <a:t>Finish writing down information from both “PRO” and “CON” sides</a:t>
            </a:r>
            <a:r>
              <a:rPr lang="en-US" sz="2500" b="1" dirty="0">
                <a:solidFill>
                  <a:srgbClr val="1308CF"/>
                </a:solidFill>
                <a:cs typeface="Georgia"/>
              </a:rPr>
              <a:t> </a:t>
            </a:r>
            <a:r>
              <a:rPr lang="en-US" sz="2500" b="1" dirty="0" smtClean="0">
                <a:solidFill>
                  <a:srgbClr val="1308CF"/>
                </a:solidFill>
                <a:cs typeface="Georgia"/>
              </a:rPr>
              <a:t>in your notebook</a:t>
            </a:r>
          </a:p>
          <a:p>
            <a:pPr marL="342900" lvl="0" indent="-342900">
              <a:buFont typeface="Arial" panose="020B0604020202020204" pitchFamily="34" charset="0"/>
              <a:buChar char="•"/>
            </a:pPr>
            <a:endParaRPr lang="en-US" sz="2500" b="1" dirty="0" smtClean="0">
              <a:solidFill>
                <a:srgbClr val="1308CF"/>
              </a:solidFill>
              <a:cs typeface="Georgia"/>
            </a:endParaRPr>
          </a:p>
          <a:p>
            <a:pPr marL="342900" lvl="0" indent="-342900">
              <a:buFont typeface="Arial" panose="020B0604020202020204" pitchFamily="34" charset="0"/>
              <a:buChar char="•"/>
            </a:pPr>
            <a:r>
              <a:rPr lang="en-US" sz="2500" b="1" dirty="0" smtClean="0">
                <a:solidFill>
                  <a:srgbClr val="1308CF"/>
                </a:solidFill>
                <a:cs typeface="Georgia"/>
              </a:rPr>
              <a:t>I will give you a “PRO” or “CON” card</a:t>
            </a:r>
          </a:p>
          <a:p>
            <a:pPr marL="342900" lvl="0" indent="-342900">
              <a:buFont typeface="Arial" panose="020B0604020202020204" pitchFamily="34" charset="0"/>
              <a:buChar char="•"/>
            </a:pPr>
            <a:endParaRPr lang="en-US" sz="2500" b="1" dirty="0" smtClean="0">
              <a:solidFill>
                <a:srgbClr val="1308CF"/>
              </a:solidFill>
              <a:cs typeface="Georgia"/>
            </a:endParaRPr>
          </a:p>
          <a:p>
            <a:pPr marL="342900" lvl="0" indent="-342900">
              <a:buFont typeface="Arial" panose="020B0604020202020204" pitchFamily="34" charset="0"/>
              <a:buChar char="•"/>
            </a:pPr>
            <a:r>
              <a:rPr lang="en-US" sz="2500" b="1" dirty="0" smtClean="0">
                <a:solidFill>
                  <a:srgbClr val="1308CF"/>
                </a:solidFill>
                <a:cs typeface="Georgia"/>
              </a:rPr>
              <a:t>Find a partner in the classroom to debate</a:t>
            </a:r>
          </a:p>
          <a:p>
            <a:pPr marL="342900" lvl="0" indent="-342900">
              <a:buFont typeface="Arial" panose="020B0604020202020204" pitchFamily="34" charset="0"/>
              <a:buChar char="•"/>
            </a:pPr>
            <a:endParaRPr lang="en-US" sz="2500" b="1" dirty="0" smtClean="0">
              <a:solidFill>
                <a:srgbClr val="1308CF"/>
              </a:solidFill>
              <a:cs typeface="Georgia"/>
            </a:endParaRPr>
          </a:p>
          <a:p>
            <a:pPr marL="342900" indent="-342900">
              <a:buFont typeface="Arial" panose="020B0604020202020204" pitchFamily="34" charset="0"/>
              <a:buChar char="•"/>
            </a:pPr>
            <a:r>
              <a:rPr lang="en-US" sz="2500" b="1" dirty="0" smtClean="0">
                <a:solidFill>
                  <a:srgbClr val="1308CF"/>
                </a:solidFill>
                <a:cs typeface="Georgia"/>
              </a:rPr>
              <a:t>Using at least 5 phrases you highlighted in yellow from “Appropriate </a:t>
            </a:r>
            <a:r>
              <a:rPr lang="en-US" sz="2500" b="1" dirty="0">
                <a:solidFill>
                  <a:srgbClr val="1308CF"/>
                </a:solidFill>
                <a:cs typeface="Georgia"/>
              </a:rPr>
              <a:t>Ways to Orally Express an Opinion in an Academic </a:t>
            </a:r>
            <a:r>
              <a:rPr lang="en-US" sz="2500" b="1" dirty="0" smtClean="0">
                <a:solidFill>
                  <a:srgbClr val="1308CF"/>
                </a:solidFill>
                <a:cs typeface="Georgia"/>
              </a:rPr>
              <a:t>Setting,” take the side from your card and debate a REASON for your side.  </a:t>
            </a:r>
          </a:p>
          <a:p>
            <a:pPr marL="800100" lvl="1" indent="-342900">
              <a:buFont typeface="Arial" panose="020B0604020202020204" pitchFamily="34" charset="0"/>
              <a:buChar char="•"/>
            </a:pPr>
            <a:r>
              <a:rPr lang="en-US" sz="2500" b="1" dirty="0" smtClean="0">
                <a:solidFill>
                  <a:srgbClr val="1308CF"/>
                </a:solidFill>
                <a:cs typeface="Georgia"/>
              </a:rPr>
              <a:t>You can “cheat” and look at your notes, but you don’t have to.</a:t>
            </a:r>
            <a:endParaRPr lang="en-US" sz="2500" b="1" dirty="0">
              <a:solidFill>
                <a:srgbClr val="1308CF"/>
              </a:solidFill>
              <a:cs typeface="Georgia"/>
            </a:endParaRPr>
          </a:p>
          <a:p>
            <a:pPr marL="342900" lvl="0" indent="-342900">
              <a:buFont typeface="Arial" panose="020B0604020202020204" pitchFamily="34" charset="0"/>
              <a:buChar char="•"/>
            </a:pPr>
            <a:endParaRPr lang="en-US" sz="2200" b="1" dirty="0" smtClean="0">
              <a:solidFill>
                <a:srgbClr val="1308CF"/>
              </a:solidFill>
              <a:cs typeface="Georgia"/>
            </a:endParaRPr>
          </a:p>
        </p:txBody>
      </p:sp>
    </p:spTree>
    <p:extLst>
      <p:ext uri="{BB962C8B-B14F-4D97-AF65-F5344CB8AC3E}">
        <p14:creationId xmlns:p14="http://schemas.microsoft.com/office/powerpoint/2010/main" val="4233396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2284995" y="90438"/>
            <a:ext cx="4574009" cy="661720"/>
          </a:xfrm>
          <a:prstGeom prst="rect">
            <a:avLst/>
          </a:prstGeom>
        </p:spPr>
        <p:txBody>
          <a:bodyPr wrap="none">
            <a:spAutoFit/>
          </a:bodyPr>
          <a:lstStyle/>
          <a:p>
            <a:r>
              <a:rPr lang="en-US" sz="3700" b="1" u="sng" dirty="0" smtClean="0"/>
              <a:t>FRIDAY PROCEDURES: </a:t>
            </a:r>
            <a:endParaRPr lang="en-US" sz="3700" dirty="0"/>
          </a:p>
        </p:txBody>
      </p:sp>
      <p:sp>
        <p:nvSpPr>
          <p:cNvPr id="7" name="TextBox 6"/>
          <p:cNvSpPr txBox="1"/>
          <p:nvPr/>
        </p:nvSpPr>
        <p:spPr>
          <a:xfrm>
            <a:off x="-1" y="1076231"/>
            <a:ext cx="9144000" cy="5262979"/>
          </a:xfrm>
          <a:prstGeom prst="rect">
            <a:avLst/>
          </a:prstGeom>
          <a:noFill/>
          <a:ln w="38100">
            <a:solidFill>
              <a:schemeClr val="bg1"/>
            </a:solidFill>
          </a:ln>
        </p:spPr>
        <p:txBody>
          <a:bodyPr wrap="square" rtlCol="0">
            <a:spAutoFit/>
          </a:bodyPr>
          <a:lstStyle/>
          <a:p>
            <a:pPr marL="457200" indent="-457200">
              <a:buFont typeface="+mj-lt"/>
              <a:buAutoNum type="arabicPeriod"/>
            </a:pPr>
            <a:r>
              <a:rPr lang="en-US" sz="2800" b="1" u="sng" dirty="0" smtClean="0">
                <a:solidFill>
                  <a:srgbClr val="1308CF"/>
                </a:solidFill>
                <a:cs typeface="Georgia"/>
              </a:rPr>
              <a:t>TODAY IS OTHER-CLASSWORK/HOMEWORK DAY</a:t>
            </a:r>
            <a:r>
              <a:rPr lang="en-US" sz="2800" b="1" dirty="0" smtClean="0">
                <a:solidFill>
                  <a:srgbClr val="1308CF"/>
                </a:solidFill>
                <a:cs typeface="Georgia"/>
              </a:rPr>
              <a:t>!  TODAY IS THE ONLY FRIDAY YOU WILL BE ALLOWED TO GO TO YOUR LOCKER BECAUSE YOU FORGOT YOUR WORK! FOR THE FUTURE IF YOU FORGET YOUR WORK, I WILL GIVE YOU MY OWN WORK. </a:t>
            </a:r>
          </a:p>
          <a:p>
            <a:pPr marL="457200" indent="-457200">
              <a:buFont typeface="+mj-lt"/>
              <a:buAutoNum type="arabicPeriod"/>
            </a:pPr>
            <a:endParaRPr lang="en-US" sz="2800" b="1" dirty="0" smtClean="0">
              <a:solidFill>
                <a:srgbClr val="1308CF"/>
              </a:solidFill>
              <a:cs typeface="Georgia"/>
            </a:endParaRPr>
          </a:p>
          <a:p>
            <a:pPr marL="457200" indent="-457200">
              <a:buFont typeface="+mj-lt"/>
              <a:buAutoNum type="arabicPeriod"/>
            </a:pPr>
            <a:r>
              <a:rPr lang="en-US" sz="2800" b="1" dirty="0" smtClean="0">
                <a:solidFill>
                  <a:srgbClr val="1308CF"/>
                </a:solidFill>
                <a:cs typeface="Georgia"/>
              </a:rPr>
              <a:t>YOUR PARTICIPATION IN BOTH TYPES OF WORK IS FOR A GRADE!</a:t>
            </a:r>
          </a:p>
          <a:p>
            <a:pPr marL="457200" indent="-457200">
              <a:buFont typeface="+mj-lt"/>
              <a:buAutoNum type="arabicPeriod"/>
            </a:pPr>
            <a:endParaRPr lang="en-US" sz="2800" b="1" dirty="0" smtClean="0">
              <a:solidFill>
                <a:srgbClr val="1308CF"/>
              </a:solidFill>
              <a:cs typeface="Georgia"/>
            </a:endParaRPr>
          </a:p>
          <a:p>
            <a:pPr marL="457200" indent="-457200">
              <a:buFont typeface="+mj-lt"/>
              <a:buAutoNum type="arabicPeriod"/>
            </a:pPr>
            <a:r>
              <a:rPr lang="en-US" sz="2800" b="1" dirty="0" smtClean="0">
                <a:solidFill>
                  <a:srgbClr val="1308CF"/>
                </a:solidFill>
                <a:cs typeface="Georgia"/>
              </a:rPr>
              <a:t>I WILL SPEND AROUND 7 MINUTES WITH EACH OF YOU UNLESS YOU DON’T NEED IT.  USE THE TIME WISELY!</a:t>
            </a:r>
          </a:p>
          <a:p>
            <a:endParaRPr lang="en-US" sz="2800" b="1" dirty="0" smtClean="0">
              <a:solidFill>
                <a:srgbClr val="008000"/>
              </a:solidFill>
              <a:cs typeface="Georgia"/>
            </a:endParaRPr>
          </a:p>
        </p:txBody>
      </p:sp>
    </p:spTree>
    <p:extLst>
      <p:ext uri="{BB962C8B-B14F-4D97-AF65-F5344CB8AC3E}">
        <p14:creationId xmlns:p14="http://schemas.microsoft.com/office/powerpoint/2010/main" val="22463579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885692" y="92986"/>
            <a:ext cx="7225696" cy="661720"/>
          </a:xfrm>
          <a:prstGeom prst="rect">
            <a:avLst/>
          </a:prstGeom>
        </p:spPr>
        <p:txBody>
          <a:bodyPr wrap="none">
            <a:spAutoFit/>
          </a:bodyPr>
          <a:lstStyle/>
          <a:p>
            <a:r>
              <a:rPr lang="en-US" sz="3700" b="1" u="sng" dirty="0" smtClean="0"/>
              <a:t>VOCABULARY GRAPHIC ORGANIZER</a:t>
            </a:r>
            <a:endParaRPr lang="en-US" sz="3700" dirty="0"/>
          </a:p>
        </p:txBody>
      </p:sp>
      <p:graphicFrame>
        <p:nvGraphicFramePr>
          <p:cNvPr id="5" name="Table 4"/>
          <p:cNvGraphicFramePr>
            <a:graphicFrameLocks noGrp="1"/>
          </p:cNvGraphicFramePr>
          <p:nvPr>
            <p:extLst>
              <p:ext uri="{D42A27DB-BD31-4B8C-83A1-F6EECF244321}">
                <p14:modId xmlns:p14="http://schemas.microsoft.com/office/powerpoint/2010/main" val="402179393"/>
              </p:ext>
            </p:extLst>
          </p:nvPr>
        </p:nvGraphicFramePr>
        <p:xfrm>
          <a:off x="116005" y="1082508"/>
          <a:ext cx="8864221" cy="5407776"/>
        </p:xfrm>
        <a:graphic>
          <a:graphicData uri="http://schemas.openxmlformats.org/drawingml/2006/table">
            <a:tbl>
              <a:tblPr firstRow="1" firstCol="1" bandRow="1" bandCol="1">
                <a:tableStyleId>{5C22544A-7EE6-4342-B048-85BDC9FD1C3A}</a:tableStyleId>
              </a:tblPr>
              <a:tblGrid>
                <a:gridCol w="2818264"/>
                <a:gridCol w="1269087"/>
                <a:gridCol w="1533371"/>
                <a:gridCol w="3243499"/>
              </a:tblGrid>
              <a:tr h="545924">
                <a:tc rowSpan="2">
                  <a:txBody>
                    <a:bodyPr/>
                    <a:lstStyle/>
                    <a:p>
                      <a:pPr marL="0" marR="0" algn="ctr">
                        <a:spcBef>
                          <a:spcPts val="0"/>
                        </a:spcBef>
                        <a:spcAft>
                          <a:spcPts val="0"/>
                        </a:spcAft>
                      </a:pPr>
                      <a:r>
                        <a:rPr lang="en-US" sz="2000" dirty="0">
                          <a:effectLst/>
                        </a:rPr>
                        <a:t>Vocabulary Word / Phrase</a:t>
                      </a:r>
                      <a:endParaRPr lang="en-US" sz="20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spcBef>
                          <a:spcPts val="0"/>
                        </a:spcBef>
                        <a:spcAft>
                          <a:spcPts val="0"/>
                        </a:spcAft>
                      </a:pPr>
                      <a:r>
                        <a:rPr lang="en-US" sz="2000" dirty="0">
                          <a:effectLst/>
                        </a:rPr>
                        <a:t>Drawing/ Image </a:t>
                      </a:r>
                      <a:endParaRPr lang="en-US" sz="20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lgn="ctr">
                        <a:spcBef>
                          <a:spcPts val="0"/>
                        </a:spcBef>
                        <a:spcAft>
                          <a:spcPts val="0"/>
                        </a:spcAft>
                      </a:pPr>
                      <a:r>
                        <a:rPr lang="en-US" sz="2000" dirty="0">
                          <a:effectLst/>
                        </a:rPr>
                        <a:t>Definition / Meaning / Synonym (+ Translation)</a:t>
                      </a:r>
                      <a:endParaRPr lang="en-US" sz="2000" dirty="0">
                        <a:effectLst/>
                        <a:latin typeface="Times New Roman" panose="02020603050405020304" pitchFamily="18" charset="0"/>
                        <a:ea typeface="Times New Roman" panose="02020603050405020304" pitchFamily="18" charset="0"/>
                      </a:endParaRPr>
                    </a:p>
                  </a:txBody>
                  <a:tcPr marL="62821" marR="62821" marT="0" marB="0"/>
                </a:tc>
                <a:tc>
                  <a:txBody>
                    <a:bodyPr/>
                    <a:lstStyle/>
                    <a:p>
                      <a:pPr marL="0" marR="0">
                        <a:spcBef>
                          <a:spcPts val="0"/>
                        </a:spcBef>
                        <a:spcAft>
                          <a:spcPts val="0"/>
                        </a:spcAft>
                      </a:pPr>
                      <a:r>
                        <a:rPr lang="en-US" sz="2000" dirty="0">
                          <a:effectLst/>
                        </a:rPr>
                        <a:t>1. The sentence from the text goes here</a:t>
                      </a:r>
                      <a:endParaRPr lang="en-US" sz="2000" dirty="0">
                        <a:effectLst/>
                        <a:latin typeface="Times New Roman" panose="02020603050405020304" pitchFamily="18" charset="0"/>
                        <a:ea typeface="Times New Roman" panose="02020603050405020304" pitchFamily="18" charset="0"/>
                      </a:endParaRPr>
                    </a:p>
                  </a:txBody>
                  <a:tcPr marL="62821" marR="62821" marT="0" marB="0"/>
                </a:tc>
              </a:tr>
              <a:tr h="58379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2000" dirty="0">
                          <a:effectLst/>
                        </a:rPr>
                        <a:t>2. Your own sentence goes here</a:t>
                      </a:r>
                      <a:endParaRPr lang="en-US" sz="2000" dirty="0">
                        <a:effectLst/>
                        <a:latin typeface="Times New Roman" panose="02020603050405020304" pitchFamily="18" charset="0"/>
                        <a:ea typeface="Times New Roman" panose="02020603050405020304" pitchFamily="18" charset="0"/>
                      </a:endParaRPr>
                    </a:p>
                  </a:txBody>
                  <a:tcPr marL="62821" marR="62821" marT="0" marB="0"/>
                </a:tc>
              </a:tr>
              <a:tr h="680565">
                <a:tc rowSpan="2">
                  <a:txBody>
                    <a:bodyPr/>
                    <a:lstStyle/>
                    <a:p>
                      <a:pPr marL="0" marR="0" algn="ctr">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nchor="ctr"/>
                </a:tc>
                <a:tc rowSpan="2">
                  <a:txBody>
                    <a:bodyPr/>
                    <a:lstStyle/>
                    <a:p>
                      <a:pPr marL="0" marR="0" algn="ctr">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nchor="ctr"/>
                </a:tc>
                <a:tc rowSpan="2">
                  <a:txBody>
                    <a:bodyPr/>
                    <a:lstStyle/>
                    <a:p>
                      <a:pPr marL="0" marR="0" algn="ctr">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nchor="ctr"/>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r>
              <a:tr h="68056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r>
              <a:tr h="680565">
                <a:tc rowSpan="2">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spcBef>
                          <a:spcPts val="0"/>
                        </a:spcBef>
                        <a:spcAft>
                          <a:spcPts val="0"/>
                        </a:spcAft>
                      </a:pPr>
                      <a:r>
                        <a:rPr lang="en-US" sz="1100" dirty="0">
                          <a:effectLst/>
                        </a:rPr>
                        <a:t> </a:t>
                      </a:r>
                    </a:p>
                    <a:p>
                      <a:pPr marL="0" marR="0">
                        <a:spcBef>
                          <a:spcPts val="0"/>
                        </a:spcBef>
                        <a:spcAft>
                          <a:spcPts val="0"/>
                        </a:spcAft>
                      </a:pPr>
                      <a:r>
                        <a:rPr lang="en-US" sz="1100" dirty="0">
                          <a:effectLst/>
                        </a:rPr>
                        <a:t> </a:t>
                      </a:r>
                    </a:p>
                    <a:p>
                      <a:pPr marL="0" marR="0">
                        <a:spcBef>
                          <a:spcPts val="0"/>
                        </a:spcBef>
                        <a:spcAft>
                          <a:spcPts val="0"/>
                        </a:spcAft>
                        <a:tabLst>
                          <a:tab pos="743585" algn="l"/>
                        </a:tabLs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r>
              <a:tr h="7857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r>
              <a:tr h="680565">
                <a:tc rowSpan="2">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r>
              <a:tr h="68056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r>
            </a:tbl>
          </a:graphicData>
        </a:graphic>
      </p:graphicFrame>
    </p:spTree>
    <p:extLst>
      <p:ext uri="{BB962C8B-B14F-4D97-AF65-F5344CB8AC3E}">
        <p14:creationId xmlns:p14="http://schemas.microsoft.com/office/powerpoint/2010/main" val="4068770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1936577" y="92986"/>
            <a:ext cx="5076839" cy="661720"/>
          </a:xfrm>
          <a:prstGeom prst="rect">
            <a:avLst/>
          </a:prstGeom>
        </p:spPr>
        <p:txBody>
          <a:bodyPr wrap="none">
            <a:spAutoFit/>
          </a:bodyPr>
          <a:lstStyle/>
          <a:p>
            <a:r>
              <a:rPr lang="en-US" sz="3700" b="1" u="sng" dirty="0" smtClean="0"/>
              <a:t>How to Use a Dictionary:</a:t>
            </a:r>
            <a:endParaRPr lang="en-US" sz="3700" dirty="0"/>
          </a:p>
        </p:txBody>
      </p:sp>
      <p:sp>
        <p:nvSpPr>
          <p:cNvPr id="4" name="Rectangle 3"/>
          <p:cNvSpPr/>
          <p:nvPr/>
        </p:nvSpPr>
        <p:spPr>
          <a:xfrm>
            <a:off x="423081" y="1405719"/>
            <a:ext cx="8093122" cy="5262979"/>
          </a:xfrm>
          <a:prstGeom prst="rect">
            <a:avLst/>
          </a:prstGeom>
        </p:spPr>
        <p:txBody>
          <a:bodyPr wrap="square">
            <a:spAutoFit/>
          </a:bodyPr>
          <a:lstStyle/>
          <a:p>
            <a:pPr marL="285750" indent="-285750">
              <a:buFont typeface="Arial" panose="020B0604020202020204" pitchFamily="34" charset="0"/>
              <a:buChar char="•"/>
            </a:pPr>
            <a:r>
              <a:rPr lang="en-US" sz="2400" b="1" dirty="0" smtClean="0">
                <a:solidFill>
                  <a:srgbClr val="002060"/>
                </a:solidFill>
                <a:latin typeface="Comic Sans MS" panose="030F0702030302020204" pitchFamily="66" charset="0"/>
                <a:ea typeface="Times New Roman" panose="02020603050405020304" pitchFamily="18" charset="0"/>
                <a:cs typeface="Times New Roman" panose="02020603050405020304" pitchFamily="18" charset="0"/>
              </a:rPr>
              <a:t>In alphabetical order for EVERY letter.</a:t>
            </a:r>
          </a:p>
          <a:p>
            <a:pPr marL="285750" indent="-285750">
              <a:buFont typeface="Arial" panose="020B0604020202020204" pitchFamily="34" charset="0"/>
              <a:buChar char="•"/>
            </a:pPr>
            <a:r>
              <a:rPr lang="en-US" sz="2400" b="1" dirty="0" smtClean="0">
                <a:solidFill>
                  <a:srgbClr val="002060"/>
                </a:solidFill>
                <a:latin typeface="Comic Sans MS" panose="030F0702030302020204" pitchFamily="66" charset="0"/>
                <a:ea typeface="Times New Roman" panose="02020603050405020304" pitchFamily="18" charset="0"/>
                <a:cs typeface="Times New Roman" panose="02020603050405020304" pitchFamily="18" charset="0"/>
              </a:rPr>
              <a:t>Let’s Practice- Which One Comes First in the Dictionary?</a:t>
            </a:r>
          </a:p>
          <a:p>
            <a:pPr marL="742950" lvl="1" indent="-285750">
              <a:buFont typeface="Arial" panose="020B0604020202020204" pitchFamily="34" charset="0"/>
              <a:buChar char="•"/>
            </a:pPr>
            <a:r>
              <a:rPr lang="en-US" sz="2400" b="1" dirty="0" smtClean="0">
                <a:solidFill>
                  <a:srgbClr val="002060"/>
                </a:solidFill>
                <a:latin typeface="Comic Sans MS" panose="030F0702030302020204" pitchFamily="66" charset="0"/>
                <a:ea typeface="Times New Roman" panose="02020603050405020304" pitchFamily="18" charset="0"/>
                <a:cs typeface="Times New Roman" panose="02020603050405020304" pitchFamily="18" charset="0"/>
              </a:rPr>
              <a:t>Sleepy and Take?</a:t>
            </a:r>
          </a:p>
          <a:p>
            <a:pPr marL="742950" lvl="1" indent="-285750">
              <a:buFont typeface="Arial" panose="020B0604020202020204" pitchFamily="34" charset="0"/>
              <a:buChar char="•"/>
            </a:pPr>
            <a:r>
              <a:rPr lang="en-US" sz="2400" b="1" dirty="0" smtClean="0">
                <a:solidFill>
                  <a:srgbClr val="002060"/>
                </a:solidFill>
                <a:latin typeface="Comic Sans MS" panose="030F0702030302020204" pitchFamily="66" charset="0"/>
                <a:ea typeface="Times New Roman" panose="02020603050405020304" pitchFamily="18" charset="0"/>
                <a:cs typeface="Times New Roman" panose="02020603050405020304" pitchFamily="18" charset="0"/>
              </a:rPr>
              <a:t>Boy and Girls?</a:t>
            </a:r>
          </a:p>
          <a:p>
            <a:pPr marL="742950" lvl="1" indent="-285750">
              <a:buFont typeface="Arial" panose="020B0604020202020204" pitchFamily="34" charset="0"/>
              <a:buChar char="•"/>
            </a:pPr>
            <a:r>
              <a:rPr lang="en-US" sz="2400" b="1" dirty="0" smtClean="0">
                <a:solidFill>
                  <a:srgbClr val="002060"/>
                </a:solidFill>
                <a:latin typeface="Comic Sans MS" panose="030F0702030302020204" pitchFamily="66" charset="0"/>
                <a:cs typeface="Times New Roman" panose="02020603050405020304" pitchFamily="18" charset="0"/>
              </a:rPr>
              <a:t>Car and Apple?</a:t>
            </a:r>
          </a:p>
          <a:p>
            <a:pPr marL="742950" lvl="1" indent="-285750">
              <a:buFont typeface="Arial" panose="020B0604020202020204" pitchFamily="34" charset="0"/>
              <a:buChar char="•"/>
            </a:pPr>
            <a:r>
              <a:rPr lang="en-US" sz="2400" b="1" dirty="0" smtClean="0">
                <a:solidFill>
                  <a:srgbClr val="002060"/>
                </a:solidFill>
                <a:latin typeface="Comic Sans MS" panose="030F0702030302020204" pitchFamily="66" charset="0"/>
                <a:cs typeface="Times New Roman" panose="02020603050405020304" pitchFamily="18" charset="0"/>
              </a:rPr>
              <a:t>Sleepy and State?</a:t>
            </a:r>
          </a:p>
          <a:p>
            <a:pPr marL="742950" lvl="1" indent="-285750">
              <a:buFont typeface="Arial" panose="020B0604020202020204" pitchFamily="34" charset="0"/>
              <a:buChar char="•"/>
            </a:pPr>
            <a:r>
              <a:rPr lang="en-US" sz="2400" b="1" dirty="0" smtClean="0">
                <a:solidFill>
                  <a:srgbClr val="002060"/>
                </a:solidFill>
                <a:latin typeface="Comic Sans MS" panose="030F0702030302020204" pitchFamily="66" charset="0"/>
                <a:cs typeface="Times New Roman" panose="02020603050405020304" pitchFamily="18" charset="0"/>
              </a:rPr>
              <a:t>Take and Took?</a:t>
            </a:r>
          </a:p>
          <a:p>
            <a:pPr marL="742950" lvl="1" indent="-285750">
              <a:buFont typeface="Arial" panose="020B0604020202020204" pitchFamily="34" charset="0"/>
              <a:buChar char="•"/>
            </a:pPr>
            <a:r>
              <a:rPr lang="en-US" sz="2400" b="1" dirty="0" smtClean="0">
                <a:solidFill>
                  <a:srgbClr val="002060"/>
                </a:solidFill>
                <a:latin typeface="Comic Sans MS" panose="030F0702030302020204" pitchFamily="66" charset="0"/>
                <a:cs typeface="Times New Roman" panose="02020603050405020304" pitchFamily="18" charset="0"/>
              </a:rPr>
              <a:t>Creep and Car?</a:t>
            </a:r>
          </a:p>
          <a:p>
            <a:pPr marL="742950" lvl="1" indent="-285750">
              <a:buFont typeface="Arial" panose="020B0604020202020204" pitchFamily="34" charset="0"/>
              <a:buChar char="•"/>
            </a:pPr>
            <a:r>
              <a:rPr lang="en-US" sz="2400" b="1" dirty="0" smtClean="0">
                <a:solidFill>
                  <a:srgbClr val="002060"/>
                </a:solidFill>
                <a:latin typeface="Comic Sans MS" panose="030F0702030302020204" pitchFamily="66" charset="0"/>
                <a:cs typeface="Times New Roman" panose="02020603050405020304" pitchFamily="18" charset="0"/>
              </a:rPr>
              <a:t>Apple and Artist?</a:t>
            </a:r>
          </a:p>
          <a:p>
            <a:pPr marL="742950" lvl="1" indent="-285750">
              <a:buFont typeface="Arial" panose="020B0604020202020204" pitchFamily="34" charset="0"/>
              <a:buChar char="•"/>
            </a:pPr>
            <a:r>
              <a:rPr lang="en-US" sz="2400" b="1" dirty="0" smtClean="0">
                <a:solidFill>
                  <a:srgbClr val="002060"/>
                </a:solidFill>
                <a:latin typeface="Comic Sans MS" panose="030F0702030302020204" pitchFamily="66" charset="0"/>
                <a:cs typeface="Times New Roman" panose="02020603050405020304" pitchFamily="18" charset="0"/>
              </a:rPr>
              <a:t>Apple and Application?</a:t>
            </a:r>
          </a:p>
          <a:p>
            <a:pPr marL="742950" lvl="1" indent="-285750">
              <a:buFont typeface="Arial" panose="020B0604020202020204" pitchFamily="34" charset="0"/>
              <a:buChar char="•"/>
            </a:pPr>
            <a:r>
              <a:rPr lang="en-US" sz="2400" b="1" dirty="0" smtClean="0">
                <a:solidFill>
                  <a:srgbClr val="002060"/>
                </a:solidFill>
                <a:latin typeface="Comic Sans MS" panose="030F0702030302020204" pitchFamily="66" charset="0"/>
                <a:cs typeface="Times New Roman" panose="02020603050405020304" pitchFamily="18" charset="0"/>
              </a:rPr>
              <a:t>Creep and Crescent?</a:t>
            </a:r>
          </a:p>
          <a:p>
            <a:pPr marL="742950" lvl="1" indent="-285750">
              <a:buFont typeface="Arial" panose="020B0604020202020204" pitchFamily="34" charset="0"/>
              <a:buChar char="•"/>
            </a:pPr>
            <a:r>
              <a:rPr lang="en-US" sz="2400" b="1" dirty="0" smtClean="0">
                <a:solidFill>
                  <a:srgbClr val="002060"/>
                </a:solidFill>
                <a:latin typeface="Comic Sans MS" panose="030F0702030302020204" pitchFamily="66" charset="0"/>
                <a:cs typeface="Times New Roman" panose="02020603050405020304" pitchFamily="18" charset="0"/>
              </a:rPr>
              <a:t>Tool and Took?</a:t>
            </a:r>
          </a:p>
          <a:p>
            <a:pPr marL="742950" lvl="1" indent="-285750">
              <a:buFont typeface="Arial" panose="020B0604020202020204" pitchFamily="34" charset="0"/>
              <a:buChar char="•"/>
            </a:pPr>
            <a:endParaRPr lang="en-US" sz="2400" b="1" dirty="0">
              <a:solidFill>
                <a:srgbClr val="002060"/>
              </a:solidFill>
            </a:endParaRPr>
          </a:p>
        </p:txBody>
      </p:sp>
    </p:spTree>
    <p:extLst>
      <p:ext uri="{BB962C8B-B14F-4D97-AF65-F5344CB8AC3E}">
        <p14:creationId xmlns:p14="http://schemas.microsoft.com/office/powerpoint/2010/main" val="10138382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23"/>
            <a:ext cx="9144000" cy="969050"/>
          </a:xfrm>
          <a:prstGeom prst="rect">
            <a:avLst/>
          </a:prstGeom>
        </p:spPr>
      </p:pic>
      <p:sp>
        <p:nvSpPr>
          <p:cNvPr id="2" name="Rectangle 1"/>
          <p:cNvSpPr/>
          <p:nvPr/>
        </p:nvSpPr>
        <p:spPr>
          <a:xfrm>
            <a:off x="34036" y="130394"/>
            <a:ext cx="9123612" cy="661720"/>
          </a:xfrm>
          <a:prstGeom prst="rect">
            <a:avLst/>
          </a:prstGeom>
        </p:spPr>
        <p:txBody>
          <a:bodyPr wrap="square">
            <a:spAutoFit/>
          </a:bodyPr>
          <a:lstStyle/>
          <a:p>
            <a:r>
              <a:rPr lang="en-US" sz="3700" b="1" u="sng" dirty="0" smtClean="0"/>
              <a:t>How to Find Reading Level </a:t>
            </a:r>
            <a:r>
              <a:rPr lang="en-US" sz="3700" b="1" u="sng" dirty="0"/>
              <a:t>t</a:t>
            </a:r>
            <a:r>
              <a:rPr lang="en-US" sz="3700" b="1" u="sng" dirty="0" smtClean="0"/>
              <a:t>hat is “Just Right”</a:t>
            </a:r>
            <a:endParaRPr lang="en-US" sz="3700" dirty="0"/>
          </a:p>
        </p:txBody>
      </p:sp>
      <p:sp>
        <p:nvSpPr>
          <p:cNvPr id="4" name="Rectangle 3"/>
          <p:cNvSpPr/>
          <p:nvPr/>
        </p:nvSpPr>
        <p:spPr>
          <a:xfrm>
            <a:off x="450333" y="1044852"/>
            <a:ext cx="8236425" cy="5909310"/>
          </a:xfrm>
          <a:prstGeom prst="rect">
            <a:avLst/>
          </a:prstGeom>
        </p:spPr>
        <p:txBody>
          <a:bodyPr wrap="square">
            <a:spAutoFit/>
          </a:bodyPr>
          <a:lstStyle/>
          <a:p>
            <a:pPr marL="457200" indent="-457200">
              <a:buFont typeface="+mj-lt"/>
              <a:buAutoNum type="arabicPeriod"/>
            </a:pPr>
            <a:r>
              <a:rPr lang="en-US" sz="2100" b="1" dirty="0" smtClean="0">
                <a:solidFill>
                  <a:srgbClr val="002060"/>
                </a:solidFill>
                <a:cs typeface="Georgia"/>
              </a:rPr>
              <a:t>Complete STEPS 1-3 of Close Reading Strategies:</a:t>
            </a:r>
          </a:p>
          <a:p>
            <a:pPr marL="914400" lvl="1" indent="-457200">
              <a:buFont typeface="+mj-lt"/>
              <a:buAutoNum type="arabicParenR"/>
            </a:pPr>
            <a:r>
              <a:rPr lang="en-US" sz="2100" b="1" u="sng" dirty="0">
                <a:solidFill>
                  <a:srgbClr val="002060"/>
                </a:solidFill>
              </a:rPr>
              <a:t>PRE-READING (STEP ONE): </a:t>
            </a:r>
            <a:r>
              <a:rPr lang="en-US" sz="2100" b="1" dirty="0">
                <a:solidFill>
                  <a:srgbClr val="002060"/>
                </a:solidFill>
              </a:rPr>
              <a:t>Read and understand the title, subtitles, pictures (if any), and any other clues to help you understand what it’s about.</a:t>
            </a:r>
            <a:endParaRPr lang="en-US" sz="2100" b="1" u="sng" dirty="0">
              <a:solidFill>
                <a:srgbClr val="002060"/>
              </a:solidFill>
            </a:endParaRPr>
          </a:p>
          <a:p>
            <a:pPr marL="914400" lvl="1" indent="-457200">
              <a:buFont typeface="+mj-lt"/>
              <a:buAutoNum type="arabicParenR"/>
            </a:pPr>
            <a:r>
              <a:rPr lang="en-US" sz="2100" b="1" u="sng" dirty="0">
                <a:solidFill>
                  <a:srgbClr val="002060"/>
                </a:solidFill>
              </a:rPr>
              <a:t>STEP TWO:</a:t>
            </a:r>
            <a:r>
              <a:rPr lang="en-US" sz="2100" b="1" dirty="0">
                <a:solidFill>
                  <a:srgbClr val="002060"/>
                </a:solidFill>
              </a:rPr>
              <a:t> Listen to and read the text for the first time.  Get a feel for words you don’t understand that are important to know.  You CAN start to highlight words now but you don’t have to.</a:t>
            </a:r>
          </a:p>
          <a:p>
            <a:pPr marL="914400" lvl="1" indent="-457200">
              <a:buFont typeface="+mj-lt"/>
              <a:buAutoNum type="arabicParenR"/>
            </a:pPr>
            <a:r>
              <a:rPr lang="en-US" sz="2100" b="1" u="sng" dirty="0">
                <a:solidFill>
                  <a:srgbClr val="002060"/>
                </a:solidFill>
              </a:rPr>
              <a:t>STEP THREE:</a:t>
            </a:r>
            <a:r>
              <a:rPr lang="en-US" sz="2100" b="1" dirty="0">
                <a:solidFill>
                  <a:srgbClr val="002060"/>
                </a:solidFill>
              </a:rPr>
              <a:t> Listen to and read the text again and highlight in YELLOW most of the important words you don’t personally know.  You don’t need to highlight EVERY unknown word, just the ones you want to know and/or feel are important.</a:t>
            </a:r>
          </a:p>
          <a:p>
            <a:pPr marL="457200" indent="-457200">
              <a:buFont typeface="+mj-lt"/>
              <a:buAutoNum type="arabicPeriod"/>
            </a:pPr>
            <a:r>
              <a:rPr lang="en-US" sz="2100" b="1" dirty="0" smtClean="0">
                <a:solidFill>
                  <a:srgbClr val="002060"/>
                </a:solidFill>
                <a:cs typeface="Georgia"/>
              </a:rPr>
              <a:t> Count how many unknown words there are in the text.  </a:t>
            </a:r>
          </a:p>
          <a:p>
            <a:pPr marL="914400" lvl="1" indent="-457200">
              <a:buFont typeface="+mj-lt"/>
              <a:buAutoNum type="arabicParenR"/>
            </a:pPr>
            <a:r>
              <a:rPr lang="en-US" sz="2100" b="1" dirty="0" smtClean="0">
                <a:solidFill>
                  <a:srgbClr val="002060"/>
                </a:solidFill>
                <a:cs typeface="Georgia"/>
              </a:rPr>
              <a:t>If it seems like a lot (“a lot is around 10 or higher),  you should go down a level.</a:t>
            </a:r>
          </a:p>
          <a:p>
            <a:pPr marL="914400" lvl="1" indent="-457200">
              <a:buFont typeface="+mj-lt"/>
              <a:buAutoNum type="arabicParenR"/>
            </a:pPr>
            <a:r>
              <a:rPr lang="en-US" sz="2100" b="1" dirty="0" smtClean="0">
                <a:solidFill>
                  <a:srgbClr val="002060"/>
                </a:solidFill>
                <a:cs typeface="Georgia"/>
              </a:rPr>
              <a:t>If there are none or just 1-3, you should go up a level.</a:t>
            </a:r>
          </a:p>
          <a:p>
            <a:pPr marL="457200" indent="-457200">
              <a:buFont typeface="+mj-lt"/>
              <a:buAutoNum type="arabicPeriod"/>
            </a:pPr>
            <a:r>
              <a:rPr lang="en-US" sz="2100" b="1" dirty="0" smtClean="0">
                <a:solidFill>
                  <a:srgbClr val="002060"/>
                </a:solidFill>
                <a:cs typeface="Georgia"/>
              </a:rPr>
              <a:t>Repeat the steps with the new level.  If there are 3-9 words you don’t understand, that is usually “just right.”</a:t>
            </a:r>
          </a:p>
          <a:p>
            <a:pPr marL="457200" indent="-457200">
              <a:buFont typeface="+mj-lt"/>
              <a:buAutoNum type="arabicPeriod"/>
            </a:pPr>
            <a:endParaRPr lang="en-US" sz="2100" b="1" dirty="0">
              <a:solidFill>
                <a:srgbClr val="002060"/>
              </a:solidFill>
              <a:cs typeface="Georgia"/>
            </a:endParaRPr>
          </a:p>
        </p:txBody>
      </p:sp>
    </p:spTree>
    <p:extLst>
      <p:ext uri="{BB962C8B-B14F-4D97-AF65-F5344CB8AC3E}">
        <p14:creationId xmlns:p14="http://schemas.microsoft.com/office/powerpoint/2010/main" val="33141044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23"/>
            <a:ext cx="9144000" cy="970612"/>
          </a:xfrm>
          <a:prstGeom prst="rect">
            <a:avLst/>
          </a:prstGeom>
        </p:spPr>
      </p:pic>
      <p:sp>
        <p:nvSpPr>
          <p:cNvPr id="2" name="Rectangle 1"/>
          <p:cNvSpPr/>
          <p:nvPr/>
        </p:nvSpPr>
        <p:spPr>
          <a:xfrm>
            <a:off x="1683511" y="166270"/>
            <a:ext cx="5885778" cy="630942"/>
          </a:xfrm>
          <a:prstGeom prst="rect">
            <a:avLst/>
          </a:prstGeom>
        </p:spPr>
        <p:txBody>
          <a:bodyPr wrap="none">
            <a:spAutoFit/>
          </a:bodyPr>
          <a:lstStyle/>
          <a:p>
            <a:r>
              <a:rPr lang="en-US" sz="3500" b="1" u="sng" dirty="0" smtClean="0">
                <a:solidFill>
                  <a:srgbClr val="FF0000"/>
                </a:solidFill>
              </a:rPr>
              <a:t>COMPUTER LAB PROCEDURES:</a:t>
            </a:r>
            <a:endParaRPr lang="en-US" sz="3500" dirty="0">
              <a:solidFill>
                <a:srgbClr val="FF0000"/>
              </a:solidFill>
            </a:endParaRPr>
          </a:p>
        </p:txBody>
      </p:sp>
      <p:sp>
        <p:nvSpPr>
          <p:cNvPr id="9" name="TextBox 8"/>
          <p:cNvSpPr txBox="1"/>
          <p:nvPr/>
        </p:nvSpPr>
        <p:spPr>
          <a:xfrm>
            <a:off x="175979" y="1152921"/>
            <a:ext cx="8686668" cy="4939814"/>
          </a:xfrm>
          <a:prstGeom prst="rect">
            <a:avLst/>
          </a:prstGeom>
          <a:noFill/>
        </p:spPr>
        <p:txBody>
          <a:bodyPr wrap="square" rtlCol="0">
            <a:spAutoFit/>
          </a:bodyPr>
          <a:lstStyle/>
          <a:p>
            <a:pPr marL="457200" lvl="0" indent="-457200">
              <a:buFont typeface="+mj-lt"/>
              <a:buAutoNum type="arabicPeriod"/>
            </a:pPr>
            <a:r>
              <a:rPr lang="en-US" sz="2100" b="1" dirty="0" smtClean="0">
                <a:solidFill>
                  <a:srgbClr val="002060"/>
                </a:solidFill>
              </a:rPr>
              <a:t>Walk in quietly, put your phone in the orange box, find a computer AS CLOSE TO THE FRONT AS POSSIBLE, and log on IMMEDIATELY, and go to the indicated website</a:t>
            </a:r>
          </a:p>
          <a:p>
            <a:pPr marL="914400" lvl="1" indent="-457200">
              <a:buFont typeface="Wingdings" panose="05000000000000000000" pitchFamily="2" charset="2"/>
              <a:buChar char="Ø"/>
            </a:pPr>
            <a:r>
              <a:rPr lang="en-US" sz="2100" b="1" dirty="0" smtClean="0">
                <a:solidFill>
                  <a:srgbClr val="002060"/>
                </a:solidFill>
              </a:rPr>
              <a:t>Any other websites that are not related to the assignment are NOT allowed EXCEPT Google Translate</a:t>
            </a:r>
          </a:p>
          <a:p>
            <a:pPr marL="914400" lvl="1" indent="-457200">
              <a:buFont typeface="Wingdings" panose="05000000000000000000" pitchFamily="2" charset="2"/>
              <a:buChar char="Ø"/>
            </a:pPr>
            <a:r>
              <a:rPr lang="en-US" sz="2100" b="1" dirty="0" smtClean="0">
                <a:solidFill>
                  <a:srgbClr val="002060"/>
                </a:solidFill>
              </a:rPr>
              <a:t>NO talking/chatting allowed (Tech Tuesdays are INDIVIDUAL)</a:t>
            </a:r>
          </a:p>
          <a:p>
            <a:pPr marL="457200" lvl="0" indent="-457200">
              <a:buFont typeface="+mj-lt"/>
              <a:buAutoNum type="arabicPeriod"/>
            </a:pPr>
            <a:r>
              <a:rPr lang="en-US" sz="2100" b="1" dirty="0" smtClean="0">
                <a:solidFill>
                  <a:srgbClr val="002060"/>
                </a:solidFill>
              </a:rPr>
              <a:t>Go to </a:t>
            </a:r>
            <a:r>
              <a:rPr lang="en-US" sz="2100" b="1" dirty="0" smtClean="0">
                <a:solidFill>
                  <a:srgbClr val="002060"/>
                </a:solidFill>
                <a:hlinkClick r:id="rId4"/>
              </a:rPr>
              <a:t>www.peopleleap.com</a:t>
            </a:r>
            <a:r>
              <a:rPr lang="en-US" sz="2100" b="1" dirty="0" smtClean="0">
                <a:solidFill>
                  <a:srgbClr val="002060"/>
                </a:solidFill>
              </a:rPr>
              <a:t> </a:t>
            </a:r>
          </a:p>
          <a:p>
            <a:pPr marL="914400" lvl="1" indent="-457200">
              <a:buFont typeface="Wingdings" panose="05000000000000000000" pitchFamily="2" charset="2"/>
              <a:buChar char="Ø"/>
            </a:pPr>
            <a:r>
              <a:rPr lang="en-US" sz="2100" b="1" dirty="0" smtClean="0">
                <a:solidFill>
                  <a:srgbClr val="002060"/>
                </a:solidFill>
              </a:rPr>
              <a:t>Resources</a:t>
            </a:r>
          </a:p>
          <a:p>
            <a:pPr marL="914400" lvl="1" indent="-457200">
              <a:buFont typeface="Wingdings" panose="05000000000000000000" pitchFamily="2" charset="2"/>
              <a:buChar char="Ø"/>
            </a:pPr>
            <a:r>
              <a:rPr lang="en-US" sz="2100" b="1" dirty="0">
                <a:solidFill>
                  <a:srgbClr val="002060"/>
                </a:solidFill>
              </a:rPr>
              <a:t>Learning Links (</a:t>
            </a:r>
            <a:r>
              <a:rPr lang="en-US" sz="2100" b="1" dirty="0">
                <a:solidFill>
                  <a:srgbClr val="002060"/>
                </a:solidFill>
                <a:hlinkClick r:id="rId5"/>
              </a:rPr>
              <a:t>http://peopleleap.com/resources/links</a:t>
            </a:r>
            <a:r>
              <a:rPr lang="en-US" sz="2100" b="1" dirty="0" smtClean="0">
                <a:solidFill>
                  <a:srgbClr val="002060"/>
                </a:solidFill>
                <a:hlinkClick r:id="rId5"/>
              </a:rPr>
              <a:t>/</a:t>
            </a:r>
            <a:r>
              <a:rPr lang="en-US" sz="2100" b="1" dirty="0" smtClean="0">
                <a:solidFill>
                  <a:srgbClr val="002060"/>
                </a:solidFill>
              </a:rPr>
              <a:t>)</a:t>
            </a:r>
          </a:p>
          <a:p>
            <a:pPr marL="457200" lvl="0" indent="-457200">
              <a:buFont typeface="+mj-lt"/>
              <a:buAutoNum type="arabicPeriod"/>
            </a:pPr>
            <a:r>
              <a:rPr lang="en-US" sz="2100" b="1" dirty="0" smtClean="0">
                <a:solidFill>
                  <a:srgbClr val="002060"/>
                </a:solidFill>
              </a:rPr>
              <a:t>PLEASE HELP ME MAKE MY WEBSITE BETTER: In the Learning Links page, I would like you to find 4 websites t</a:t>
            </a:r>
            <a:r>
              <a:rPr lang="en-US" sz="2100" b="1" dirty="0" smtClean="0">
                <a:solidFill>
                  <a:srgbClr val="000090"/>
                </a:solidFill>
              </a:rPr>
              <a:t>hat you like from the following sections:</a:t>
            </a:r>
            <a:endParaRPr lang="en-US" sz="2100" b="1" dirty="0">
              <a:solidFill>
                <a:srgbClr val="002060"/>
              </a:solidFill>
            </a:endParaRPr>
          </a:p>
          <a:p>
            <a:pPr marL="914400" lvl="1" indent="-457200">
              <a:buFont typeface="Wingdings" panose="05000000000000000000" pitchFamily="2" charset="2"/>
              <a:buChar char="Ø"/>
            </a:pPr>
            <a:r>
              <a:rPr lang="en-US" sz="2100" b="1" dirty="0" smtClean="0">
                <a:solidFill>
                  <a:srgbClr val="002060"/>
                </a:solidFill>
              </a:rPr>
              <a:t>“Useful links to General English Learning Websites”</a:t>
            </a:r>
          </a:p>
          <a:p>
            <a:pPr marL="457200" indent="-457200">
              <a:buFont typeface="+mj-lt"/>
              <a:buAutoNum type="arabicPeriod"/>
            </a:pPr>
            <a:r>
              <a:rPr lang="en-US" sz="2100" b="1" dirty="0" smtClean="0">
                <a:solidFill>
                  <a:srgbClr val="002060"/>
                </a:solidFill>
              </a:rPr>
              <a:t>Complete the handout “website evaluation” located on the following page: </a:t>
            </a:r>
            <a:endParaRPr lang="en-US" sz="2100" b="1" dirty="0" smtClean="0">
              <a:solidFill>
                <a:srgbClr val="000090"/>
              </a:solidFill>
            </a:endParaRPr>
          </a:p>
        </p:txBody>
      </p:sp>
    </p:spTree>
    <p:extLst>
      <p:ext uri="{BB962C8B-B14F-4D97-AF65-F5344CB8AC3E}">
        <p14:creationId xmlns:p14="http://schemas.microsoft.com/office/powerpoint/2010/main" val="3287238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FFE11C"/>
            </a:gs>
            <a:gs pos="16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67701" y="224505"/>
            <a:ext cx="8997238" cy="707886"/>
          </a:xfrm>
          <a:prstGeom prst="rect">
            <a:avLst/>
          </a:prstGeom>
          <a:noFill/>
        </p:spPr>
        <p:txBody>
          <a:bodyPr wrap="square" rtlCol="0">
            <a:spAutoFit/>
          </a:bodyPr>
          <a:lstStyle/>
          <a:p>
            <a:pPr algn="ctr"/>
            <a:r>
              <a:rPr lang="en-US" sz="4000" b="1" dirty="0" smtClean="0">
                <a:solidFill>
                  <a:srgbClr val="008000"/>
                </a:solidFill>
                <a:latin typeface="Georgia"/>
                <a:cs typeface="Georgia"/>
              </a:rPr>
              <a:t>My </a:t>
            </a:r>
            <a:r>
              <a:rPr lang="en-US" sz="4000" b="1" dirty="0">
                <a:solidFill>
                  <a:srgbClr val="008000"/>
                </a:solidFill>
                <a:latin typeface="Georgia"/>
                <a:cs typeface="Georgia"/>
              </a:rPr>
              <a:t>F</a:t>
            </a:r>
            <a:r>
              <a:rPr lang="en-US" sz="4000" b="1" dirty="0" smtClean="0">
                <a:solidFill>
                  <a:srgbClr val="008000"/>
                </a:solidFill>
                <a:latin typeface="Georgia"/>
                <a:cs typeface="Georgia"/>
              </a:rPr>
              <a:t>avorite </a:t>
            </a:r>
            <a:r>
              <a:rPr lang="en-US" sz="4000" b="1" dirty="0">
                <a:solidFill>
                  <a:srgbClr val="008000"/>
                </a:solidFill>
                <a:latin typeface="Georgia"/>
                <a:cs typeface="Georgia"/>
              </a:rPr>
              <a:t>Q</a:t>
            </a:r>
            <a:r>
              <a:rPr lang="en-US" sz="4000" b="1" dirty="0" smtClean="0">
                <a:solidFill>
                  <a:srgbClr val="008000"/>
                </a:solidFill>
                <a:latin typeface="Georgia"/>
                <a:cs typeface="Georgia"/>
              </a:rPr>
              <a:t>uotes:</a:t>
            </a:r>
            <a:endParaRPr lang="en-US" sz="4000" b="1" dirty="0">
              <a:solidFill>
                <a:srgbClr val="008000"/>
              </a:solidFill>
              <a:latin typeface="Georgia"/>
              <a:cs typeface="Georgia"/>
            </a:endParaRPr>
          </a:p>
        </p:txBody>
      </p:sp>
      <p:pic>
        <p:nvPicPr>
          <p:cNvPr id="2" name="Picture 1" descr="Pravs-J-You-Must-Be-The-Change-You-Wish-To-See-In-The-Worl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46029">
            <a:off x="260814" y="1211579"/>
            <a:ext cx="3596842" cy="2697631"/>
          </a:xfrm>
          <a:prstGeom prst="rect">
            <a:avLst/>
          </a:prstGeom>
        </p:spPr>
      </p:pic>
      <p:sp>
        <p:nvSpPr>
          <p:cNvPr id="3" name="TextBox 2"/>
          <p:cNvSpPr txBox="1"/>
          <p:nvPr/>
        </p:nvSpPr>
        <p:spPr>
          <a:xfrm rot="21233038">
            <a:off x="4790732" y="896333"/>
            <a:ext cx="3570941" cy="2308324"/>
          </a:xfrm>
          <a:prstGeom prst="rect">
            <a:avLst/>
          </a:prstGeom>
          <a:noFill/>
        </p:spPr>
        <p:txBody>
          <a:bodyPr wrap="square" rtlCol="0">
            <a:spAutoFit/>
          </a:bodyPr>
          <a:lstStyle/>
          <a:p>
            <a:r>
              <a:rPr lang="en-US" b="1" i="1" dirty="0">
                <a:solidFill>
                  <a:srgbClr val="A422FF"/>
                </a:solidFill>
                <a:latin typeface="Comic Sans MS"/>
                <a:cs typeface="Comic Sans MS"/>
              </a:rPr>
              <a:t>“The task is…not so much to see what no one else has yet seen, but to think what nobody has yet thought, about that which everybody sees.” </a:t>
            </a:r>
            <a:endParaRPr lang="en-US" b="1" dirty="0">
              <a:solidFill>
                <a:srgbClr val="A422FF"/>
              </a:solidFill>
              <a:latin typeface="Comic Sans MS"/>
              <a:cs typeface="Comic Sans MS"/>
            </a:endParaRPr>
          </a:p>
          <a:p>
            <a:r>
              <a:rPr lang="en-US" b="1" i="1" dirty="0">
                <a:solidFill>
                  <a:srgbClr val="A422FF"/>
                </a:solidFill>
                <a:latin typeface="Comic Sans MS"/>
                <a:cs typeface="Comic Sans MS"/>
              </a:rPr>
              <a:t>-Erwin Schrodinger, 1887-1961</a:t>
            </a:r>
            <a:endParaRPr lang="en-US" b="1" dirty="0">
              <a:solidFill>
                <a:srgbClr val="A422FF"/>
              </a:solidFill>
              <a:latin typeface="Comic Sans MS"/>
              <a:cs typeface="Comic Sans MS"/>
            </a:endParaRPr>
          </a:p>
        </p:txBody>
      </p:sp>
      <p:pic>
        <p:nvPicPr>
          <p:cNvPr id="5" name="Picture 4" descr="alberteinstein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342246">
            <a:off x="167334" y="3873639"/>
            <a:ext cx="4377765" cy="2824365"/>
          </a:xfrm>
          <a:prstGeom prst="rect">
            <a:avLst/>
          </a:prstGeom>
        </p:spPr>
      </p:pic>
      <p:pic>
        <p:nvPicPr>
          <p:cNvPr id="6" name="Picture 5" descr="Think-Different.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240668">
            <a:off x="7296341" y="2329006"/>
            <a:ext cx="1143927" cy="715632"/>
          </a:xfrm>
          <a:prstGeom prst="rect">
            <a:avLst/>
          </a:prstGeom>
        </p:spPr>
      </p:pic>
      <p:pic>
        <p:nvPicPr>
          <p:cNvPr id="7" name="Picture 6" descr="quote_21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9482">
            <a:off x="4787550" y="3564233"/>
            <a:ext cx="4202370" cy="2966379"/>
          </a:xfrm>
          <a:prstGeom prst="rect">
            <a:avLst/>
          </a:prstGeom>
        </p:spPr>
      </p:pic>
    </p:spTree>
    <p:extLst>
      <p:ext uri="{BB962C8B-B14F-4D97-AF65-F5344CB8AC3E}">
        <p14:creationId xmlns:p14="http://schemas.microsoft.com/office/powerpoint/2010/main" val="29013290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23"/>
            <a:ext cx="9144000" cy="970612"/>
          </a:xfrm>
          <a:prstGeom prst="rect">
            <a:avLst/>
          </a:prstGeom>
        </p:spPr>
      </p:pic>
      <p:sp>
        <p:nvSpPr>
          <p:cNvPr id="2" name="Rectangle 1"/>
          <p:cNvSpPr/>
          <p:nvPr/>
        </p:nvSpPr>
        <p:spPr>
          <a:xfrm>
            <a:off x="673575" y="160212"/>
            <a:ext cx="7784375" cy="630942"/>
          </a:xfrm>
          <a:prstGeom prst="rect">
            <a:avLst/>
          </a:prstGeom>
        </p:spPr>
        <p:txBody>
          <a:bodyPr wrap="none">
            <a:spAutoFit/>
          </a:bodyPr>
          <a:lstStyle/>
          <a:p>
            <a:r>
              <a:rPr lang="en-US" sz="3500" b="1" u="sng" dirty="0" smtClean="0"/>
              <a:t>ENL Website Evaluation: peopleleap.com</a:t>
            </a:r>
            <a:endParaRPr lang="en-US" sz="3500" dirty="0"/>
          </a:p>
        </p:txBody>
      </p:sp>
      <p:sp>
        <p:nvSpPr>
          <p:cNvPr id="9" name="TextBox 8"/>
          <p:cNvSpPr txBox="1"/>
          <p:nvPr/>
        </p:nvSpPr>
        <p:spPr>
          <a:xfrm>
            <a:off x="175979" y="1152921"/>
            <a:ext cx="8686668" cy="738664"/>
          </a:xfrm>
          <a:prstGeom prst="rect">
            <a:avLst/>
          </a:prstGeom>
          <a:noFill/>
        </p:spPr>
        <p:txBody>
          <a:bodyPr wrap="square" rtlCol="0">
            <a:spAutoFit/>
          </a:bodyPr>
          <a:lstStyle/>
          <a:p>
            <a:pPr marL="457200" lvl="0" indent="-457200">
              <a:buFont typeface="+mj-lt"/>
              <a:buAutoNum type="arabicPeriod"/>
            </a:pPr>
            <a:r>
              <a:rPr lang="en-US" sz="2100" b="1" dirty="0" smtClean="0">
                <a:solidFill>
                  <a:srgbClr val="002060"/>
                </a:solidFill>
              </a:rPr>
              <a:t>Review 4 websites on </a:t>
            </a:r>
            <a:r>
              <a:rPr lang="en-US" sz="2100" b="1" dirty="0">
                <a:solidFill>
                  <a:srgbClr val="002060"/>
                </a:solidFill>
                <a:hlinkClick r:id="rId4"/>
              </a:rPr>
              <a:t>http://peopleleap.com/resources/links</a:t>
            </a:r>
            <a:r>
              <a:rPr lang="en-US" sz="2100" b="1" dirty="0" smtClean="0">
                <a:solidFill>
                  <a:srgbClr val="002060"/>
                </a:solidFill>
                <a:hlinkClick r:id="rId4"/>
              </a:rPr>
              <a:t>/</a:t>
            </a:r>
            <a:r>
              <a:rPr lang="en-US" sz="2100" b="1" dirty="0" smtClean="0">
                <a:solidFill>
                  <a:srgbClr val="002060"/>
                </a:solidFill>
              </a:rPr>
              <a:t>) and complete the following chart:</a:t>
            </a:r>
            <a:endParaRPr lang="en-US" sz="2100" b="1" dirty="0" smtClean="0">
              <a:solidFill>
                <a:srgbClr val="00009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429153540"/>
              </p:ext>
            </p:extLst>
          </p:nvPr>
        </p:nvGraphicFramePr>
        <p:xfrm>
          <a:off x="122830" y="1992910"/>
          <a:ext cx="8862649" cy="4585311"/>
        </p:xfrm>
        <a:graphic>
          <a:graphicData uri="http://schemas.openxmlformats.org/drawingml/2006/table">
            <a:tbl>
              <a:tblPr firstRow="1" bandRow="1">
                <a:tableStyleId>{5C22544A-7EE6-4342-B048-85BDC9FD1C3A}</a:tableStyleId>
              </a:tblPr>
              <a:tblGrid>
                <a:gridCol w="1266093"/>
                <a:gridCol w="1266093"/>
                <a:gridCol w="1461236"/>
                <a:gridCol w="1070948"/>
                <a:gridCol w="1266093"/>
                <a:gridCol w="1266093"/>
                <a:gridCol w="1266093"/>
              </a:tblGrid>
              <a:tr h="1409061">
                <a:tc>
                  <a:txBody>
                    <a:bodyPr/>
                    <a:lstStyle/>
                    <a:p>
                      <a:r>
                        <a:rPr lang="en-US" sz="1500" dirty="0" smtClean="0"/>
                        <a:t>Name of website / Do you have</a:t>
                      </a:r>
                      <a:r>
                        <a:rPr lang="en-US" sz="1500" baseline="0" dirty="0" smtClean="0"/>
                        <a:t> to pay? (Yes/No)</a:t>
                      </a:r>
                      <a:endParaRPr lang="en-US" sz="1500" dirty="0"/>
                    </a:p>
                  </a:txBody>
                  <a:tcPr/>
                </a:tc>
                <a:tc>
                  <a:txBody>
                    <a:bodyPr/>
                    <a:lstStyle/>
                    <a:p>
                      <a:r>
                        <a:rPr lang="en-US" sz="1500" dirty="0" smtClean="0"/>
                        <a:t>Has</a:t>
                      </a:r>
                      <a:r>
                        <a:rPr lang="en-US" sz="1500" baseline="0" dirty="0" smtClean="0"/>
                        <a:t> learning</a:t>
                      </a:r>
                      <a:r>
                        <a:rPr lang="en-US" sz="1500" dirty="0" smtClean="0"/>
                        <a:t> games? (Yes/No)</a:t>
                      </a:r>
                      <a:endParaRPr lang="en-US" sz="1500" dirty="0"/>
                    </a:p>
                  </a:txBody>
                  <a:tcPr/>
                </a:tc>
                <a:tc>
                  <a:txBody>
                    <a:bodyPr/>
                    <a:lstStyle/>
                    <a:p>
                      <a:r>
                        <a:rPr lang="en-US" sz="1500" dirty="0" smtClean="0"/>
                        <a:t>Has</a:t>
                      </a:r>
                      <a:r>
                        <a:rPr lang="en-US" sz="1500" baseline="0" dirty="0" smtClean="0"/>
                        <a:t> vocabulary learning activities</a:t>
                      </a:r>
                    </a:p>
                    <a:p>
                      <a:r>
                        <a:rPr lang="en-US" sz="1500" dirty="0" smtClean="0"/>
                        <a:t>(Yes/No)</a:t>
                      </a:r>
                      <a:endParaRPr lang="en-US" sz="1500" dirty="0"/>
                    </a:p>
                  </a:txBody>
                  <a:tcPr/>
                </a:tc>
                <a:tc>
                  <a:txBody>
                    <a:bodyPr/>
                    <a:lstStyle/>
                    <a:p>
                      <a:r>
                        <a:rPr lang="en-US" sz="1500" dirty="0" smtClean="0"/>
                        <a:t>Has</a:t>
                      </a:r>
                      <a:r>
                        <a:rPr lang="en-US" sz="1500" baseline="0" dirty="0" smtClean="0"/>
                        <a:t> grammar learning activities</a:t>
                      </a:r>
                    </a:p>
                    <a:p>
                      <a:r>
                        <a:rPr lang="en-US" sz="1500" dirty="0" smtClean="0"/>
                        <a:t>(Yes/No)</a:t>
                      </a:r>
                      <a:endParaRPr lang="en-US" sz="1500" dirty="0"/>
                    </a:p>
                  </a:txBody>
                  <a:tcPr/>
                </a:tc>
                <a:tc>
                  <a:txBody>
                    <a:bodyPr/>
                    <a:lstStyle/>
                    <a:p>
                      <a:r>
                        <a:rPr lang="en-US" sz="1500" dirty="0" smtClean="0"/>
                        <a:t>Has reading activities</a:t>
                      </a:r>
                    </a:p>
                    <a:p>
                      <a:r>
                        <a:rPr lang="en-US" sz="1500" dirty="0" smtClean="0"/>
                        <a:t>(Yes/No)</a:t>
                      </a:r>
                      <a:endParaRPr lang="en-US" sz="1500" dirty="0"/>
                    </a:p>
                  </a:txBody>
                  <a:tcPr/>
                </a:tc>
                <a:tc>
                  <a:txBody>
                    <a:bodyPr/>
                    <a:lstStyle/>
                    <a:p>
                      <a:r>
                        <a:rPr lang="en-US" sz="1500" dirty="0" smtClean="0"/>
                        <a:t>Has speaking and listening activities</a:t>
                      </a:r>
                    </a:p>
                    <a:p>
                      <a:r>
                        <a:rPr lang="en-US" sz="1500" dirty="0" smtClean="0"/>
                        <a:t>(Yes/No)</a:t>
                      </a:r>
                      <a:endParaRPr lang="en-US" sz="1500" dirty="0"/>
                    </a:p>
                  </a:txBody>
                  <a:tcPr/>
                </a:tc>
                <a:tc>
                  <a:txBody>
                    <a:bodyPr/>
                    <a:lstStyle/>
                    <a:p>
                      <a:r>
                        <a:rPr lang="en-US" sz="1500" dirty="0" smtClean="0"/>
                        <a:t>How</a:t>
                      </a:r>
                      <a:r>
                        <a:rPr lang="en-US" sz="1500" baseline="0" dirty="0" smtClean="0"/>
                        <a:t> helpful</a:t>
                      </a:r>
                      <a:r>
                        <a:rPr lang="en-US" sz="1500" dirty="0" smtClean="0"/>
                        <a:t> does</a:t>
                      </a:r>
                      <a:r>
                        <a:rPr lang="en-US" sz="1500" baseline="0" dirty="0" smtClean="0"/>
                        <a:t> it seem, on a scale of 1 to 10?</a:t>
                      </a:r>
                      <a:endParaRPr lang="en-US" sz="1500" dirty="0"/>
                    </a:p>
                  </a:txBody>
                  <a:tcPr/>
                </a:tc>
              </a:tr>
              <a:tr h="63525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3525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3525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3525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3525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0503764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64628170"/>
              </p:ext>
            </p:extLst>
          </p:nvPr>
        </p:nvGraphicFramePr>
        <p:xfrm>
          <a:off x="0" y="337"/>
          <a:ext cx="9144000" cy="6857663"/>
        </p:xfrm>
        <a:graphic>
          <a:graphicData uri="http://schemas.openxmlformats.org/drawingml/2006/table">
            <a:tbl>
              <a:tblPr firstRow="1" bandRow="1">
                <a:tableStyleId>{5C22544A-7EE6-4342-B048-85BDC9FD1C3A}</a:tableStyleId>
              </a:tblPr>
              <a:tblGrid>
                <a:gridCol w="1815152"/>
                <a:gridCol w="1187355"/>
                <a:gridCol w="1214651"/>
                <a:gridCol w="1228299"/>
                <a:gridCol w="1201003"/>
                <a:gridCol w="1269241"/>
                <a:gridCol w="1228299"/>
              </a:tblGrid>
              <a:tr h="1421003">
                <a:tc>
                  <a:txBody>
                    <a:bodyPr/>
                    <a:lstStyle/>
                    <a:p>
                      <a:r>
                        <a:rPr lang="en-US" sz="1500" dirty="0" smtClean="0"/>
                        <a:t>Name of website AND </a:t>
                      </a:r>
                    </a:p>
                    <a:p>
                      <a:r>
                        <a:rPr lang="en-US" sz="1500" dirty="0" smtClean="0"/>
                        <a:t>Do you have</a:t>
                      </a:r>
                      <a:r>
                        <a:rPr lang="en-US" sz="1500" baseline="0" dirty="0" smtClean="0"/>
                        <a:t> to pay? (Yes/No)</a:t>
                      </a:r>
                      <a:endParaRPr lang="en-US" sz="1500" dirty="0"/>
                    </a:p>
                  </a:txBody>
                  <a:tcPr/>
                </a:tc>
                <a:tc>
                  <a:txBody>
                    <a:bodyPr/>
                    <a:lstStyle/>
                    <a:p>
                      <a:r>
                        <a:rPr lang="en-US" sz="1500" dirty="0" smtClean="0"/>
                        <a:t>Has</a:t>
                      </a:r>
                      <a:r>
                        <a:rPr lang="en-US" sz="1500" baseline="0" dirty="0" smtClean="0"/>
                        <a:t> learning</a:t>
                      </a:r>
                      <a:r>
                        <a:rPr lang="en-US" sz="1500" dirty="0" smtClean="0"/>
                        <a:t> games? (Yes/No)</a:t>
                      </a:r>
                      <a:endParaRPr lang="en-US" sz="1500" dirty="0"/>
                    </a:p>
                  </a:txBody>
                  <a:tcPr/>
                </a:tc>
                <a:tc>
                  <a:txBody>
                    <a:bodyPr/>
                    <a:lstStyle/>
                    <a:p>
                      <a:r>
                        <a:rPr lang="en-US" sz="1500" dirty="0" smtClean="0"/>
                        <a:t>Has</a:t>
                      </a:r>
                      <a:r>
                        <a:rPr lang="en-US" sz="1500" baseline="0" dirty="0" smtClean="0"/>
                        <a:t> vocabulary learning activities</a:t>
                      </a:r>
                    </a:p>
                    <a:p>
                      <a:r>
                        <a:rPr lang="en-US" sz="1500" dirty="0" smtClean="0"/>
                        <a:t>(Yes/No)</a:t>
                      </a:r>
                      <a:endParaRPr lang="en-US" sz="1500" dirty="0"/>
                    </a:p>
                  </a:txBody>
                  <a:tcPr/>
                </a:tc>
                <a:tc>
                  <a:txBody>
                    <a:bodyPr/>
                    <a:lstStyle/>
                    <a:p>
                      <a:r>
                        <a:rPr lang="en-US" sz="1500" dirty="0" smtClean="0"/>
                        <a:t>Has</a:t>
                      </a:r>
                      <a:r>
                        <a:rPr lang="en-US" sz="1500" baseline="0" dirty="0" smtClean="0"/>
                        <a:t> grammar learning activities</a:t>
                      </a:r>
                    </a:p>
                    <a:p>
                      <a:r>
                        <a:rPr lang="en-US" sz="1500" dirty="0" smtClean="0"/>
                        <a:t>(Yes/No)</a:t>
                      </a:r>
                      <a:endParaRPr lang="en-US" sz="1500" dirty="0"/>
                    </a:p>
                  </a:txBody>
                  <a:tcPr/>
                </a:tc>
                <a:tc>
                  <a:txBody>
                    <a:bodyPr/>
                    <a:lstStyle/>
                    <a:p>
                      <a:r>
                        <a:rPr lang="en-US" sz="1500" dirty="0" smtClean="0"/>
                        <a:t>Has reading activities</a:t>
                      </a:r>
                    </a:p>
                    <a:p>
                      <a:r>
                        <a:rPr lang="en-US" sz="1500" dirty="0" smtClean="0"/>
                        <a:t>(Yes/No)</a:t>
                      </a:r>
                      <a:endParaRPr lang="en-US" sz="1500" dirty="0"/>
                    </a:p>
                  </a:txBody>
                  <a:tcPr/>
                </a:tc>
                <a:tc>
                  <a:txBody>
                    <a:bodyPr/>
                    <a:lstStyle/>
                    <a:p>
                      <a:r>
                        <a:rPr lang="en-US" sz="1500" dirty="0" smtClean="0"/>
                        <a:t>Has speaking and listening activities</a:t>
                      </a:r>
                    </a:p>
                    <a:p>
                      <a:r>
                        <a:rPr lang="en-US" sz="1500" dirty="0" smtClean="0"/>
                        <a:t>(Yes/No)</a:t>
                      </a:r>
                      <a:endParaRPr lang="en-US" sz="1500" dirty="0"/>
                    </a:p>
                  </a:txBody>
                  <a:tcPr/>
                </a:tc>
                <a:tc>
                  <a:txBody>
                    <a:bodyPr/>
                    <a:lstStyle/>
                    <a:p>
                      <a:r>
                        <a:rPr lang="en-US" sz="1500" dirty="0" smtClean="0"/>
                        <a:t>How</a:t>
                      </a:r>
                      <a:r>
                        <a:rPr lang="en-US" sz="1500" baseline="0" dirty="0" smtClean="0"/>
                        <a:t> helpful</a:t>
                      </a:r>
                      <a:r>
                        <a:rPr lang="en-US" sz="1500" dirty="0" smtClean="0"/>
                        <a:t> does</a:t>
                      </a:r>
                      <a:r>
                        <a:rPr lang="en-US" sz="1500" baseline="0" dirty="0" smtClean="0"/>
                        <a:t> it seem, on a scale of 1 to 10?</a:t>
                      </a:r>
                      <a:endParaRPr lang="en-US" sz="1500" dirty="0"/>
                    </a:p>
                  </a:txBody>
                  <a:tcPr/>
                </a:tc>
              </a:tr>
              <a:tr h="1087332">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87332">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87332">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87332">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87332">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0968893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121419" y="92986"/>
            <a:ext cx="8782725" cy="615553"/>
          </a:xfrm>
          <a:prstGeom prst="rect">
            <a:avLst/>
          </a:prstGeom>
        </p:spPr>
        <p:txBody>
          <a:bodyPr wrap="none">
            <a:spAutoFit/>
          </a:bodyPr>
          <a:lstStyle/>
          <a:p>
            <a:r>
              <a:rPr lang="en-US" sz="3400" b="1" u="sng" dirty="0" smtClean="0"/>
              <a:t>VOCAB ACTIVITY: ST. LUCY’S SCHOOL FOR GIRLS</a:t>
            </a:r>
            <a:endParaRPr lang="en-US" sz="3400" dirty="0"/>
          </a:p>
        </p:txBody>
      </p:sp>
      <p:sp>
        <p:nvSpPr>
          <p:cNvPr id="7" name="TextBox 6"/>
          <p:cNvSpPr txBox="1"/>
          <p:nvPr/>
        </p:nvSpPr>
        <p:spPr>
          <a:xfrm>
            <a:off x="1" y="2758469"/>
            <a:ext cx="9144000" cy="3662541"/>
          </a:xfrm>
          <a:prstGeom prst="rect">
            <a:avLst/>
          </a:prstGeom>
          <a:noFill/>
          <a:ln w="38100">
            <a:solidFill>
              <a:schemeClr val="bg1"/>
            </a:solidFill>
          </a:ln>
        </p:spPr>
        <p:txBody>
          <a:bodyPr wrap="square" rtlCol="0">
            <a:spAutoFit/>
          </a:bodyPr>
          <a:lstStyle/>
          <a:p>
            <a:pPr algn="ctr"/>
            <a:r>
              <a:rPr lang="en-US" sz="2200" b="1" u="sng" dirty="0" smtClean="0">
                <a:solidFill>
                  <a:srgbClr val="1308CF"/>
                </a:solidFill>
                <a:cs typeface="Georgia"/>
              </a:rPr>
              <a:t>VOCABULARY: ST. LUCY’S SCHOOL FOR GIRLS</a:t>
            </a:r>
          </a:p>
          <a:p>
            <a:pPr marL="457200" indent="-457200">
              <a:buFont typeface="+mj-lt"/>
              <a:buAutoNum type="arabicParenR"/>
            </a:pPr>
            <a:r>
              <a:rPr lang="en-US" sz="2100" b="1" u="sng" dirty="0" smtClean="0">
                <a:solidFill>
                  <a:srgbClr val="1308CF"/>
                </a:solidFill>
                <a:cs typeface="Georgia"/>
              </a:rPr>
              <a:t>Purgatory-</a:t>
            </a:r>
          </a:p>
          <a:p>
            <a:pPr marL="457200" indent="-457200">
              <a:buFont typeface="+mj-lt"/>
              <a:buAutoNum type="arabicParenR"/>
            </a:pPr>
            <a:r>
              <a:rPr lang="en-US" sz="2100" b="1" u="sng" dirty="0" smtClean="0">
                <a:solidFill>
                  <a:srgbClr val="1308CF"/>
                </a:solidFill>
                <a:cs typeface="Georgia"/>
              </a:rPr>
              <a:t>Civilized-</a:t>
            </a:r>
          </a:p>
          <a:p>
            <a:pPr marL="457200" indent="-457200">
              <a:buFont typeface="+mj-lt"/>
              <a:buAutoNum type="arabicParenR"/>
            </a:pPr>
            <a:r>
              <a:rPr lang="en-US" sz="2100" b="1" u="sng" dirty="0" smtClean="0">
                <a:solidFill>
                  <a:srgbClr val="1308CF"/>
                </a:solidFill>
                <a:cs typeface="Georgia"/>
              </a:rPr>
              <a:t>Purebred-</a:t>
            </a:r>
          </a:p>
          <a:p>
            <a:pPr marL="457200" indent="-457200">
              <a:buFont typeface="+mj-lt"/>
              <a:buAutoNum type="arabicParenR"/>
            </a:pPr>
            <a:r>
              <a:rPr lang="en-US" sz="2100" b="1" u="sng" dirty="0" smtClean="0">
                <a:solidFill>
                  <a:srgbClr val="1308CF"/>
                </a:solidFill>
                <a:cs typeface="Georgia"/>
              </a:rPr>
              <a:t>Naturalized-</a:t>
            </a:r>
          </a:p>
          <a:p>
            <a:pPr marL="457200" indent="-457200">
              <a:buFont typeface="+mj-lt"/>
              <a:buAutoNum type="arabicParenR"/>
            </a:pPr>
            <a:r>
              <a:rPr lang="en-US" sz="2100" b="1" u="sng" dirty="0" smtClean="0">
                <a:solidFill>
                  <a:srgbClr val="1308CF"/>
                </a:solidFill>
                <a:cs typeface="Georgia"/>
              </a:rPr>
              <a:t>Bewildered-</a:t>
            </a:r>
          </a:p>
          <a:p>
            <a:pPr marL="457200" indent="-457200">
              <a:buFont typeface="+mj-lt"/>
              <a:buAutoNum type="arabicParenR"/>
            </a:pPr>
            <a:r>
              <a:rPr lang="en-US" sz="2100" b="1" u="sng" dirty="0" smtClean="0">
                <a:solidFill>
                  <a:srgbClr val="1308CF"/>
                </a:solidFill>
                <a:cs typeface="Georgia"/>
              </a:rPr>
              <a:t>Instinct-</a:t>
            </a:r>
          </a:p>
          <a:p>
            <a:pPr marL="457200" indent="-457200">
              <a:buFont typeface="+mj-lt"/>
              <a:buAutoNum type="arabicParenR"/>
            </a:pPr>
            <a:r>
              <a:rPr lang="en-US" sz="2100" b="1" u="sng" dirty="0" smtClean="0">
                <a:solidFill>
                  <a:srgbClr val="1308CF"/>
                </a:solidFill>
                <a:cs typeface="Georgia"/>
              </a:rPr>
              <a:t>Origins-</a:t>
            </a:r>
          </a:p>
          <a:p>
            <a:pPr marL="457200" indent="-457200">
              <a:buFont typeface="+mj-lt"/>
              <a:buAutoNum type="arabicParenR"/>
            </a:pPr>
            <a:r>
              <a:rPr lang="en-US" sz="2100" b="1" u="sng" dirty="0" smtClean="0">
                <a:solidFill>
                  <a:srgbClr val="1308CF"/>
                </a:solidFill>
                <a:cs typeface="Georgia"/>
              </a:rPr>
              <a:t>Adapt-</a:t>
            </a:r>
          </a:p>
          <a:p>
            <a:pPr marL="457200" indent="-457200">
              <a:buFont typeface="+mj-lt"/>
              <a:buAutoNum type="arabicParenR"/>
            </a:pPr>
            <a:r>
              <a:rPr lang="en-US" sz="2100" b="1" u="sng" dirty="0" smtClean="0">
                <a:solidFill>
                  <a:srgbClr val="1308CF"/>
                </a:solidFill>
                <a:cs typeface="Georgia"/>
              </a:rPr>
              <a:t>Penalized-</a:t>
            </a:r>
          </a:p>
          <a:p>
            <a:pPr marL="457200" indent="-457200">
              <a:buFont typeface="+mj-lt"/>
              <a:buAutoNum type="arabicParenR"/>
            </a:pPr>
            <a:r>
              <a:rPr lang="en-US" sz="2100" b="1" u="sng" dirty="0" smtClean="0">
                <a:solidFill>
                  <a:srgbClr val="1308CF"/>
                </a:solidFill>
                <a:cs typeface="Georgia"/>
              </a:rPr>
              <a:t>(Bilingual, Foreign)</a:t>
            </a:r>
            <a:endParaRPr lang="en-US" sz="2100" b="1" u="sng" dirty="0">
              <a:solidFill>
                <a:srgbClr val="1308CF"/>
              </a:solidFill>
              <a:cs typeface="Georgia"/>
            </a:endParaRPr>
          </a:p>
        </p:txBody>
      </p:sp>
      <p:sp>
        <p:nvSpPr>
          <p:cNvPr id="6" name="TextBox 5"/>
          <p:cNvSpPr txBox="1"/>
          <p:nvPr/>
        </p:nvSpPr>
        <p:spPr>
          <a:xfrm>
            <a:off x="1" y="869038"/>
            <a:ext cx="9144000" cy="1800493"/>
          </a:xfrm>
          <a:prstGeom prst="rect">
            <a:avLst/>
          </a:prstGeom>
          <a:noFill/>
          <a:ln w="41275">
            <a:solidFill>
              <a:srgbClr val="FF0000"/>
            </a:solidFill>
          </a:ln>
        </p:spPr>
        <p:txBody>
          <a:bodyPr wrap="square" rtlCol="0">
            <a:spAutoFit/>
          </a:bodyPr>
          <a:lstStyle/>
          <a:p>
            <a:r>
              <a:rPr lang="en-US" sz="2100" b="1" u="sng" dirty="0" smtClean="0">
                <a:solidFill>
                  <a:srgbClr val="FF0000"/>
                </a:solidFill>
              </a:rPr>
              <a:t>BELLWORK/WRITING ASSIGNMENT</a:t>
            </a:r>
            <a:r>
              <a:rPr lang="en-US" sz="2100" b="1" dirty="0" smtClean="0">
                <a:solidFill>
                  <a:srgbClr val="FF0000"/>
                </a:solidFill>
              </a:rPr>
              <a:t> 9/28/18: </a:t>
            </a:r>
            <a:r>
              <a:rPr lang="en-US" sz="2100" b="1" dirty="0">
                <a:solidFill>
                  <a:srgbClr val="FF0000"/>
                </a:solidFill>
              </a:rPr>
              <a:t> </a:t>
            </a:r>
            <a:r>
              <a:rPr lang="en-US" sz="2100" b="1" dirty="0" smtClean="0">
                <a:solidFill>
                  <a:srgbClr val="FF0000"/>
                </a:solidFill>
              </a:rPr>
              <a:t>(1 sentence). </a:t>
            </a:r>
            <a:r>
              <a:rPr lang="en-US" sz="2000" b="1" dirty="0" smtClean="0">
                <a:solidFill>
                  <a:srgbClr val="FF0000"/>
                </a:solidFill>
              </a:rPr>
              <a:t>In the story, the girls felt like they were in “purgatory” between the human world and wolf worlds.  What does “purgatory” mean?</a:t>
            </a:r>
          </a:p>
          <a:p>
            <a:r>
              <a:rPr lang="en-US" sz="2000" b="1" u="sng" dirty="0" smtClean="0">
                <a:solidFill>
                  <a:srgbClr val="7030A0"/>
                </a:solidFill>
              </a:rPr>
              <a:t>RESPOND </a:t>
            </a:r>
            <a:r>
              <a:rPr lang="en-US" sz="2000" b="1" u="sng" dirty="0">
                <a:solidFill>
                  <a:srgbClr val="7030A0"/>
                </a:solidFill>
              </a:rPr>
              <a:t>LIKE THIS</a:t>
            </a:r>
            <a:r>
              <a:rPr lang="en-US" sz="2000" b="1" dirty="0">
                <a:solidFill>
                  <a:srgbClr val="7030A0"/>
                </a:solidFill>
              </a:rPr>
              <a:t>: </a:t>
            </a:r>
          </a:p>
          <a:p>
            <a:r>
              <a:rPr lang="en-US" sz="2000" b="1" i="1" dirty="0" smtClean="0">
                <a:solidFill>
                  <a:srgbClr val="7030A0"/>
                </a:solidFill>
              </a:rPr>
              <a:t>Purgatory is ________________________________________.</a:t>
            </a:r>
          </a:p>
          <a:p>
            <a:endParaRPr lang="en-US" sz="1000" b="1" i="1" dirty="0" smtClean="0">
              <a:solidFill>
                <a:schemeClr val="accent4"/>
              </a:solidFill>
            </a:endParaRPr>
          </a:p>
        </p:txBody>
      </p:sp>
    </p:spTree>
    <p:extLst>
      <p:ext uri="{BB962C8B-B14F-4D97-AF65-F5344CB8AC3E}">
        <p14:creationId xmlns:p14="http://schemas.microsoft.com/office/powerpoint/2010/main" val="26918270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121419" y="92986"/>
            <a:ext cx="8782725" cy="615553"/>
          </a:xfrm>
          <a:prstGeom prst="rect">
            <a:avLst/>
          </a:prstGeom>
        </p:spPr>
        <p:txBody>
          <a:bodyPr wrap="none">
            <a:spAutoFit/>
          </a:bodyPr>
          <a:lstStyle/>
          <a:p>
            <a:r>
              <a:rPr lang="en-US" sz="3400" b="1" u="sng" dirty="0" smtClean="0"/>
              <a:t>VOCAB ACTIVITY: ST. LUCY’S SCHOOL FOR GIRLS</a:t>
            </a:r>
            <a:endParaRPr lang="en-US" sz="3400" dirty="0"/>
          </a:p>
        </p:txBody>
      </p:sp>
      <p:sp>
        <p:nvSpPr>
          <p:cNvPr id="7" name="TextBox 6"/>
          <p:cNvSpPr txBox="1"/>
          <p:nvPr/>
        </p:nvSpPr>
        <p:spPr>
          <a:xfrm>
            <a:off x="341195" y="1175328"/>
            <a:ext cx="8461611" cy="3816429"/>
          </a:xfrm>
          <a:prstGeom prst="rect">
            <a:avLst/>
          </a:prstGeom>
          <a:noFill/>
          <a:ln w="38100">
            <a:solidFill>
              <a:schemeClr val="bg1"/>
            </a:solidFill>
          </a:ln>
        </p:spPr>
        <p:txBody>
          <a:bodyPr wrap="square" rtlCol="0">
            <a:spAutoFit/>
          </a:bodyPr>
          <a:lstStyle/>
          <a:p>
            <a:pPr algn="ctr"/>
            <a:r>
              <a:rPr lang="en-US" sz="2200" b="1" u="sng" dirty="0" smtClean="0">
                <a:solidFill>
                  <a:srgbClr val="1308CF"/>
                </a:solidFill>
                <a:cs typeface="Georgia"/>
              </a:rPr>
              <a:t>VOCABULARY CHARADES/PICTIONARY:</a:t>
            </a:r>
          </a:p>
          <a:p>
            <a:pPr algn="ctr"/>
            <a:r>
              <a:rPr lang="en-US" sz="2200" b="1" u="sng" dirty="0" smtClean="0">
                <a:solidFill>
                  <a:srgbClr val="1308CF"/>
                </a:solidFill>
                <a:cs typeface="Georgia"/>
              </a:rPr>
              <a:t>PURGATORY IN ST. LUCY’S SCHOOL FOR GIRLS</a:t>
            </a:r>
          </a:p>
          <a:p>
            <a:pPr algn="ctr"/>
            <a:endParaRPr lang="en-US" sz="2200" b="1" u="sng" dirty="0" smtClean="0">
              <a:solidFill>
                <a:srgbClr val="1308CF"/>
              </a:solidFill>
              <a:cs typeface="Georgia"/>
            </a:endParaRPr>
          </a:p>
          <a:p>
            <a:pPr marL="342900" indent="-342900">
              <a:buFont typeface="Arial" panose="020B0604020202020204" pitchFamily="34" charset="0"/>
              <a:buChar char="•"/>
            </a:pPr>
            <a:r>
              <a:rPr lang="en-US" sz="2200" b="1" dirty="0" smtClean="0">
                <a:solidFill>
                  <a:srgbClr val="1308CF"/>
                </a:solidFill>
                <a:cs typeface="Georgia"/>
              </a:rPr>
              <a:t>DIVIDE CLASS INTO TWO TEAMS</a:t>
            </a:r>
          </a:p>
          <a:p>
            <a:pPr marL="342900" indent="-342900">
              <a:buFont typeface="Arial" panose="020B0604020202020204" pitchFamily="34" charset="0"/>
              <a:buChar char="•"/>
            </a:pPr>
            <a:r>
              <a:rPr lang="en-US" sz="2200" b="1" dirty="0" smtClean="0">
                <a:solidFill>
                  <a:srgbClr val="1308CF"/>
                </a:solidFill>
                <a:cs typeface="Georgia"/>
              </a:rPr>
              <a:t>CHOOSE ONE PERSON FROM YOUR TEAM TO GO TO THE FRONT OF THE ROOM</a:t>
            </a:r>
          </a:p>
          <a:p>
            <a:pPr marL="342900" indent="-342900">
              <a:buFont typeface="Arial" panose="020B0604020202020204" pitchFamily="34" charset="0"/>
              <a:buChar char="•"/>
            </a:pPr>
            <a:r>
              <a:rPr lang="en-US" sz="2200" b="1" dirty="0" smtClean="0">
                <a:solidFill>
                  <a:srgbClr val="1308CF"/>
                </a:solidFill>
                <a:cs typeface="Georgia"/>
              </a:rPr>
              <a:t>THIS PERSON WILL ACT OUT OR DRAW THE WORD ON THE BOARD AND HIS/HER TEAM HAS TO GUESS THE WORD.  YOU ARE NOT ALLOWED TO WRITE OR SAY THE WORD, OR YOUR TEAM WILL BE </a:t>
            </a:r>
            <a:r>
              <a:rPr lang="en-US" sz="2200" b="1" u="sng" dirty="0" smtClean="0">
                <a:solidFill>
                  <a:srgbClr val="1308CF"/>
                </a:solidFill>
                <a:cs typeface="Georgia"/>
              </a:rPr>
              <a:t>PENALIZED!!</a:t>
            </a:r>
          </a:p>
          <a:p>
            <a:pPr marL="342900" indent="-342900">
              <a:buFont typeface="Arial" panose="020B0604020202020204" pitchFamily="34" charset="0"/>
              <a:buChar char="•"/>
            </a:pPr>
            <a:r>
              <a:rPr lang="en-US" sz="2200" b="1" dirty="0" smtClean="0">
                <a:solidFill>
                  <a:srgbClr val="1308CF"/>
                </a:solidFill>
                <a:cs typeface="Georgia"/>
              </a:rPr>
              <a:t>THE TEAM WHO GUESSES THE FASTEST IS THE WINNER!!!</a:t>
            </a:r>
          </a:p>
        </p:txBody>
      </p:sp>
    </p:spTree>
    <p:extLst>
      <p:ext uri="{BB962C8B-B14F-4D97-AF65-F5344CB8AC3E}">
        <p14:creationId xmlns:p14="http://schemas.microsoft.com/office/powerpoint/2010/main" val="24391028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121419" y="92986"/>
            <a:ext cx="8782725" cy="615553"/>
          </a:xfrm>
          <a:prstGeom prst="rect">
            <a:avLst/>
          </a:prstGeom>
        </p:spPr>
        <p:txBody>
          <a:bodyPr wrap="none">
            <a:spAutoFit/>
          </a:bodyPr>
          <a:lstStyle/>
          <a:p>
            <a:r>
              <a:rPr lang="en-US" sz="3400" b="1" u="sng" dirty="0" smtClean="0"/>
              <a:t>VOCAB ACTIVITY: ST. LUCY’S SCHOOL FOR GIRLS</a:t>
            </a:r>
            <a:endParaRPr lang="en-US" sz="3400" dirty="0"/>
          </a:p>
        </p:txBody>
      </p:sp>
      <p:sp>
        <p:nvSpPr>
          <p:cNvPr id="7" name="TextBox 6"/>
          <p:cNvSpPr txBox="1"/>
          <p:nvPr/>
        </p:nvSpPr>
        <p:spPr>
          <a:xfrm>
            <a:off x="341195" y="1175328"/>
            <a:ext cx="8461611" cy="3477875"/>
          </a:xfrm>
          <a:prstGeom prst="rect">
            <a:avLst/>
          </a:prstGeom>
          <a:noFill/>
          <a:ln w="38100">
            <a:solidFill>
              <a:schemeClr val="bg1"/>
            </a:solidFill>
          </a:ln>
        </p:spPr>
        <p:txBody>
          <a:bodyPr wrap="square" rtlCol="0">
            <a:spAutoFit/>
          </a:bodyPr>
          <a:lstStyle/>
          <a:p>
            <a:pPr algn="ctr"/>
            <a:r>
              <a:rPr lang="en-US" sz="2200" b="1" u="sng" dirty="0" smtClean="0">
                <a:solidFill>
                  <a:srgbClr val="1308CF"/>
                </a:solidFill>
                <a:cs typeface="Georgia"/>
              </a:rPr>
              <a:t>TALK AND WRITE ABOUT IT: PURGATORY IN </a:t>
            </a:r>
          </a:p>
          <a:p>
            <a:pPr algn="ctr"/>
            <a:r>
              <a:rPr lang="en-US" sz="2200" b="1" u="sng" dirty="0" smtClean="0">
                <a:solidFill>
                  <a:srgbClr val="1308CF"/>
                </a:solidFill>
                <a:cs typeface="Georgia"/>
              </a:rPr>
              <a:t>ST. LUCY’S SCHOOL FOR GIRLS</a:t>
            </a:r>
          </a:p>
          <a:p>
            <a:pPr algn="ctr"/>
            <a:endParaRPr lang="en-US" sz="2200" b="1" u="sng" dirty="0" smtClean="0">
              <a:solidFill>
                <a:srgbClr val="1308CF"/>
              </a:solidFill>
              <a:cs typeface="Georgia"/>
            </a:endParaRPr>
          </a:p>
          <a:p>
            <a:pPr marL="342900" indent="-342900">
              <a:buFont typeface="Arial" panose="020B0604020202020204" pitchFamily="34" charset="0"/>
              <a:buChar char="•"/>
            </a:pPr>
            <a:r>
              <a:rPr lang="en-US" sz="2200" b="1" dirty="0" smtClean="0">
                <a:solidFill>
                  <a:srgbClr val="1308CF"/>
                </a:solidFill>
                <a:cs typeface="Georgia"/>
              </a:rPr>
              <a:t>(1 minute): Think about how the girls in St. Lucy’s school felt like they were in purgatory.  Think about an example that you or someone you know (or heard about) was in a sort of cultural “purgatory,” meaning trapped between two countries or cultures.</a:t>
            </a:r>
          </a:p>
          <a:p>
            <a:pPr marL="342900" indent="-342900">
              <a:buFont typeface="Arial" panose="020B0604020202020204" pitchFamily="34" charset="0"/>
              <a:buChar char="•"/>
            </a:pPr>
            <a:endParaRPr lang="en-US" sz="2200" b="1" dirty="0" smtClean="0">
              <a:solidFill>
                <a:srgbClr val="1308CF"/>
              </a:solidFill>
              <a:cs typeface="Georgia"/>
            </a:endParaRPr>
          </a:p>
          <a:p>
            <a:pPr marL="342900" indent="-342900">
              <a:buFont typeface="Arial" panose="020B0604020202020204" pitchFamily="34" charset="0"/>
              <a:buChar char="•"/>
            </a:pPr>
            <a:r>
              <a:rPr lang="en-US" sz="2200" b="1" dirty="0" smtClean="0">
                <a:solidFill>
                  <a:srgbClr val="1308CF"/>
                </a:solidFill>
                <a:cs typeface="Georgia"/>
              </a:rPr>
              <a:t>(2 minutes): </a:t>
            </a:r>
            <a:r>
              <a:rPr lang="en-US" sz="2200" b="1" dirty="0">
                <a:solidFill>
                  <a:srgbClr val="1308CF"/>
                </a:solidFill>
                <a:cs typeface="Georgia"/>
              </a:rPr>
              <a:t>T</a:t>
            </a:r>
            <a:r>
              <a:rPr lang="en-US" sz="2200" b="1" dirty="0" smtClean="0">
                <a:solidFill>
                  <a:srgbClr val="1308CF"/>
                </a:solidFill>
                <a:cs typeface="Georgia"/>
              </a:rPr>
              <a:t>urn to a partner and talk about this.</a:t>
            </a:r>
          </a:p>
          <a:p>
            <a:endParaRPr lang="en-US" sz="2200" b="1" dirty="0" smtClean="0">
              <a:solidFill>
                <a:srgbClr val="1308CF"/>
              </a:solidFill>
              <a:cs typeface="Georgia"/>
            </a:endParaRPr>
          </a:p>
        </p:txBody>
      </p:sp>
    </p:spTree>
    <p:extLst>
      <p:ext uri="{BB962C8B-B14F-4D97-AF65-F5344CB8AC3E}">
        <p14:creationId xmlns:p14="http://schemas.microsoft.com/office/powerpoint/2010/main" val="41041664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121419" y="92986"/>
            <a:ext cx="8782725" cy="615553"/>
          </a:xfrm>
          <a:prstGeom prst="rect">
            <a:avLst/>
          </a:prstGeom>
        </p:spPr>
        <p:txBody>
          <a:bodyPr wrap="none">
            <a:spAutoFit/>
          </a:bodyPr>
          <a:lstStyle/>
          <a:p>
            <a:r>
              <a:rPr lang="en-US" sz="3400" b="1" u="sng" dirty="0" smtClean="0"/>
              <a:t>VOCAB ACTIVITY: ST. LUCY’S SCHOOL FOR GIRLS</a:t>
            </a:r>
            <a:endParaRPr lang="en-US" sz="3400" dirty="0"/>
          </a:p>
        </p:txBody>
      </p:sp>
      <p:sp>
        <p:nvSpPr>
          <p:cNvPr id="7" name="TextBox 6"/>
          <p:cNvSpPr txBox="1"/>
          <p:nvPr/>
        </p:nvSpPr>
        <p:spPr>
          <a:xfrm>
            <a:off x="341195" y="1175328"/>
            <a:ext cx="8461611" cy="5601533"/>
          </a:xfrm>
          <a:prstGeom prst="rect">
            <a:avLst/>
          </a:prstGeom>
          <a:noFill/>
          <a:ln w="38100">
            <a:solidFill>
              <a:schemeClr val="bg1"/>
            </a:solidFill>
          </a:ln>
        </p:spPr>
        <p:txBody>
          <a:bodyPr wrap="square" rtlCol="0">
            <a:spAutoFit/>
          </a:bodyPr>
          <a:lstStyle/>
          <a:p>
            <a:pPr algn="ctr"/>
            <a:r>
              <a:rPr lang="en-US" sz="2400" b="1" u="sng" dirty="0" smtClean="0">
                <a:solidFill>
                  <a:srgbClr val="1308CF"/>
                </a:solidFill>
                <a:cs typeface="Georgia"/>
              </a:rPr>
              <a:t>TALK AND WRITE ABOUT IT: </a:t>
            </a:r>
            <a:endParaRPr lang="en-US" sz="2400" b="1" u="sng" dirty="0">
              <a:solidFill>
                <a:srgbClr val="1308CF"/>
              </a:solidFill>
              <a:cs typeface="Georgia"/>
            </a:endParaRPr>
          </a:p>
          <a:p>
            <a:pPr algn="ctr"/>
            <a:r>
              <a:rPr lang="en-US" sz="2400" b="1" u="sng" dirty="0" smtClean="0">
                <a:solidFill>
                  <a:srgbClr val="1308CF"/>
                </a:solidFill>
                <a:cs typeface="Georgia"/>
              </a:rPr>
              <a:t>PURGATORY IN “ST. LUCY’S SCHOOL FOR GIRLS”</a:t>
            </a:r>
          </a:p>
          <a:p>
            <a:endParaRPr lang="en-US" sz="2200" b="1" dirty="0" smtClean="0">
              <a:solidFill>
                <a:srgbClr val="1308CF"/>
              </a:solidFill>
              <a:cs typeface="Georgia"/>
            </a:endParaRPr>
          </a:p>
          <a:p>
            <a:pPr marL="342900" indent="-342900">
              <a:buFont typeface="Arial" panose="020B0604020202020204" pitchFamily="34" charset="0"/>
              <a:buChar char="•"/>
            </a:pPr>
            <a:r>
              <a:rPr lang="en-US" sz="2400" b="1" dirty="0" smtClean="0">
                <a:solidFill>
                  <a:srgbClr val="1308CF"/>
                </a:solidFill>
                <a:cs typeface="Georgia"/>
              </a:rPr>
              <a:t>In your blue notebooks, please write a short paragraph (3-6 sentences) on this “Cultural Purgatory” using at least 3 of the following words:</a:t>
            </a:r>
          </a:p>
          <a:p>
            <a:pPr marL="800100" lvl="1" indent="-342900">
              <a:buFont typeface="Arial" panose="020B0604020202020204" pitchFamily="34" charset="0"/>
              <a:buChar char="•"/>
            </a:pPr>
            <a:r>
              <a:rPr lang="en-US" sz="2400" b="1" u="sng" dirty="0" smtClean="0">
                <a:solidFill>
                  <a:srgbClr val="1308CF"/>
                </a:solidFill>
                <a:cs typeface="Georgia"/>
              </a:rPr>
              <a:t>Purgatory, Civilized, Purebred, Naturalized, Foreign, Bewildered, Instinct, Origins, Adapt, Penalized, (Bilingual, Foreign)</a:t>
            </a:r>
          </a:p>
          <a:p>
            <a:pPr marL="800100" lvl="1" indent="-342900">
              <a:buFont typeface="Arial" panose="020B0604020202020204" pitchFamily="34" charset="0"/>
              <a:buChar char="•"/>
            </a:pPr>
            <a:endParaRPr lang="en-US" sz="2400" b="1" u="sng" dirty="0" smtClean="0">
              <a:solidFill>
                <a:srgbClr val="1308CF"/>
              </a:solidFill>
              <a:cs typeface="Georgia"/>
            </a:endParaRPr>
          </a:p>
          <a:p>
            <a:pPr marL="342900" indent="-342900">
              <a:buFont typeface="Arial" panose="020B0604020202020204" pitchFamily="34" charset="0"/>
              <a:buChar char="•"/>
            </a:pPr>
            <a:r>
              <a:rPr lang="en-US" sz="2400" b="1" dirty="0" smtClean="0">
                <a:solidFill>
                  <a:srgbClr val="1308CF"/>
                </a:solidFill>
                <a:cs typeface="Georgia"/>
              </a:rPr>
              <a:t>Please provide TWO text details (pieces of evidence) directly FROM THE TEXT connecting your own “cultural purgatory” with that of the girls from St. Lucy’s School.</a:t>
            </a:r>
          </a:p>
          <a:p>
            <a:pPr marL="800100" lvl="1" indent="-342900">
              <a:buFont typeface="Arial" panose="020B0604020202020204" pitchFamily="34" charset="0"/>
              <a:buChar char="•"/>
            </a:pPr>
            <a:r>
              <a:rPr lang="en-US" sz="2400" b="1" dirty="0" smtClean="0">
                <a:solidFill>
                  <a:srgbClr val="1308CF"/>
                </a:solidFill>
                <a:cs typeface="Georgia"/>
              </a:rPr>
              <a:t>At least ONE should be a direct quote with citations.</a:t>
            </a:r>
          </a:p>
          <a:p>
            <a:pPr marL="800100" lvl="1" indent="-342900">
              <a:buFont typeface="Arial" panose="020B0604020202020204" pitchFamily="34" charset="0"/>
              <a:buChar char="•"/>
            </a:pPr>
            <a:r>
              <a:rPr lang="en-US" sz="2400" b="1" dirty="0" smtClean="0">
                <a:solidFill>
                  <a:srgbClr val="1308CF"/>
                </a:solidFill>
                <a:cs typeface="Georgia"/>
              </a:rPr>
              <a:t>ONE text detail can be PARAPHRASED</a:t>
            </a:r>
            <a:endParaRPr lang="en-US" sz="2400" b="1" dirty="0">
              <a:solidFill>
                <a:srgbClr val="1308CF"/>
              </a:solidFill>
              <a:cs typeface="Georgia"/>
            </a:endParaRPr>
          </a:p>
        </p:txBody>
      </p:sp>
    </p:spTree>
    <p:extLst>
      <p:ext uri="{BB962C8B-B14F-4D97-AF65-F5344CB8AC3E}">
        <p14:creationId xmlns:p14="http://schemas.microsoft.com/office/powerpoint/2010/main" val="7739476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24"/>
            <a:ext cx="9144000" cy="783347"/>
          </a:xfrm>
          <a:prstGeom prst="rect">
            <a:avLst/>
          </a:prstGeom>
        </p:spPr>
      </p:pic>
      <p:sp>
        <p:nvSpPr>
          <p:cNvPr id="2" name="Rectangle 1"/>
          <p:cNvSpPr/>
          <p:nvPr/>
        </p:nvSpPr>
        <p:spPr>
          <a:xfrm>
            <a:off x="1574327" y="68290"/>
            <a:ext cx="6040115" cy="677108"/>
          </a:xfrm>
          <a:prstGeom prst="rect">
            <a:avLst/>
          </a:prstGeom>
        </p:spPr>
        <p:txBody>
          <a:bodyPr wrap="none">
            <a:spAutoFit/>
          </a:bodyPr>
          <a:lstStyle/>
          <a:p>
            <a:r>
              <a:rPr lang="en-US" sz="3800" b="1" u="sng" dirty="0" smtClean="0">
                <a:solidFill>
                  <a:srgbClr val="FF0000"/>
                </a:solidFill>
              </a:rPr>
              <a:t>CLOSE READING STRATEGIES:</a:t>
            </a:r>
            <a:endParaRPr lang="en-US" sz="3800" dirty="0">
              <a:solidFill>
                <a:srgbClr val="FF0000"/>
              </a:solidFill>
            </a:endParaRPr>
          </a:p>
        </p:txBody>
      </p:sp>
      <p:sp>
        <p:nvSpPr>
          <p:cNvPr id="9" name="TextBox 8"/>
          <p:cNvSpPr txBox="1"/>
          <p:nvPr/>
        </p:nvSpPr>
        <p:spPr>
          <a:xfrm>
            <a:off x="0" y="867025"/>
            <a:ext cx="9144000" cy="5909310"/>
          </a:xfrm>
          <a:prstGeom prst="rect">
            <a:avLst/>
          </a:prstGeom>
          <a:noFill/>
        </p:spPr>
        <p:txBody>
          <a:bodyPr wrap="square" rtlCol="0">
            <a:spAutoFit/>
          </a:bodyPr>
          <a:lstStyle/>
          <a:p>
            <a:pPr marL="457200" lvl="0" indent="-457200">
              <a:buFont typeface="+mj-lt"/>
              <a:buAutoNum type="arabicPeriod"/>
            </a:pPr>
            <a:r>
              <a:rPr lang="en-US" sz="2100" b="1" u="sng" dirty="0" smtClean="0">
                <a:solidFill>
                  <a:srgbClr val="FF0000"/>
                </a:solidFill>
              </a:rPr>
              <a:t>PRE-READING (STEP ONE): </a:t>
            </a:r>
            <a:r>
              <a:rPr lang="en-US" sz="2100" b="1" dirty="0" smtClean="0">
                <a:solidFill>
                  <a:srgbClr val="000090"/>
                </a:solidFill>
              </a:rPr>
              <a:t>___________ and </a:t>
            </a:r>
            <a:r>
              <a:rPr lang="en-US" sz="2100" b="1" dirty="0">
                <a:solidFill>
                  <a:srgbClr val="000090"/>
                </a:solidFill>
              </a:rPr>
              <a:t>___________ </a:t>
            </a:r>
            <a:r>
              <a:rPr lang="en-US" sz="2100" b="1" dirty="0" smtClean="0">
                <a:solidFill>
                  <a:srgbClr val="000090"/>
                </a:solidFill>
              </a:rPr>
              <a:t>the title, subtitles, pictures (if any), and any other clues to help you understand what it’s about.</a:t>
            </a:r>
            <a:endParaRPr lang="en-US" sz="2100" b="1" u="sng" dirty="0" smtClean="0">
              <a:solidFill>
                <a:srgbClr val="FF0000"/>
              </a:solidFill>
            </a:endParaRPr>
          </a:p>
          <a:p>
            <a:pPr marL="457200" lvl="0" indent="-457200">
              <a:buFont typeface="+mj-lt"/>
              <a:buAutoNum type="arabicPeriod"/>
            </a:pPr>
            <a:r>
              <a:rPr lang="en-US" sz="2100" b="1" u="sng" dirty="0" smtClean="0">
                <a:solidFill>
                  <a:srgbClr val="FF0000"/>
                </a:solidFill>
              </a:rPr>
              <a:t>STEP TWO:</a:t>
            </a:r>
            <a:r>
              <a:rPr lang="en-US" sz="2100" b="1" dirty="0" smtClean="0">
                <a:solidFill>
                  <a:srgbClr val="FF0000"/>
                </a:solidFill>
              </a:rPr>
              <a:t> </a:t>
            </a:r>
            <a:r>
              <a:rPr lang="en-US" sz="2100" b="1" dirty="0" smtClean="0">
                <a:solidFill>
                  <a:srgbClr val="000090"/>
                </a:solidFill>
              </a:rPr>
              <a:t>Listen to and read the text for the first time.  Get a feel for words you don’t </a:t>
            </a:r>
            <a:r>
              <a:rPr lang="en-US" sz="2100" b="1" dirty="0">
                <a:solidFill>
                  <a:srgbClr val="000090"/>
                </a:solidFill>
              </a:rPr>
              <a:t>___________ </a:t>
            </a:r>
            <a:r>
              <a:rPr lang="en-US" sz="2100" b="1" dirty="0" smtClean="0">
                <a:solidFill>
                  <a:srgbClr val="000090"/>
                </a:solidFill>
              </a:rPr>
              <a:t>that </a:t>
            </a:r>
            <a:r>
              <a:rPr lang="en-US" sz="2100" b="1" dirty="0">
                <a:solidFill>
                  <a:srgbClr val="000090"/>
                </a:solidFill>
              </a:rPr>
              <a:t>are </a:t>
            </a:r>
            <a:r>
              <a:rPr lang="en-US" sz="2100" b="1" dirty="0" smtClean="0">
                <a:solidFill>
                  <a:srgbClr val="000090"/>
                </a:solidFill>
              </a:rPr>
              <a:t>_____________ to know.  You CAN start to highlight words now but you don’t have to.</a:t>
            </a:r>
            <a:endParaRPr lang="en-US" sz="2100" b="1" dirty="0" smtClean="0">
              <a:solidFill>
                <a:srgbClr val="FF0000"/>
              </a:solidFill>
            </a:endParaRPr>
          </a:p>
          <a:p>
            <a:pPr marL="457200" lvl="0" indent="-457200">
              <a:buFont typeface="+mj-lt"/>
              <a:buAutoNum type="arabicPeriod"/>
            </a:pPr>
            <a:r>
              <a:rPr lang="en-US" sz="2100" b="1" u="sng" dirty="0" smtClean="0">
                <a:solidFill>
                  <a:srgbClr val="FF0000"/>
                </a:solidFill>
              </a:rPr>
              <a:t>STEP THREE:</a:t>
            </a:r>
            <a:r>
              <a:rPr lang="en-US" sz="2100" b="1" dirty="0" smtClean="0">
                <a:solidFill>
                  <a:srgbClr val="FF0000"/>
                </a:solidFill>
              </a:rPr>
              <a:t> </a:t>
            </a:r>
            <a:r>
              <a:rPr lang="en-US" sz="2100" b="1" dirty="0" smtClean="0">
                <a:solidFill>
                  <a:srgbClr val="000090"/>
                </a:solidFill>
              </a:rPr>
              <a:t>Listen to and read the text again and highlight in </a:t>
            </a:r>
            <a:r>
              <a:rPr lang="en-US" sz="2100" b="1" dirty="0">
                <a:solidFill>
                  <a:srgbClr val="000090"/>
                </a:solidFill>
              </a:rPr>
              <a:t>___________ </a:t>
            </a:r>
            <a:r>
              <a:rPr lang="en-US" sz="2100" b="1" dirty="0" smtClean="0">
                <a:solidFill>
                  <a:srgbClr val="000090"/>
                </a:solidFill>
              </a:rPr>
              <a:t>most of the important words you don’t personally know.  You don’t need to highlight EVERY unknown word, just the ones you want to know and/or feel are ____________.</a:t>
            </a:r>
            <a:endParaRPr lang="en-US" sz="2100" b="1" dirty="0" smtClean="0">
              <a:solidFill>
                <a:srgbClr val="FF0000"/>
              </a:solidFill>
            </a:endParaRPr>
          </a:p>
          <a:p>
            <a:pPr marL="457200" indent="-457200">
              <a:buFont typeface="+mj-lt"/>
              <a:buAutoNum type="arabicPeriod"/>
            </a:pPr>
            <a:r>
              <a:rPr lang="en-US" sz="2100" b="1" u="sng" dirty="0" smtClean="0">
                <a:solidFill>
                  <a:srgbClr val="FF0000"/>
                </a:solidFill>
              </a:rPr>
              <a:t>STEP FOUR: </a:t>
            </a:r>
            <a:r>
              <a:rPr lang="en-US" sz="2100" b="1" dirty="0" smtClean="0">
                <a:solidFill>
                  <a:srgbClr val="000090"/>
                </a:solidFill>
              </a:rPr>
              <a:t>Listen to the </a:t>
            </a:r>
            <a:r>
              <a:rPr lang="en-US" sz="2100" b="1" dirty="0">
                <a:solidFill>
                  <a:srgbClr val="000090"/>
                </a:solidFill>
              </a:rPr>
              <a:t>___________ </a:t>
            </a:r>
            <a:r>
              <a:rPr lang="en-US" sz="2100" b="1" dirty="0" smtClean="0">
                <a:solidFill>
                  <a:srgbClr val="000090"/>
                </a:solidFill>
              </a:rPr>
              <a:t>pointing out and explaining more words and highlight in </a:t>
            </a:r>
            <a:r>
              <a:rPr lang="en-US" sz="2100" b="1" dirty="0">
                <a:solidFill>
                  <a:srgbClr val="000090"/>
                </a:solidFill>
              </a:rPr>
              <a:t>___________ </a:t>
            </a:r>
            <a:r>
              <a:rPr lang="en-US" sz="2100" b="1" dirty="0" smtClean="0">
                <a:solidFill>
                  <a:srgbClr val="000090"/>
                </a:solidFill>
              </a:rPr>
              <a:t>(or another color) these words (if you already highlighted them in yellow, just color over the word again).</a:t>
            </a:r>
            <a:endParaRPr lang="en-US" sz="2100" b="1" dirty="0" smtClean="0">
              <a:solidFill>
                <a:srgbClr val="FF0000"/>
              </a:solidFill>
            </a:endParaRPr>
          </a:p>
          <a:p>
            <a:pPr marL="457200" indent="-457200">
              <a:buFont typeface="+mj-lt"/>
              <a:buAutoNum type="arabicPeriod"/>
            </a:pPr>
            <a:r>
              <a:rPr lang="en-US" sz="2100" b="1" u="sng" dirty="0" smtClean="0">
                <a:solidFill>
                  <a:srgbClr val="FF0000"/>
                </a:solidFill>
              </a:rPr>
              <a:t>STEP FIVE</a:t>
            </a:r>
            <a:r>
              <a:rPr lang="en-US" sz="2100" b="1" dirty="0" smtClean="0">
                <a:solidFill>
                  <a:srgbClr val="000090"/>
                </a:solidFill>
              </a:rPr>
              <a:t>: </a:t>
            </a:r>
            <a:r>
              <a:rPr lang="en-US" sz="2100" b="1" dirty="0">
                <a:solidFill>
                  <a:srgbClr val="000090"/>
                </a:solidFill>
              </a:rPr>
              <a:t>___________ </a:t>
            </a:r>
            <a:r>
              <a:rPr lang="en-US" sz="2100" b="1" dirty="0" smtClean="0">
                <a:solidFill>
                  <a:srgbClr val="000090"/>
                </a:solidFill>
              </a:rPr>
              <a:t>what some/all of the highlighted words mean and write them in the _____________ </a:t>
            </a:r>
            <a:r>
              <a:rPr lang="en-US" sz="2100" b="1" dirty="0">
                <a:solidFill>
                  <a:srgbClr val="000090"/>
                </a:solidFill>
              </a:rPr>
              <a:t>section </a:t>
            </a:r>
            <a:r>
              <a:rPr lang="en-US" sz="2100" b="1" dirty="0" smtClean="0">
                <a:solidFill>
                  <a:srgbClr val="000090"/>
                </a:solidFill>
              </a:rPr>
              <a:t>of your notebook.  </a:t>
            </a:r>
          </a:p>
          <a:p>
            <a:pPr marL="457200" indent="-457200">
              <a:buFont typeface="+mj-lt"/>
              <a:buAutoNum type="arabicPeriod"/>
            </a:pPr>
            <a:r>
              <a:rPr lang="en-US" sz="2100" b="1" u="sng" dirty="0">
                <a:solidFill>
                  <a:srgbClr val="FF0000"/>
                </a:solidFill>
              </a:rPr>
              <a:t>STEP </a:t>
            </a:r>
            <a:r>
              <a:rPr lang="en-US" sz="2100" b="1" u="sng" dirty="0" smtClean="0">
                <a:solidFill>
                  <a:srgbClr val="FF0000"/>
                </a:solidFill>
              </a:rPr>
              <a:t>SIX:</a:t>
            </a:r>
            <a:r>
              <a:rPr lang="en-US" sz="2100" b="1" dirty="0" smtClean="0">
                <a:solidFill>
                  <a:srgbClr val="FF0000"/>
                </a:solidFill>
              </a:rPr>
              <a:t> </a:t>
            </a:r>
            <a:r>
              <a:rPr lang="en-US" sz="2100" b="1" dirty="0">
                <a:solidFill>
                  <a:srgbClr val="000090"/>
                </a:solidFill>
              </a:rPr>
              <a:t>Read the text again </a:t>
            </a:r>
            <a:r>
              <a:rPr lang="en-US" sz="2100" b="1" dirty="0" smtClean="0">
                <a:solidFill>
                  <a:srgbClr val="000090"/>
                </a:solidFill>
              </a:rPr>
              <a:t>____________ or ___________ with </a:t>
            </a:r>
            <a:r>
              <a:rPr lang="en-US" sz="2100" b="1" dirty="0">
                <a:solidFill>
                  <a:srgbClr val="000090"/>
                </a:solidFill>
              </a:rPr>
              <a:t>a partner</a:t>
            </a:r>
            <a:r>
              <a:rPr lang="en-US" sz="2100" b="1" dirty="0" smtClean="0">
                <a:solidFill>
                  <a:srgbClr val="000090"/>
                </a:solidFill>
              </a:rPr>
              <a:t>.</a:t>
            </a:r>
          </a:p>
          <a:p>
            <a:pPr marL="457200" indent="-457200">
              <a:buFont typeface="+mj-lt"/>
              <a:buAutoNum type="arabicPeriod"/>
            </a:pPr>
            <a:r>
              <a:rPr lang="en-US" sz="2100" b="1" u="sng" dirty="0" smtClean="0">
                <a:solidFill>
                  <a:srgbClr val="FF0000"/>
                </a:solidFill>
              </a:rPr>
              <a:t>STEP SEVEN:</a:t>
            </a:r>
            <a:r>
              <a:rPr lang="en-US" sz="2100" b="1" dirty="0" smtClean="0">
                <a:solidFill>
                  <a:srgbClr val="FF0000"/>
                </a:solidFill>
              </a:rPr>
              <a:t> </a:t>
            </a:r>
            <a:r>
              <a:rPr lang="en-US" sz="2100" b="1" dirty="0" smtClean="0">
                <a:solidFill>
                  <a:srgbClr val="000090"/>
                </a:solidFill>
              </a:rPr>
              <a:t>Identify the ________________ </a:t>
            </a:r>
            <a:r>
              <a:rPr lang="en-US" sz="2100" b="1" dirty="0">
                <a:solidFill>
                  <a:srgbClr val="000090"/>
                </a:solidFill>
              </a:rPr>
              <a:t>of </a:t>
            </a:r>
            <a:r>
              <a:rPr lang="en-US" sz="2100" b="1" dirty="0" smtClean="0">
                <a:solidFill>
                  <a:srgbClr val="000090"/>
                </a:solidFill>
              </a:rPr>
              <a:t>the text or what the text is generally about.  You can also do other related activities here.</a:t>
            </a:r>
          </a:p>
        </p:txBody>
      </p:sp>
    </p:spTree>
    <p:extLst>
      <p:ext uri="{BB962C8B-B14F-4D97-AF65-F5344CB8AC3E}">
        <p14:creationId xmlns:p14="http://schemas.microsoft.com/office/powerpoint/2010/main" val="38414372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23"/>
            <a:ext cx="9144000" cy="970612"/>
          </a:xfrm>
          <a:prstGeom prst="rect">
            <a:avLst/>
          </a:prstGeom>
        </p:spPr>
      </p:pic>
      <p:sp>
        <p:nvSpPr>
          <p:cNvPr id="2" name="Rectangle 1"/>
          <p:cNvSpPr/>
          <p:nvPr/>
        </p:nvSpPr>
        <p:spPr>
          <a:xfrm>
            <a:off x="1683511" y="166270"/>
            <a:ext cx="5676939" cy="630942"/>
          </a:xfrm>
          <a:prstGeom prst="rect">
            <a:avLst/>
          </a:prstGeom>
        </p:spPr>
        <p:txBody>
          <a:bodyPr wrap="none">
            <a:spAutoFit/>
          </a:bodyPr>
          <a:lstStyle/>
          <a:p>
            <a:r>
              <a:rPr lang="en-US" sz="3500" b="1" u="sng" dirty="0" smtClean="0">
                <a:solidFill>
                  <a:srgbClr val="FF0000"/>
                </a:solidFill>
              </a:rPr>
              <a:t>CLOSE READING STRATEGIES:</a:t>
            </a:r>
            <a:endParaRPr lang="en-US" sz="3500" dirty="0">
              <a:solidFill>
                <a:srgbClr val="FF0000"/>
              </a:solidFill>
            </a:endParaRPr>
          </a:p>
        </p:txBody>
      </p:sp>
      <p:sp>
        <p:nvSpPr>
          <p:cNvPr id="9" name="TextBox 8"/>
          <p:cNvSpPr txBox="1"/>
          <p:nvPr/>
        </p:nvSpPr>
        <p:spPr>
          <a:xfrm>
            <a:off x="140809" y="994920"/>
            <a:ext cx="8839067" cy="5909310"/>
          </a:xfrm>
          <a:prstGeom prst="rect">
            <a:avLst/>
          </a:prstGeom>
          <a:noFill/>
        </p:spPr>
        <p:txBody>
          <a:bodyPr wrap="square" rtlCol="0">
            <a:spAutoFit/>
          </a:bodyPr>
          <a:lstStyle/>
          <a:p>
            <a:pPr marL="457200" lvl="0" indent="-457200">
              <a:buFont typeface="+mj-lt"/>
              <a:buAutoNum type="arabicPeriod"/>
            </a:pPr>
            <a:r>
              <a:rPr lang="en-US" sz="2100" b="1" u="sng" dirty="0" smtClean="0">
                <a:solidFill>
                  <a:srgbClr val="FF0000"/>
                </a:solidFill>
              </a:rPr>
              <a:t>PRE-READING (STEP ONE): </a:t>
            </a:r>
            <a:r>
              <a:rPr lang="en-US" sz="2100" b="1" dirty="0" smtClean="0">
                <a:solidFill>
                  <a:srgbClr val="000090"/>
                </a:solidFill>
              </a:rPr>
              <a:t>Read and understand the title, subtitles, pictures (if any), and any other clues to help you understand what it’s about.</a:t>
            </a:r>
            <a:endParaRPr lang="en-US" sz="2100" b="1" u="sng" dirty="0" smtClean="0">
              <a:solidFill>
                <a:srgbClr val="FF0000"/>
              </a:solidFill>
            </a:endParaRPr>
          </a:p>
          <a:p>
            <a:pPr marL="457200" lvl="0" indent="-457200">
              <a:buFont typeface="+mj-lt"/>
              <a:buAutoNum type="arabicPeriod"/>
            </a:pPr>
            <a:r>
              <a:rPr lang="en-US" sz="2100" b="1" u="sng" dirty="0" smtClean="0">
                <a:solidFill>
                  <a:srgbClr val="FF0000"/>
                </a:solidFill>
              </a:rPr>
              <a:t>STEP TWO:</a:t>
            </a:r>
            <a:r>
              <a:rPr lang="en-US" sz="2100" b="1" dirty="0" smtClean="0">
                <a:solidFill>
                  <a:srgbClr val="FF0000"/>
                </a:solidFill>
              </a:rPr>
              <a:t> </a:t>
            </a:r>
            <a:r>
              <a:rPr lang="en-US" sz="2100" b="1" dirty="0" smtClean="0">
                <a:solidFill>
                  <a:srgbClr val="000090"/>
                </a:solidFill>
              </a:rPr>
              <a:t>Listen to and read the text for the first time.  Get a feel for words you don’t understand that are important to know.  You CAN start to highlight words now but you don’t have to.</a:t>
            </a:r>
            <a:endParaRPr lang="en-US" sz="2100" b="1" dirty="0" smtClean="0">
              <a:solidFill>
                <a:srgbClr val="FF0000"/>
              </a:solidFill>
            </a:endParaRPr>
          </a:p>
          <a:p>
            <a:pPr marL="457200" indent="-457200">
              <a:buFont typeface="+mj-lt"/>
              <a:buAutoNum type="arabicPeriod"/>
            </a:pPr>
            <a:r>
              <a:rPr lang="en-US" sz="2100" b="1" u="sng" dirty="0">
                <a:solidFill>
                  <a:srgbClr val="FF0000"/>
                </a:solidFill>
              </a:rPr>
              <a:t>STEP </a:t>
            </a:r>
            <a:r>
              <a:rPr lang="en-US" sz="2100" b="1" u="sng" dirty="0" smtClean="0">
                <a:solidFill>
                  <a:srgbClr val="FF0000"/>
                </a:solidFill>
              </a:rPr>
              <a:t>THREE: </a:t>
            </a:r>
            <a:r>
              <a:rPr lang="en-US" sz="2100" b="1" dirty="0">
                <a:solidFill>
                  <a:srgbClr val="000090"/>
                </a:solidFill>
              </a:rPr>
              <a:t>Listen to </a:t>
            </a:r>
            <a:r>
              <a:rPr lang="en-US" sz="2100" b="1" dirty="0" smtClean="0">
                <a:solidFill>
                  <a:srgbClr val="000090"/>
                </a:solidFill>
              </a:rPr>
              <a:t>and read the text again while the </a:t>
            </a:r>
            <a:r>
              <a:rPr lang="en-US" sz="2100" b="1" dirty="0">
                <a:solidFill>
                  <a:srgbClr val="000090"/>
                </a:solidFill>
              </a:rPr>
              <a:t>teacher </a:t>
            </a:r>
            <a:r>
              <a:rPr lang="en-US" sz="2100" b="1" dirty="0" smtClean="0">
                <a:solidFill>
                  <a:srgbClr val="000090"/>
                </a:solidFill>
              </a:rPr>
              <a:t>points </a:t>
            </a:r>
            <a:r>
              <a:rPr lang="en-US" sz="2100" b="1" dirty="0">
                <a:solidFill>
                  <a:srgbClr val="000090"/>
                </a:solidFill>
              </a:rPr>
              <a:t>out and </a:t>
            </a:r>
            <a:r>
              <a:rPr lang="en-US" sz="2100" b="1" dirty="0" smtClean="0">
                <a:solidFill>
                  <a:srgbClr val="000090"/>
                </a:solidFill>
              </a:rPr>
              <a:t>explains words </a:t>
            </a:r>
            <a:r>
              <a:rPr lang="en-US" sz="2100" b="1" dirty="0">
                <a:solidFill>
                  <a:srgbClr val="000090"/>
                </a:solidFill>
              </a:rPr>
              <a:t>and </a:t>
            </a:r>
            <a:r>
              <a:rPr lang="en-US" sz="2100" b="1" dirty="0" smtClean="0">
                <a:solidFill>
                  <a:srgbClr val="000090"/>
                </a:solidFill>
              </a:rPr>
              <a:t>highlights </a:t>
            </a:r>
            <a:r>
              <a:rPr lang="en-US" sz="2100" b="1" dirty="0">
                <a:solidFill>
                  <a:srgbClr val="000090"/>
                </a:solidFill>
              </a:rPr>
              <a:t>in PINK (or another color) these </a:t>
            </a:r>
            <a:r>
              <a:rPr lang="en-US" sz="2100" b="1" dirty="0" smtClean="0">
                <a:solidFill>
                  <a:srgbClr val="000090"/>
                </a:solidFill>
              </a:rPr>
              <a:t>words.</a:t>
            </a:r>
          </a:p>
          <a:p>
            <a:pPr marL="457200" indent="-457200">
              <a:buFont typeface="+mj-lt"/>
              <a:buAutoNum type="arabicPeriod"/>
            </a:pPr>
            <a:r>
              <a:rPr lang="en-US" sz="2100" b="1" u="sng" dirty="0" smtClean="0">
                <a:solidFill>
                  <a:srgbClr val="FF0000"/>
                </a:solidFill>
              </a:rPr>
              <a:t>STEP FOUR:</a:t>
            </a:r>
            <a:r>
              <a:rPr lang="en-US" sz="2100" b="1" dirty="0" smtClean="0">
                <a:solidFill>
                  <a:srgbClr val="FF0000"/>
                </a:solidFill>
              </a:rPr>
              <a:t> </a:t>
            </a:r>
            <a:r>
              <a:rPr lang="en-US" sz="2100" b="1" dirty="0" smtClean="0">
                <a:solidFill>
                  <a:srgbClr val="000090"/>
                </a:solidFill>
              </a:rPr>
              <a:t>Read the text again independently and highlight in YELLOW most of the important words you don’t personally know.  You don’t need to highlight EVERY unknown word, just the ones you want to know and/or feel are important</a:t>
            </a:r>
            <a:r>
              <a:rPr lang="en-US" sz="2100" b="1" dirty="0">
                <a:solidFill>
                  <a:srgbClr val="000090"/>
                </a:solidFill>
              </a:rPr>
              <a:t>. (if you already highlighted them in </a:t>
            </a:r>
            <a:r>
              <a:rPr lang="en-US" sz="2100" b="1" dirty="0" smtClean="0">
                <a:solidFill>
                  <a:srgbClr val="000090"/>
                </a:solidFill>
              </a:rPr>
              <a:t>pink, </a:t>
            </a:r>
            <a:r>
              <a:rPr lang="en-US" sz="2100" b="1" dirty="0">
                <a:solidFill>
                  <a:srgbClr val="000090"/>
                </a:solidFill>
              </a:rPr>
              <a:t>just color over the word again</a:t>
            </a:r>
            <a:r>
              <a:rPr lang="en-US" sz="2100" b="1" dirty="0" smtClean="0">
                <a:solidFill>
                  <a:srgbClr val="000090"/>
                </a:solidFill>
              </a:rPr>
              <a:t>).</a:t>
            </a:r>
            <a:endParaRPr lang="en-US" sz="2100" b="1" dirty="0" smtClean="0">
              <a:solidFill>
                <a:srgbClr val="FF0000"/>
              </a:solidFill>
            </a:endParaRPr>
          </a:p>
          <a:p>
            <a:pPr marL="457200" indent="-457200">
              <a:buFont typeface="+mj-lt"/>
              <a:buAutoNum type="arabicPeriod"/>
            </a:pPr>
            <a:r>
              <a:rPr lang="en-US" sz="2100" b="1" u="sng" dirty="0" smtClean="0">
                <a:solidFill>
                  <a:srgbClr val="FF0000"/>
                </a:solidFill>
              </a:rPr>
              <a:t>STEP FIVE</a:t>
            </a:r>
            <a:r>
              <a:rPr lang="en-US" sz="2100" b="1" dirty="0" smtClean="0">
                <a:solidFill>
                  <a:srgbClr val="000090"/>
                </a:solidFill>
              </a:rPr>
              <a:t>: Look up/find out what some/all of the highlighted yellow words mean and write them in the vocabulary section of your notebook.  </a:t>
            </a:r>
          </a:p>
          <a:p>
            <a:pPr marL="457200" indent="-457200">
              <a:buFont typeface="+mj-lt"/>
              <a:buAutoNum type="arabicPeriod"/>
            </a:pPr>
            <a:r>
              <a:rPr lang="en-US" sz="2100" b="1" u="sng" dirty="0">
                <a:solidFill>
                  <a:srgbClr val="FF0000"/>
                </a:solidFill>
              </a:rPr>
              <a:t>STEP </a:t>
            </a:r>
            <a:r>
              <a:rPr lang="en-US" sz="2100" b="1" u="sng" dirty="0" smtClean="0">
                <a:solidFill>
                  <a:srgbClr val="FF0000"/>
                </a:solidFill>
              </a:rPr>
              <a:t>SIX:</a:t>
            </a:r>
            <a:r>
              <a:rPr lang="en-US" sz="2100" b="1" dirty="0" smtClean="0">
                <a:solidFill>
                  <a:srgbClr val="FF0000"/>
                </a:solidFill>
              </a:rPr>
              <a:t> </a:t>
            </a:r>
            <a:r>
              <a:rPr lang="en-US" sz="2100" b="1" dirty="0">
                <a:solidFill>
                  <a:srgbClr val="000090"/>
                </a:solidFill>
              </a:rPr>
              <a:t>Read the text again silently or outloud with a partner</a:t>
            </a:r>
            <a:r>
              <a:rPr lang="en-US" sz="2100" b="1" dirty="0" smtClean="0">
                <a:solidFill>
                  <a:srgbClr val="000090"/>
                </a:solidFill>
              </a:rPr>
              <a:t>.</a:t>
            </a:r>
          </a:p>
          <a:p>
            <a:pPr marL="457200" indent="-457200">
              <a:buFont typeface="+mj-lt"/>
              <a:buAutoNum type="arabicPeriod"/>
            </a:pPr>
            <a:r>
              <a:rPr lang="en-US" sz="2100" b="1" u="sng" dirty="0" smtClean="0">
                <a:solidFill>
                  <a:srgbClr val="FF0000"/>
                </a:solidFill>
              </a:rPr>
              <a:t>STEP SEVEN:</a:t>
            </a:r>
            <a:r>
              <a:rPr lang="en-US" sz="2100" b="1" dirty="0" smtClean="0">
                <a:solidFill>
                  <a:srgbClr val="FF0000"/>
                </a:solidFill>
              </a:rPr>
              <a:t> </a:t>
            </a:r>
            <a:r>
              <a:rPr lang="en-US" sz="2100" b="1" dirty="0" smtClean="0">
                <a:solidFill>
                  <a:srgbClr val="000090"/>
                </a:solidFill>
              </a:rPr>
              <a:t>Identify the central/main idea of the text or what the text is generally about.  You can also do other related activities here.</a:t>
            </a:r>
          </a:p>
        </p:txBody>
      </p:sp>
    </p:spTree>
    <p:extLst>
      <p:ext uri="{BB962C8B-B14F-4D97-AF65-F5344CB8AC3E}">
        <p14:creationId xmlns:p14="http://schemas.microsoft.com/office/powerpoint/2010/main" val="10396608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0605" y="298170"/>
            <a:ext cx="4441857" cy="600164"/>
          </a:xfrm>
          <a:prstGeom prst="rect">
            <a:avLst/>
          </a:prstGeom>
        </p:spPr>
        <p:txBody>
          <a:bodyPr wrap="none">
            <a:spAutoFit/>
          </a:bodyPr>
          <a:lstStyle/>
          <a:p>
            <a:r>
              <a:rPr lang="en-US" sz="3300" b="1" u="sng" dirty="0" smtClean="0">
                <a:solidFill>
                  <a:srgbClr val="FF0000"/>
                </a:solidFill>
              </a:rPr>
              <a:t>INDEPENDENT READING</a:t>
            </a:r>
            <a:endParaRPr lang="en-US" sz="33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3784" y="61206"/>
            <a:ext cx="1336431" cy="140130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2" y="62424"/>
            <a:ext cx="1336431" cy="1401306"/>
          </a:xfrm>
          <a:prstGeom prst="rect">
            <a:avLst/>
          </a:prstGeom>
        </p:spPr>
      </p:pic>
      <p:sp>
        <p:nvSpPr>
          <p:cNvPr id="9" name="TextBox 8"/>
          <p:cNvSpPr txBox="1"/>
          <p:nvPr/>
        </p:nvSpPr>
        <p:spPr>
          <a:xfrm>
            <a:off x="244513" y="1604406"/>
            <a:ext cx="8653303" cy="4893647"/>
          </a:xfrm>
          <a:prstGeom prst="rect">
            <a:avLst/>
          </a:prstGeom>
          <a:noFill/>
        </p:spPr>
        <p:txBody>
          <a:bodyPr wrap="square" rtlCol="0">
            <a:spAutoFit/>
          </a:bodyPr>
          <a:lstStyle/>
          <a:p>
            <a:pPr lvl="0" algn="ctr"/>
            <a:r>
              <a:rPr lang="en-US" sz="2700" b="1" u="sng" dirty="0" smtClean="0">
                <a:solidFill>
                  <a:srgbClr val="FF0000"/>
                </a:solidFill>
              </a:rPr>
              <a:t>INDEPENDENT READING GUIDELINES</a:t>
            </a:r>
            <a:r>
              <a:rPr lang="en-US" sz="2700" b="1" dirty="0" smtClean="0">
                <a:solidFill>
                  <a:srgbClr val="FF0000"/>
                </a:solidFill>
              </a:rPr>
              <a:t> (1-2 days per week):</a:t>
            </a:r>
          </a:p>
          <a:p>
            <a:pPr marL="342900" lvl="0" indent="-342900">
              <a:buSzPct val="150000"/>
              <a:buFont typeface="Arial" panose="020B0604020202020204" pitchFamily="34" charset="0"/>
              <a:buChar char="•"/>
            </a:pPr>
            <a:r>
              <a:rPr lang="en-US" sz="2400" b="1" dirty="0" smtClean="0">
                <a:solidFill>
                  <a:srgbClr val="FF0000"/>
                </a:solidFill>
              </a:rPr>
              <a:t>You choose </a:t>
            </a:r>
            <a:r>
              <a:rPr lang="en-US" sz="2400" b="1" u="sng" dirty="0" smtClean="0">
                <a:solidFill>
                  <a:srgbClr val="FF0000"/>
                </a:solidFill>
              </a:rPr>
              <a:t>your own book </a:t>
            </a:r>
            <a:r>
              <a:rPr lang="en-US" sz="2400" b="1" dirty="0" smtClean="0">
                <a:solidFill>
                  <a:srgbClr val="FF0000"/>
                </a:solidFill>
              </a:rPr>
              <a:t>based on your reading level</a:t>
            </a:r>
          </a:p>
          <a:p>
            <a:pPr marL="342900" lvl="0" indent="-342900">
              <a:buSzPct val="150000"/>
              <a:buFont typeface="Arial" panose="020B0604020202020204" pitchFamily="34" charset="0"/>
              <a:buChar char="•"/>
            </a:pPr>
            <a:r>
              <a:rPr lang="en-US" sz="2400" b="1" dirty="0" smtClean="0">
                <a:solidFill>
                  <a:srgbClr val="FF0000"/>
                </a:solidFill>
              </a:rPr>
              <a:t>Read </a:t>
            </a:r>
            <a:r>
              <a:rPr lang="en-US" sz="2400" b="1" u="sng" dirty="0" smtClean="0">
                <a:solidFill>
                  <a:srgbClr val="FF0000"/>
                </a:solidFill>
              </a:rPr>
              <a:t>1 book per day</a:t>
            </a:r>
          </a:p>
          <a:p>
            <a:pPr marL="800100" lvl="1" indent="-342900">
              <a:buFont typeface="Wingdings" panose="05000000000000000000" pitchFamily="2" charset="2"/>
              <a:buChar char="Ø"/>
            </a:pPr>
            <a:r>
              <a:rPr lang="en-US" sz="2400" b="1" dirty="0">
                <a:solidFill>
                  <a:srgbClr val="008000"/>
                </a:solidFill>
                <a:cs typeface="Georgia"/>
              </a:rPr>
              <a:t>Sign out your book on the clipboard: “Book Sign-Out Sheet”</a:t>
            </a:r>
          </a:p>
          <a:p>
            <a:pPr marL="342900" lvl="0" indent="-342900">
              <a:buSzPct val="150000"/>
              <a:buFont typeface="Arial" panose="020B0604020202020204" pitchFamily="34" charset="0"/>
              <a:buChar char="•"/>
            </a:pPr>
            <a:r>
              <a:rPr lang="en-US" sz="2400" b="1" dirty="0" smtClean="0">
                <a:solidFill>
                  <a:srgbClr val="FF0000"/>
                </a:solidFill>
              </a:rPr>
              <a:t>Do </a:t>
            </a:r>
            <a:r>
              <a:rPr lang="en-US" sz="2400" b="1" u="sng" dirty="0" smtClean="0">
                <a:solidFill>
                  <a:srgbClr val="FF0000"/>
                </a:solidFill>
              </a:rPr>
              <a:t>1 assignment per day </a:t>
            </a:r>
            <a:r>
              <a:rPr lang="en-US" sz="2400" b="1" dirty="0" smtClean="0">
                <a:solidFill>
                  <a:srgbClr val="FF0000"/>
                </a:solidFill>
              </a:rPr>
              <a:t>related to the book:</a:t>
            </a:r>
          </a:p>
          <a:p>
            <a:pPr marL="914400" lvl="1" indent="-457200">
              <a:buFont typeface="Wingdings" panose="05000000000000000000" pitchFamily="2" charset="2"/>
              <a:buChar char="Ø"/>
            </a:pPr>
            <a:r>
              <a:rPr lang="en-US" sz="2400" b="1" dirty="0">
                <a:solidFill>
                  <a:srgbClr val="008000"/>
                </a:solidFill>
                <a:cs typeface="Georgia"/>
              </a:rPr>
              <a:t>Located in the labeled shelves in the back</a:t>
            </a:r>
          </a:p>
          <a:p>
            <a:pPr marL="914400" lvl="1" indent="-457200">
              <a:buFont typeface="Wingdings" panose="05000000000000000000" pitchFamily="2" charset="2"/>
              <a:buChar char="Ø"/>
            </a:pPr>
            <a:r>
              <a:rPr lang="en-US" sz="2400" b="1" dirty="0">
                <a:solidFill>
                  <a:srgbClr val="008000"/>
                </a:solidFill>
                <a:cs typeface="Georgia"/>
              </a:rPr>
              <a:t>If you’re not finished with the assignment, put </a:t>
            </a:r>
            <a:r>
              <a:rPr lang="en-US" sz="2400" b="1" dirty="0" smtClean="0">
                <a:solidFill>
                  <a:srgbClr val="008000"/>
                </a:solidFill>
                <a:cs typeface="Georgia"/>
              </a:rPr>
              <a:t>in basket with </a:t>
            </a:r>
            <a:r>
              <a:rPr lang="en-US" sz="2400" b="1" dirty="0">
                <a:solidFill>
                  <a:srgbClr val="008000"/>
                </a:solidFill>
                <a:cs typeface="Georgia"/>
              </a:rPr>
              <a:t>yellow </a:t>
            </a:r>
            <a:r>
              <a:rPr lang="en-US" sz="2400" b="1" dirty="0" smtClean="0">
                <a:solidFill>
                  <a:srgbClr val="008000"/>
                </a:solidFill>
                <a:cs typeface="Georgia"/>
              </a:rPr>
              <a:t>label </a:t>
            </a:r>
            <a:r>
              <a:rPr lang="en-US" sz="2400" b="1" dirty="0">
                <a:solidFill>
                  <a:srgbClr val="008000"/>
                </a:solidFill>
                <a:cs typeface="Georgia"/>
              </a:rPr>
              <a:t>“Incomplete”</a:t>
            </a:r>
          </a:p>
          <a:p>
            <a:pPr marL="914400" lvl="1" indent="-457200">
              <a:buFont typeface="Wingdings" panose="05000000000000000000" pitchFamily="2" charset="2"/>
              <a:buChar char="Ø"/>
            </a:pPr>
            <a:r>
              <a:rPr lang="en-US" sz="2400" b="1" dirty="0">
                <a:solidFill>
                  <a:srgbClr val="008000"/>
                </a:solidFill>
                <a:cs typeface="Georgia"/>
              </a:rPr>
              <a:t>When you’re finished, put in </a:t>
            </a:r>
            <a:r>
              <a:rPr lang="en-US" sz="2400" b="1" dirty="0" smtClean="0">
                <a:solidFill>
                  <a:srgbClr val="008000"/>
                </a:solidFill>
                <a:cs typeface="Georgia"/>
              </a:rPr>
              <a:t>basket with pink label “Complete</a:t>
            </a:r>
            <a:r>
              <a:rPr lang="en-US" sz="2400" b="1" dirty="0">
                <a:solidFill>
                  <a:srgbClr val="008000"/>
                </a:solidFill>
                <a:cs typeface="Georgia"/>
              </a:rPr>
              <a:t>”</a:t>
            </a:r>
          </a:p>
          <a:p>
            <a:pPr marL="914400" lvl="1" indent="-457200">
              <a:buFont typeface="Wingdings" panose="05000000000000000000" pitchFamily="2" charset="2"/>
              <a:buChar char="Ø"/>
            </a:pPr>
            <a:r>
              <a:rPr lang="en-US" sz="2400" b="1" dirty="0">
                <a:solidFill>
                  <a:srgbClr val="008000"/>
                </a:solidFill>
                <a:cs typeface="Georgia"/>
              </a:rPr>
              <a:t>When you’re finished, complete “Checklist of Independent Reading </a:t>
            </a:r>
            <a:r>
              <a:rPr lang="en-US" sz="2400" b="1" dirty="0" smtClean="0">
                <a:solidFill>
                  <a:srgbClr val="008000"/>
                </a:solidFill>
                <a:cs typeface="Georgia"/>
              </a:rPr>
              <a:t>Assignments.”</a:t>
            </a:r>
          </a:p>
          <a:p>
            <a:pPr marL="914400" lvl="1" indent="-457200">
              <a:buFont typeface="Wingdings" panose="05000000000000000000" pitchFamily="2" charset="2"/>
              <a:buChar char="Ø"/>
            </a:pPr>
            <a:r>
              <a:rPr lang="en-US" sz="2400" b="1" dirty="0" smtClean="0">
                <a:solidFill>
                  <a:srgbClr val="008000"/>
                </a:solidFill>
                <a:cs typeface="Georgia"/>
              </a:rPr>
              <a:t>You can use your phone to look up words </a:t>
            </a:r>
            <a:r>
              <a:rPr lang="en-US" sz="2400" b="1" dirty="0" smtClean="0">
                <a:solidFill>
                  <a:srgbClr val="008000"/>
                </a:solidFill>
                <a:cs typeface="Georgia"/>
                <a:sym typeface="Wingdings" panose="05000000000000000000" pitchFamily="2" charset="2"/>
              </a:rPr>
              <a:t></a:t>
            </a:r>
            <a:endParaRPr lang="en-US" sz="2400" b="1" dirty="0">
              <a:solidFill>
                <a:srgbClr val="008000"/>
              </a:solidFill>
              <a:cs typeface="Georgia"/>
            </a:endParaRPr>
          </a:p>
        </p:txBody>
      </p:sp>
    </p:spTree>
    <p:extLst>
      <p:ext uri="{BB962C8B-B14F-4D97-AF65-F5344CB8AC3E}">
        <p14:creationId xmlns:p14="http://schemas.microsoft.com/office/powerpoint/2010/main" val="21820570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0676" y="127304"/>
            <a:ext cx="8792308" cy="6447919"/>
          </a:xfrm>
          <a:prstGeom prst="rect">
            <a:avLst/>
          </a:prstGeom>
          <a:noFill/>
        </p:spPr>
        <p:txBody>
          <a:bodyPr wrap="square" rtlCol="0">
            <a:spAutoFit/>
          </a:bodyPr>
          <a:lstStyle/>
          <a:p>
            <a:pPr lvl="0" algn="ctr"/>
            <a:r>
              <a:rPr lang="en-US" sz="2700" b="1" u="sng" dirty="0" smtClean="0">
                <a:solidFill>
                  <a:srgbClr val="FF0000"/>
                </a:solidFill>
              </a:rPr>
              <a:t>TYPES of Reading Assignments for Independent Reading:</a:t>
            </a:r>
          </a:p>
          <a:p>
            <a:pPr lvl="0" algn="ctr"/>
            <a:endParaRPr lang="en-US" sz="1000" b="1" dirty="0" smtClean="0">
              <a:solidFill>
                <a:srgbClr val="FF0000"/>
              </a:solidFill>
            </a:endParaRPr>
          </a:p>
          <a:p>
            <a:pPr marL="342900" lvl="0" indent="-342900">
              <a:buSzPct val="150000"/>
              <a:buFont typeface="Arial" panose="020B0604020202020204" pitchFamily="34" charset="0"/>
              <a:buChar char="•"/>
            </a:pPr>
            <a:r>
              <a:rPr lang="en-US" sz="2100" b="1" u="sng" dirty="0" smtClean="0">
                <a:solidFill>
                  <a:srgbClr val="FF0000"/>
                </a:solidFill>
              </a:rPr>
              <a:t>Independent Reading Log</a:t>
            </a:r>
            <a:r>
              <a:rPr lang="en-US" sz="2100" u="sng" dirty="0" smtClean="0">
                <a:solidFill>
                  <a:srgbClr val="FF0000"/>
                </a:solidFill>
              </a:rPr>
              <a:t> </a:t>
            </a:r>
            <a:r>
              <a:rPr lang="en-US" sz="2100" dirty="0" smtClean="0">
                <a:solidFill>
                  <a:srgbClr val="FF0000"/>
                </a:solidFill>
              </a:rPr>
              <a:t>(4 squares on both sides)</a:t>
            </a:r>
          </a:p>
          <a:p>
            <a:pPr marL="800100" lvl="1" indent="-342900">
              <a:buFont typeface="Wingdings" panose="05000000000000000000" pitchFamily="2" charset="2"/>
              <a:buChar char="Ø"/>
            </a:pPr>
            <a:r>
              <a:rPr lang="en-US" sz="2100" b="1" dirty="0" smtClean="0">
                <a:solidFill>
                  <a:srgbClr val="008000"/>
                </a:solidFill>
                <a:cs typeface="Georgia"/>
              </a:rPr>
              <a:t>Complete 1 side, and/or 4 squares, per book.  You get extra credit for completing more.</a:t>
            </a:r>
          </a:p>
          <a:p>
            <a:pPr marL="342900" lvl="0" indent="-342900">
              <a:buSzPct val="150000"/>
              <a:buFont typeface="Arial" panose="020B0604020202020204" pitchFamily="34" charset="0"/>
              <a:buChar char="•"/>
            </a:pPr>
            <a:r>
              <a:rPr lang="en-US" sz="2100" b="1" u="sng" dirty="0" smtClean="0">
                <a:solidFill>
                  <a:srgbClr val="FF0000"/>
                </a:solidFill>
              </a:rPr>
              <a:t>Active Reading Log </a:t>
            </a:r>
            <a:r>
              <a:rPr lang="en-US" sz="2100" dirty="0" smtClean="0">
                <a:solidFill>
                  <a:srgbClr val="FF0000"/>
                </a:solidFill>
              </a:rPr>
              <a:t>(chart with 5 rectangles)</a:t>
            </a:r>
            <a:r>
              <a:rPr lang="en-US" sz="2100" b="1" dirty="0" smtClean="0">
                <a:solidFill>
                  <a:srgbClr val="FF0000"/>
                </a:solidFill>
              </a:rPr>
              <a:t>:</a:t>
            </a:r>
          </a:p>
          <a:p>
            <a:pPr marL="800100" lvl="1" indent="-342900">
              <a:buFont typeface="Wingdings" panose="05000000000000000000" pitchFamily="2" charset="2"/>
              <a:buChar char="Ø"/>
            </a:pPr>
            <a:r>
              <a:rPr lang="en-US" sz="2100" b="1" dirty="0" smtClean="0">
                <a:solidFill>
                  <a:srgbClr val="008000"/>
                </a:solidFill>
                <a:cs typeface="Georgia"/>
              </a:rPr>
              <a:t>Complete the whole side (all 5 rectangles)</a:t>
            </a:r>
            <a:endParaRPr lang="en-US" sz="2100" dirty="0" smtClean="0">
              <a:solidFill>
                <a:srgbClr val="FF0000"/>
              </a:solidFill>
            </a:endParaRPr>
          </a:p>
          <a:p>
            <a:pPr marL="342900" lvl="0" indent="-342900">
              <a:buSzPct val="150000"/>
              <a:buFont typeface="Arial" panose="020B0604020202020204" pitchFamily="34" charset="0"/>
              <a:buChar char="•"/>
            </a:pPr>
            <a:r>
              <a:rPr lang="en-US" sz="2100" b="1" u="sng" dirty="0" smtClean="0">
                <a:solidFill>
                  <a:srgbClr val="FF0000"/>
                </a:solidFill>
              </a:rPr>
              <a:t>Jigsaw Reading Log </a:t>
            </a:r>
            <a:r>
              <a:rPr lang="en-US" sz="2100" dirty="0" smtClean="0">
                <a:solidFill>
                  <a:srgbClr val="FF0000"/>
                </a:solidFill>
              </a:rPr>
              <a:t>(must do with a partner)</a:t>
            </a:r>
            <a:r>
              <a:rPr lang="en-US" sz="2100" b="1" dirty="0" smtClean="0">
                <a:solidFill>
                  <a:srgbClr val="FF0000"/>
                </a:solidFill>
              </a:rPr>
              <a:t>:</a:t>
            </a:r>
            <a:endParaRPr lang="en-US" sz="2100" dirty="0" smtClean="0">
              <a:solidFill>
                <a:srgbClr val="FF0000"/>
              </a:solidFill>
            </a:endParaRPr>
          </a:p>
          <a:p>
            <a:pPr marL="800100" lvl="1" indent="-342900">
              <a:buFont typeface="Wingdings" panose="05000000000000000000" pitchFamily="2" charset="2"/>
              <a:buChar char="Ø"/>
            </a:pPr>
            <a:r>
              <a:rPr lang="en-US" sz="2100" b="1" dirty="0" smtClean="0">
                <a:solidFill>
                  <a:srgbClr val="008000"/>
                </a:solidFill>
                <a:cs typeface="Georgia"/>
              </a:rPr>
              <a:t>Find a partner and complete the worksheet based on what your partner tells you</a:t>
            </a:r>
          </a:p>
          <a:p>
            <a:pPr marL="342900" indent="-342900">
              <a:buSzPct val="150000"/>
              <a:buFont typeface="Arial" panose="020B0604020202020204" pitchFamily="34" charset="0"/>
              <a:buChar char="•"/>
            </a:pPr>
            <a:r>
              <a:rPr lang="en-US" sz="2100" b="1" u="sng" dirty="0" smtClean="0">
                <a:solidFill>
                  <a:srgbClr val="FF0000"/>
                </a:solidFill>
              </a:rPr>
              <a:t>4-Square Vocabulary Worksheet</a:t>
            </a:r>
            <a:r>
              <a:rPr lang="en-US" sz="2100" u="sng" dirty="0" smtClean="0">
                <a:solidFill>
                  <a:srgbClr val="FF0000"/>
                </a:solidFill>
              </a:rPr>
              <a:t> </a:t>
            </a:r>
            <a:r>
              <a:rPr lang="en-US" sz="2100" dirty="0" smtClean="0">
                <a:solidFill>
                  <a:srgbClr val="FF0000"/>
                </a:solidFill>
              </a:rPr>
              <a:t>(has 8 squares per page)</a:t>
            </a:r>
            <a:r>
              <a:rPr lang="en-US" sz="2100" b="1" dirty="0" smtClean="0">
                <a:solidFill>
                  <a:srgbClr val="FF0000"/>
                </a:solidFill>
              </a:rPr>
              <a:t>:</a:t>
            </a:r>
          </a:p>
          <a:p>
            <a:pPr marL="800100" lvl="1" indent="-342900">
              <a:buFont typeface="Wingdings" panose="05000000000000000000" pitchFamily="2" charset="2"/>
              <a:buChar char="Ø"/>
            </a:pPr>
            <a:r>
              <a:rPr lang="en-US" sz="2100" b="1" dirty="0" smtClean="0">
                <a:solidFill>
                  <a:srgbClr val="008000"/>
                </a:solidFill>
                <a:cs typeface="Georgia"/>
              </a:rPr>
              <a:t>Complete for 4 words per book (the back and front of the worksheet)</a:t>
            </a:r>
          </a:p>
          <a:p>
            <a:pPr marL="342900" indent="-342900">
              <a:buSzPct val="150000"/>
              <a:buFont typeface="Arial" panose="020B0604020202020204" pitchFamily="34" charset="0"/>
              <a:buChar char="•"/>
            </a:pPr>
            <a:r>
              <a:rPr lang="en-US" sz="2100" b="1" u="sng" dirty="0" smtClean="0">
                <a:solidFill>
                  <a:srgbClr val="FF0000"/>
                </a:solidFill>
              </a:rPr>
              <a:t>Vocabulary Word Map </a:t>
            </a:r>
            <a:r>
              <a:rPr lang="en-US" sz="2100" dirty="0" smtClean="0">
                <a:solidFill>
                  <a:srgbClr val="FF0000"/>
                </a:solidFill>
              </a:rPr>
              <a:t>(has circles and rectangles)</a:t>
            </a:r>
            <a:r>
              <a:rPr lang="en-US" sz="2100" b="1" dirty="0" smtClean="0">
                <a:solidFill>
                  <a:srgbClr val="FF0000"/>
                </a:solidFill>
              </a:rPr>
              <a:t>:</a:t>
            </a:r>
          </a:p>
          <a:p>
            <a:pPr marL="800100" lvl="2" indent="-342900">
              <a:buFont typeface="Wingdings" panose="05000000000000000000" pitchFamily="2" charset="2"/>
              <a:buChar char="Ø"/>
            </a:pPr>
            <a:r>
              <a:rPr lang="en-US" sz="2100" b="1" dirty="0" smtClean="0">
                <a:solidFill>
                  <a:srgbClr val="008000"/>
                </a:solidFill>
                <a:cs typeface="Georgia"/>
              </a:rPr>
              <a:t>Complete for 2 words per book (the back and front of the worksheet)</a:t>
            </a:r>
          </a:p>
          <a:p>
            <a:pPr marL="342900" lvl="1" indent="-342900">
              <a:buSzPct val="150000"/>
              <a:buFont typeface="Arial" panose="020B0604020202020204" pitchFamily="34" charset="0"/>
              <a:buChar char="•"/>
            </a:pPr>
            <a:r>
              <a:rPr lang="en-US" sz="2100" b="1" u="sng" dirty="0" smtClean="0">
                <a:solidFill>
                  <a:srgbClr val="FF0000"/>
                </a:solidFill>
              </a:rPr>
              <a:t>Main/Central Idea &amp; Supporting Details G.O. </a:t>
            </a:r>
            <a:r>
              <a:rPr lang="en-US" sz="2100" dirty="0" smtClean="0">
                <a:solidFill>
                  <a:srgbClr val="FF0000"/>
                </a:solidFill>
              </a:rPr>
              <a:t>(“Table with legs”)</a:t>
            </a:r>
            <a:r>
              <a:rPr lang="en-US" sz="2100" b="1" dirty="0" smtClean="0">
                <a:solidFill>
                  <a:srgbClr val="FF0000"/>
                </a:solidFill>
              </a:rPr>
              <a:t>:</a:t>
            </a:r>
          </a:p>
          <a:p>
            <a:pPr marL="800100" lvl="2" indent="-342900">
              <a:buFont typeface="Wingdings" panose="05000000000000000000" pitchFamily="2" charset="2"/>
              <a:buChar char="Ø"/>
            </a:pPr>
            <a:r>
              <a:rPr lang="en-US" sz="2100" b="1" dirty="0" smtClean="0">
                <a:solidFill>
                  <a:srgbClr val="008000"/>
                </a:solidFill>
                <a:cs typeface="Georgia"/>
              </a:rPr>
              <a:t>Complete 1 side per book</a:t>
            </a:r>
          </a:p>
          <a:p>
            <a:pPr marL="342900" lvl="1" indent="-342900">
              <a:buSzPct val="150000"/>
              <a:buFont typeface="Arial" panose="020B0604020202020204" pitchFamily="34" charset="0"/>
              <a:buChar char="•"/>
            </a:pPr>
            <a:r>
              <a:rPr lang="en-US" sz="2100" b="1" u="sng" dirty="0" smtClean="0">
                <a:solidFill>
                  <a:srgbClr val="FF0000"/>
                </a:solidFill>
              </a:rPr>
              <a:t>Central Idea/Main Idea G.O. WWWWWH </a:t>
            </a:r>
            <a:r>
              <a:rPr lang="en-US" sz="2100" dirty="0" smtClean="0">
                <a:solidFill>
                  <a:srgbClr val="FF0000"/>
                </a:solidFill>
              </a:rPr>
              <a:t>(chart with 6 Squares)</a:t>
            </a:r>
            <a:r>
              <a:rPr lang="en-US" sz="2100" b="1" dirty="0" smtClean="0">
                <a:solidFill>
                  <a:srgbClr val="FF0000"/>
                </a:solidFill>
              </a:rPr>
              <a:t>:</a:t>
            </a:r>
          </a:p>
          <a:p>
            <a:pPr marL="800100" lvl="2" indent="-342900">
              <a:buFont typeface="Wingdings" panose="05000000000000000000" pitchFamily="2" charset="2"/>
              <a:buChar char="Ø"/>
            </a:pPr>
            <a:r>
              <a:rPr lang="en-US" sz="2100" b="1" dirty="0" smtClean="0">
                <a:solidFill>
                  <a:srgbClr val="008000"/>
                </a:solidFill>
                <a:cs typeface="Georgia"/>
              </a:rPr>
              <a:t>Complete 1 side per book</a:t>
            </a:r>
          </a:p>
          <a:p>
            <a:pPr marL="342900" indent="-342900">
              <a:buSzPct val="150000"/>
              <a:buFont typeface="Arial" panose="020B0604020202020204" pitchFamily="34" charset="0"/>
              <a:buChar char="•"/>
            </a:pPr>
            <a:r>
              <a:rPr lang="en-US" sz="2100" b="1" u="sng" dirty="0" smtClean="0">
                <a:solidFill>
                  <a:srgbClr val="FF0000"/>
                </a:solidFill>
              </a:rPr>
              <a:t>Story Map </a:t>
            </a:r>
            <a:r>
              <a:rPr lang="en-US" sz="2100" dirty="0" smtClean="0">
                <a:solidFill>
                  <a:srgbClr val="FF0000"/>
                </a:solidFill>
              </a:rPr>
              <a:t>(for fiction/stories only)</a:t>
            </a:r>
            <a:r>
              <a:rPr lang="en-US" sz="2100" b="1" dirty="0" smtClean="0">
                <a:solidFill>
                  <a:srgbClr val="FF0000"/>
                </a:solidFill>
              </a:rPr>
              <a:t>:</a:t>
            </a:r>
          </a:p>
          <a:p>
            <a:pPr marL="800100" lvl="2" indent="-342900">
              <a:buFont typeface="Wingdings" panose="05000000000000000000" pitchFamily="2" charset="2"/>
              <a:buChar char="Ø"/>
            </a:pPr>
            <a:r>
              <a:rPr lang="en-US" sz="2100" b="1" dirty="0" smtClean="0">
                <a:solidFill>
                  <a:srgbClr val="008000"/>
                </a:solidFill>
                <a:cs typeface="Georgia"/>
              </a:rPr>
              <a:t>Complete one side per book</a:t>
            </a:r>
            <a:endParaRPr lang="en-US" sz="2100" b="1" dirty="0">
              <a:solidFill>
                <a:srgbClr val="008000"/>
              </a:solidFill>
              <a:cs typeface="Georgia"/>
            </a:endParaRPr>
          </a:p>
        </p:txBody>
      </p:sp>
    </p:spTree>
    <p:extLst>
      <p:ext uri="{BB962C8B-B14F-4D97-AF65-F5344CB8AC3E}">
        <p14:creationId xmlns:p14="http://schemas.microsoft.com/office/powerpoint/2010/main" val="3350683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24"/>
            <a:ext cx="9144000" cy="1291467"/>
          </a:xfrm>
          <a:prstGeom prst="rect">
            <a:avLst/>
          </a:prstGeom>
        </p:spPr>
      </p:pic>
      <p:sp>
        <p:nvSpPr>
          <p:cNvPr id="2" name="Rectangle 1"/>
          <p:cNvSpPr/>
          <p:nvPr/>
        </p:nvSpPr>
        <p:spPr>
          <a:xfrm>
            <a:off x="777008" y="319220"/>
            <a:ext cx="7652801" cy="630942"/>
          </a:xfrm>
          <a:prstGeom prst="rect">
            <a:avLst/>
          </a:prstGeom>
        </p:spPr>
        <p:txBody>
          <a:bodyPr wrap="none">
            <a:spAutoFit/>
          </a:bodyPr>
          <a:lstStyle/>
          <a:p>
            <a:r>
              <a:rPr lang="en-US" sz="3500" b="1" u="sng" dirty="0" smtClean="0">
                <a:solidFill>
                  <a:schemeClr val="bg1"/>
                </a:solidFill>
              </a:rPr>
              <a:t>CLASS RULES &amp; PROCEDURES 2018-2019</a:t>
            </a:r>
            <a:endParaRPr lang="en-US" sz="3500" dirty="0">
              <a:solidFill>
                <a:schemeClr val="bg1"/>
              </a:solidFill>
            </a:endParaRPr>
          </a:p>
        </p:txBody>
      </p:sp>
      <p:sp>
        <p:nvSpPr>
          <p:cNvPr id="9" name="TextBox 8"/>
          <p:cNvSpPr txBox="1"/>
          <p:nvPr/>
        </p:nvSpPr>
        <p:spPr>
          <a:xfrm>
            <a:off x="151953" y="1296529"/>
            <a:ext cx="8855567" cy="5339923"/>
          </a:xfrm>
          <a:prstGeom prst="rect">
            <a:avLst/>
          </a:prstGeom>
          <a:noFill/>
        </p:spPr>
        <p:txBody>
          <a:bodyPr wrap="square" rtlCol="0">
            <a:spAutoFit/>
          </a:bodyPr>
          <a:lstStyle/>
          <a:p>
            <a:pPr algn="ctr"/>
            <a:r>
              <a:rPr lang="en-US" sz="2600" b="1" u="sng" dirty="0" smtClean="0">
                <a:solidFill>
                  <a:srgbClr val="FF0000"/>
                </a:solidFill>
              </a:rPr>
              <a:t>CLASS RULES</a:t>
            </a:r>
            <a:r>
              <a:rPr lang="en-US" sz="2600" b="1" dirty="0" smtClean="0">
                <a:solidFill>
                  <a:srgbClr val="FF0000"/>
                </a:solidFill>
              </a:rPr>
              <a:t>:</a:t>
            </a:r>
          </a:p>
          <a:p>
            <a:pPr marL="457200" lvl="0" indent="-457200">
              <a:buFont typeface="+mj-lt"/>
              <a:buAutoNum type="arabicPeriod"/>
            </a:pPr>
            <a:r>
              <a:rPr lang="en-US" sz="2100" b="1" u="sng" dirty="0" smtClean="0">
                <a:solidFill>
                  <a:srgbClr val="FF0000"/>
                </a:solidFill>
              </a:rPr>
              <a:t>ONLY ONE PERSON SPEAKS AT A TIME!!  This includes RAISING YOUR </a:t>
            </a:r>
            <a:r>
              <a:rPr lang="en-US" sz="2100" b="1" u="sng" dirty="0">
                <a:solidFill>
                  <a:srgbClr val="FF0000"/>
                </a:solidFill>
              </a:rPr>
              <a:t>HAND to speak when </a:t>
            </a:r>
            <a:r>
              <a:rPr lang="en-US" sz="2100" b="1" u="sng" dirty="0" smtClean="0">
                <a:solidFill>
                  <a:srgbClr val="FF0000"/>
                </a:solidFill>
              </a:rPr>
              <a:t>Ms. Quinde </a:t>
            </a:r>
            <a:r>
              <a:rPr lang="en-US" sz="2100" b="1" u="sng" dirty="0">
                <a:solidFill>
                  <a:srgbClr val="FF0000"/>
                </a:solidFill>
              </a:rPr>
              <a:t>or another student is </a:t>
            </a:r>
            <a:r>
              <a:rPr lang="en-US" sz="2100" b="1" u="sng" dirty="0" smtClean="0">
                <a:solidFill>
                  <a:srgbClr val="FF0000"/>
                </a:solidFill>
              </a:rPr>
              <a:t>talking.  I do NOT want to hear your voice when I am talking!</a:t>
            </a:r>
          </a:p>
          <a:p>
            <a:pPr marL="457200" indent="-457200">
              <a:buFont typeface="+mj-lt"/>
              <a:buAutoNum type="arabicPeriod"/>
            </a:pPr>
            <a:r>
              <a:rPr lang="en-US" sz="2100" b="1" u="sng" dirty="0">
                <a:solidFill>
                  <a:srgbClr val="FF0000"/>
                </a:solidFill>
              </a:rPr>
              <a:t>Arrive ON TIME, walk in quietly into the room, pick up your notebook and folder immediately, leave your cell phone and headphones in the box, and SIT </a:t>
            </a:r>
            <a:r>
              <a:rPr lang="en-US" sz="2100" b="1" u="sng" dirty="0" smtClean="0">
                <a:solidFill>
                  <a:srgbClr val="FF0000"/>
                </a:solidFill>
              </a:rPr>
              <a:t>DOWN</a:t>
            </a:r>
            <a:endParaRPr lang="en-US" sz="2100" dirty="0" smtClean="0">
              <a:solidFill>
                <a:srgbClr val="002060"/>
              </a:solidFill>
            </a:endParaRPr>
          </a:p>
          <a:p>
            <a:pPr marL="457200" lvl="0" indent="-457200">
              <a:buFont typeface="+mj-lt"/>
              <a:buAutoNum type="arabicPeriod"/>
            </a:pPr>
            <a:r>
              <a:rPr lang="en-US" sz="2100" dirty="0" smtClean="0">
                <a:solidFill>
                  <a:srgbClr val="002060"/>
                </a:solidFill>
              </a:rPr>
              <a:t>Follow </a:t>
            </a:r>
            <a:r>
              <a:rPr lang="en-US" sz="2100" dirty="0">
                <a:solidFill>
                  <a:srgbClr val="002060"/>
                </a:solidFill>
              </a:rPr>
              <a:t>Ms. Quinde’s directions the </a:t>
            </a:r>
            <a:r>
              <a:rPr lang="en-US" sz="2100" b="1" dirty="0">
                <a:solidFill>
                  <a:srgbClr val="FF0000"/>
                </a:solidFill>
              </a:rPr>
              <a:t>FIRST time </a:t>
            </a:r>
            <a:r>
              <a:rPr lang="en-US" sz="2100" dirty="0">
                <a:solidFill>
                  <a:srgbClr val="002060"/>
                </a:solidFill>
              </a:rPr>
              <a:t>she gives </a:t>
            </a:r>
            <a:r>
              <a:rPr lang="en-US" sz="2100" dirty="0" smtClean="0">
                <a:solidFill>
                  <a:srgbClr val="002060"/>
                </a:solidFill>
              </a:rPr>
              <a:t>them.</a:t>
            </a:r>
          </a:p>
          <a:p>
            <a:pPr marL="457200" lvl="0" indent="-457200">
              <a:buFont typeface="+mj-lt"/>
              <a:buAutoNum type="arabicPeriod"/>
            </a:pPr>
            <a:r>
              <a:rPr lang="en-US" sz="2100" b="1" dirty="0" smtClean="0">
                <a:solidFill>
                  <a:srgbClr val="FF0000"/>
                </a:solidFill>
              </a:rPr>
              <a:t>RAISE </a:t>
            </a:r>
            <a:r>
              <a:rPr lang="en-US" sz="2100" b="1" dirty="0">
                <a:solidFill>
                  <a:srgbClr val="FF0000"/>
                </a:solidFill>
              </a:rPr>
              <a:t>YOUR HAND </a:t>
            </a:r>
            <a:r>
              <a:rPr lang="en-US" sz="2100" dirty="0">
                <a:solidFill>
                  <a:srgbClr val="002060"/>
                </a:solidFill>
              </a:rPr>
              <a:t>for permission to leave your seat and/or the </a:t>
            </a:r>
            <a:r>
              <a:rPr lang="en-US" sz="2100" dirty="0" smtClean="0">
                <a:solidFill>
                  <a:srgbClr val="002060"/>
                </a:solidFill>
              </a:rPr>
              <a:t>classroom.</a:t>
            </a:r>
          </a:p>
          <a:p>
            <a:pPr marL="457200" lvl="0" indent="-457200">
              <a:buFont typeface="+mj-lt"/>
              <a:buAutoNum type="arabicPeriod"/>
            </a:pPr>
            <a:r>
              <a:rPr lang="en-US" sz="2100" dirty="0" smtClean="0">
                <a:solidFill>
                  <a:srgbClr val="002060"/>
                </a:solidFill>
              </a:rPr>
              <a:t>Only </a:t>
            </a:r>
            <a:r>
              <a:rPr lang="en-US" sz="2100" b="1" dirty="0" smtClean="0">
                <a:solidFill>
                  <a:srgbClr val="FF0000"/>
                </a:solidFill>
              </a:rPr>
              <a:t>ONE PERSON </a:t>
            </a:r>
            <a:r>
              <a:rPr lang="en-US" sz="2100" dirty="0" smtClean="0">
                <a:solidFill>
                  <a:srgbClr val="002060"/>
                </a:solidFill>
              </a:rPr>
              <a:t>is allowed to leave the room per class period (Period 9 only).  </a:t>
            </a:r>
            <a:r>
              <a:rPr lang="en-US" sz="2100" b="1" dirty="0" smtClean="0">
                <a:solidFill>
                  <a:srgbClr val="FF0000"/>
                </a:solidFill>
              </a:rPr>
              <a:t>No passes first and last period.</a:t>
            </a:r>
          </a:p>
          <a:p>
            <a:pPr marL="457200" lvl="0" indent="-457200">
              <a:buFont typeface="+mj-lt"/>
              <a:buAutoNum type="arabicPeriod"/>
            </a:pPr>
            <a:r>
              <a:rPr lang="en-US" sz="2100" dirty="0" smtClean="0">
                <a:solidFill>
                  <a:srgbClr val="002060"/>
                </a:solidFill>
              </a:rPr>
              <a:t>Students that are talking and/or being disruptive will have to stay with me at least </a:t>
            </a:r>
            <a:r>
              <a:rPr lang="en-US" sz="2100" b="1" dirty="0" smtClean="0">
                <a:solidFill>
                  <a:srgbClr val="FF0000"/>
                </a:solidFill>
              </a:rPr>
              <a:t>ONE MINUTE after class</a:t>
            </a:r>
            <a:r>
              <a:rPr lang="en-US" sz="2100" dirty="0" smtClean="0">
                <a:solidFill>
                  <a:srgbClr val="002060"/>
                </a:solidFill>
              </a:rPr>
              <a:t> (and longer if there are more disruptions).</a:t>
            </a:r>
            <a:endParaRPr lang="en-US" sz="2100" dirty="0">
              <a:solidFill>
                <a:srgbClr val="002060"/>
              </a:solidFill>
            </a:endParaRPr>
          </a:p>
          <a:p>
            <a:pPr marL="457200" lvl="0" indent="-457200">
              <a:buFont typeface="+mj-lt"/>
              <a:buAutoNum type="arabicPeriod"/>
            </a:pPr>
            <a:r>
              <a:rPr lang="en-US" sz="2100" dirty="0" smtClean="0">
                <a:solidFill>
                  <a:srgbClr val="002060"/>
                </a:solidFill>
              </a:rPr>
              <a:t>Keep </a:t>
            </a:r>
            <a:r>
              <a:rPr lang="en-US" sz="2100" dirty="0">
                <a:solidFill>
                  <a:srgbClr val="002060"/>
                </a:solidFill>
              </a:rPr>
              <a:t>hands, feet, objects, and eyes to </a:t>
            </a:r>
            <a:r>
              <a:rPr lang="en-US" sz="2100" dirty="0" smtClean="0">
                <a:solidFill>
                  <a:srgbClr val="002060"/>
                </a:solidFill>
              </a:rPr>
              <a:t>YOURSELF.</a:t>
            </a:r>
          </a:p>
          <a:p>
            <a:pPr marL="457200" lvl="0" indent="-457200">
              <a:buFont typeface="+mj-lt"/>
              <a:buAutoNum type="arabicPeriod"/>
            </a:pPr>
            <a:r>
              <a:rPr lang="en-US" sz="2100" dirty="0" smtClean="0">
                <a:solidFill>
                  <a:srgbClr val="002060"/>
                </a:solidFill>
              </a:rPr>
              <a:t>Treat </a:t>
            </a:r>
            <a:r>
              <a:rPr lang="en-US" sz="2100" dirty="0">
                <a:solidFill>
                  <a:srgbClr val="002060"/>
                </a:solidFill>
              </a:rPr>
              <a:t>your teacher and classmates with </a:t>
            </a:r>
            <a:r>
              <a:rPr lang="en-US" sz="2100" b="1" dirty="0">
                <a:solidFill>
                  <a:srgbClr val="FF0000"/>
                </a:solidFill>
              </a:rPr>
              <a:t>RESPECT</a:t>
            </a:r>
            <a:r>
              <a:rPr lang="en-US" sz="2100" dirty="0">
                <a:solidFill>
                  <a:srgbClr val="002060"/>
                </a:solidFill>
              </a:rPr>
              <a:t> (Golden Rule</a:t>
            </a:r>
            <a:r>
              <a:rPr lang="en-US" sz="2100" dirty="0" smtClean="0">
                <a:solidFill>
                  <a:srgbClr val="002060"/>
                </a:solidFill>
              </a:rPr>
              <a:t>).</a:t>
            </a:r>
          </a:p>
          <a:p>
            <a:pPr marL="457200" lvl="0" indent="-457200">
              <a:buFont typeface="+mj-lt"/>
              <a:buAutoNum type="arabicPeriod"/>
            </a:pPr>
            <a:r>
              <a:rPr lang="en-US" sz="2100" b="1" dirty="0" smtClean="0">
                <a:solidFill>
                  <a:srgbClr val="FF0000"/>
                </a:solidFill>
              </a:rPr>
              <a:t>NO CELL PHONES </a:t>
            </a:r>
            <a:r>
              <a:rPr lang="en-US" sz="2100" dirty="0" smtClean="0">
                <a:solidFill>
                  <a:srgbClr val="002060"/>
                </a:solidFill>
              </a:rPr>
              <a:t>in this classroom </a:t>
            </a:r>
            <a:r>
              <a:rPr lang="en-US" sz="2100" dirty="0">
                <a:solidFill>
                  <a:srgbClr val="002060"/>
                </a:solidFill>
              </a:rPr>
              <a:t>unless Ms. Quinde </a:t>
            </a:r>
            <a:r>
              <a:rPr lang="en-US" sz="2100" dirty="0" smtClean="0">
                <a:solidFill>
                  <a:srgbClr val="002060"/>
                </a:solidFill>
              </a:rPr>
              <a:t>says it’s OK.</a:t>
            </a:r>
            <a:endParaRPr lang="en-US" sz="2100" b="1" dirty="0" smtClean="0">
              <a:solidFill>
                <a:srgbClr val="002060"/>
              </a:solidFill>
            </a:endParaRPr>
          </a:p>
        </p:txBody>
      </p:sp>
    </p:spTree>
    <p:extLst>
      <p:ext uri="{BB962C8B-B14F-4D97-AF65-F5344CB8AC3E}">
        <p14:creationId xmlns:p14="http://schemas.microsoft.com/office/powerpoint/2010/main" val="886371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909"/>
            <a:ext cx="9144000" cy="1291467"/>
          </a:xfrm>
          <a:prstGeom prst="rect">
            <a:avLst/>
          </a:prstGeom>
        </p:spPr>
      </p:pic>
      <p:sp>
        <p:nvSpPr>
          <p:cNvPr id="2" name="Rectangle 1"/>
          <p:cNvSpPr/>
          <p:nvPr/>
        </p:nvSpPr>
        <p:spPr>
          <a:xfrm>
            <a:off x="1718588" y="384171"/>
            <a:ext cx="6066084" cy="630942"/>
          </a:xfrm>
          <a:prstGeom prst="rect">
            <a:avLst/>
          </a:prstGeom>
        </p:spPr>
        <p:txBody>
          <a:bodyPr wrap="none">
            <a:spAutoFit/>
          </a:bodyPr>
          <a:lstStyle/>
          <a:p>
            <a:r>
              <a:rPr lang="en-US" sz="3500" b="1" u="sng" dirty="0" smtClean="0">
                <a:solidFill>
                  <a:schemeClr val="bg1"/>
                </a:solidFill>
              </a:rPr>
              <a:t>CELL PHONE POLICY 2018-2019:</a:t>
            </a:r>
            <a:endParaRPr lang="en-US" sz="3500" dirty="0">
              <a:solidFill>
                <a:schemeClr val="bg1"/>
              </a:solidFill>
            </a:endParaRPr>
          </a:p>
        </p:txBody>
      </p:sp>
      <p:sp>
        <p:nvSpPr>
          <p:cNvPr id="9" name="TextBox 8"/>
          <p:cNvSpPr txBox="1"/>
          <p:nvPr/>
        </p:nvSpPr>
        <p:spPr>
          <a:xfrm>
            <a:off x="288433" y="1405713"/>
            <a:ext cx="8514983" cy="6524862"/>
          </a:xfrm>
          <a:prstGeom prst="rect">
            <a:avLst/>
          </a:prstGeom>
          <a:noFill/>
        </p:spPr>
        <p:txBody>
          <a:bodyPr wrap="square" rtlCol="0">
            <a:spAutoFit/>
          </a:bodyPr>
          <a:lstStyle/>
          <a:p>
            <a:pPr lvl="0" algn="ctr"/>
            <a:r>
              <a:rPr lang="en-US" sz="2200" b="1" u="sng" dirty="0" smtClean="0">
                <a:solidFill>
                  <a:srgbClr val="FF0000"/>
                </a:solidFill>
              </a:rPr>
              <a:t>CELL PHONE POLICY: NO CELL PHONES DURING CLASS!</a:t>
            </a:r>
          </a:p>
          <a:p>
            <a:pPr lvl="0"/>
            <a:endParaRPr lang="en-US" sz="900" b="1" u="sng" dirty="0" smtClean="0">
              <a:solidFill>
                <a:srgbClr val="FF0000"/>
              </a:solidFill>
            </a:endParaRPr>
          </a:p>
          <a:p>
            <a:pPr marL="457200" lvl="0" indent="-457200">
              <a:buAutoNum type="arabicPeriod"/>
            </a:pPr>
            <a:r>
              <a:rPr lang="en-US" sz="2200" b="1" dirty="0" smtClean="0">
                <a:solidFill>
                  <a:srgbClr val="FF0000"/>
                </a:solidFill>
              </a:rPr>
              <a:t>When you enter the room, you put your cell phone in the orange cell phone box RIGHT AWAY.  (Make sure your phone is turned off).</a:t>
            </a:r>
          </a:p>
          <a:p>
            <a:pPr marL="457200" lvl="0" indent="-457200">
              <a:buAutoNum type="arabicPeriod"/>
            </a:pPr>
            <a:r>
              <a:rPr lang="en-US" sz="2200" b="1" dirty="0" smtClean="0">
                <a:solidFill>
                  <a:srgbClr val="FF0000"/>
                </a:solidFill>
              </a:rPr>
              <a:t>If we are doing an activity where we will use the phone, I will tell you it’s OK to take your phone.  YOU MUST ASK ME FIRST.</a:t>
            </a:r>
          </a:p>
          <a:p>
            <a:pPr marL="457200" lvl="0" indent="-457200">
              <a:buAutoNum type="arabicPeriod"/>
            </a:pPr>
            <a:r>
              <a:rPr lang="en-US" sz="2200" b="1" dirty="0" smtClean="0">
                <a:solidFill>
                  <a:srgbClr val="FF0000"/>
                </a:solidFill>
              </a:rPr>
              <a:t>If you are caught lying to me or using your phone during class, you  must give it to me immediately and I will keep it until the end of the day.</a:t>
            </a:r>
          </a:p>
          <a:p>
            <a:pPr marL="457200" lvl="0" indent="-457200">
              <a:buAutoNum type="arabicPeriod"/>
            </a:pPr>
            <a:r>
              <a:rPr lang="en-US" sz="2200" b="1" dirty="0" smtClean="0">
                <a:solidFill>
                  <a:srgbClr val="FF0000"/>
                </a:solidFill>
              </a:rPr>
              <a:t>If you refuse to give me your phone, I will do one of the following things:</a:t>
            </a:r>
          </a:p>
          <a:p>
            <a:pPr marL="914400" lvl="1" indent="-457200">
              <a:buFont typeface="Arial"/>
              <a:buChar char="•"/>
            </a:pPr>
            <a:r>
              <a:rPr lang="en-US" sz="2200" b="1" dirty="0" smtClean="0">
                <a:solidFill>
                  <a:srgbClr val="FF0000"/>
                </a:solidFill>
              </a:rPr>
              <a:t>Call security</a:t>
            </a:r>
          </a:p>
          <a:p>
            <a:pPr marL="914400" lvl="1" indent="-457200">
              <a:buFont typeface="Arial"/>
              <a:buChar char="•"/>
            </a:pPr>
            <a:r>
              <a:rPr lang="en-US" sz="2200" b="1" dirty="0" smtClean="0">
                <a:solidFill>
                  <a:srgbClr val="FF0000"/>
                </a:solidFill>
              </a:rPr>
              <a:t>Call your parents</a:t>
            </a:r>
          </a:p>
          <a:p>
            <a:pPr marL="914400" lvl="1" indent="-457200">
              <a:buFont typeface="Arial"/>
              <a:buChar char="•"/>
            </a:pPr>
            <a:r>
              <a:rPr lang="en-US" sz="2200" b="1" dirty="0" smtClean="0">
                <a:solidFill>
                  <a:srgbClr val="FF0000"/>
                </a:solidFill>
              </a:rPr>
              <a:t>Write you up</a:t>
            </a:r>
          </a:p>
          <a:p>
            <a:pPr marL="457200" indent="-457200">
              <a:buAutoNum type="arabicPeriod"/>
            </a:pPr>
            <a:r>
              <a:rPr lang="en-US" sz="2200" b="1" dirty="0" smtClean="0">
                <a:solidFill>
                  <a:srgbClr val="FF0000"/>
                </a:solidFill>
              </a:rPr>
              <a:t>AFTER </a:t>
            </a:r>
            <a:r>
              <a:rPr lang="en-US" sz="2200" b="1" dirty="0">
                <a:solidFill>
                  <a:srgbClr val="FF0000"/>
                </a:solidFill>
              </a:rPr>
              <a:t>the bell rings and class is over, please take your phone from the box as </a:t>
            </a:r>
            <a:r>
              <a:rPr lang="en-US" sz="2200" b="1" dirty="0" smtClean="0">
                <a:solidFill>
                  <a:srgbClr val="FF0000"/>
                </a:solidFill>
              </a:rPr>
              <a:t>you </a:t>
            </a:r>
            <a:r>
              <a:rPr lang="en-US" sz="2200" b="1" dirty="0">
                <a:solidFill>
                  <a:srgbClr val="FF0000"/>
                </a:solidFill>
              </a:rPr>
              <a:t>are leaving the room.</a:t>
            </a:r>
          </a:p>
          <a:p>
            <a:endParaRPr lang="en-US" sz="2200" b="1" dirty="0" smtClean="0">
              <a:solidFill>
                <a:srgbClr val="FF0000"/>
              </a:solidFill>
            </a:endParaRPr>
          </a:p>
          <a:p>
            <a:pPr marL="457200" lvl="0" indent="-457200">
              <a:buAutoNum type="arabicPeriod"/>
            </a:pPr>
            <a:endParaRPr lang="en-US" sz="2200" b="1" dirty="0" smtClean="0">
              <a:solidFill>
                <a:srgbClr val="FF0000"/>
              </a:solidFill>
            </a:endParaRPr>
          </a:p>
          <a:p>
            <a:pPr marL="457200" lvl="0" indent="-457200">
              <a:buAutoNum type="arabicPeriod"/>
            </a:pPr>
            <a:endParaRPr lang="en-US" sz="2200" b="1" dirty="0" smtClean="0">
              <a:solidFill>
                <a:srgbClr val="7030A0"/>
              </a:solidFill>
            </a:endParaRPr>
          </a:p>
        </p:txBody>
      </p:sp>
    </p:spTree>
    <p:extLst>
      <p:ext uri="{BB962C8B-B14F-4D97-AF65-F5344CB8AC3E}">
        <p14:creationId xmlns:p14="http://schemas.microsoft.com/office/powerpoint/2010/main" val="1867289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24"/>
            <a:ext cx="9144000" cy="1291467"/>
          </a:xfrm>
          <a:prstGeom prst="rect">
            <a:avLst/>
          </a:prstGeom>
        </p:spPr>
      </p:pic>
      <p:sp>
        <p:nvSpPr>
          <p:cNvPr id="2" name="Rectangle 1"/>
          <p:cNvSpPr/>
          <p:nvPr/>
        </p:nvSpPr>
        <p:spPr>
          <a:xfrm>
            <a:off x="1628919" y="316398"/>
            <a:ext cx="5890511" cy="630942"/>
          </a:xfrm>
          <a:prstGeom prst="rect">
            <a:avLst/>
          </a:prstGeom>
        </p:spPr>
        <p:txBody>
          <a:bodyPr wrap="none">
            <a:spAutoFit/>
          </a:bodyPr>
          <a:lstStyle/>
          <a:p>
            <a:r>
              <a:rPr lang="en-US" sz="3500" b="1" u="sng" dirty="0" smtClean="0">
                <a:solidFill>
                  <a:srgbClr val="FF0000"/>
                </a:solidFill>
              </a:rPr>
              <a:t>WEEKLY ENL CLASS SCHEDULE:</a:t>
            </a:r>
            <a:endParaRPr lang="en-US" sz="3500" dirty="0">
              <a:solidFill>
                <a:srgbClr val="FF0000"/>
              </a:solidFill>
            </a:endParaRPr>
          </a:p>
        </p:txBody>
      </p:sp>
      <p:sp>
        <p:nvSpPr>
          <p:cNvPr id="9" name="TextBox 8"/>
          <p:cNvSpPr txBox="1"/>
          <p:nvPr/>
        </p:nvSpPr>
        <p:spPr>
          <a:xfrm>
            <a:off x="330303" y="1533638"/>
            <a:ext cx="8514983" cy="5170646"/>
          </a:xfrm>
          <a:prstGeom prst="rect">
            <a:avLst/>
          </a:prstGeom>
          <a:noFill/>
        </p:spPr>
        <p:txBody>
          <a:bodyPr wrap="square" rtlCol="0">
            <a:spAutoFit/>
          </a:bodyPr>
          <a:lstStyle/>
          <a:p>
            <a:pPr marL="342900" lvl="0" indent="-342900">
              <a:buFont typeface="Arial"/>
              <a:buChar char="•"/>
            </a:pPr>
            <a:r>
              <a:rPr lang="en-US" sz="2200" b="1" u="sng" dirty="0" smtClean="0">
                <a:solidFill>
                  <a:srgbClr val="FF0000"/>
                </a:solidFill>
              </a:rPr>
              <a:t>MONDAYS</a:t>
            </a:r>
            <a:r>
              <a:rPr lang="en-US" sz="2200" b="1" u="sng" dirty="0">
                <a:solidFill>
                  <a:srgbClr val="FF0000"/>
                </a:solidFill>
              </a:rPr>
              <a:t>:</a:t>
            </a:r>
            <a:r>
              <a:rPr lang="en-US" sz="2200" b="1" dirty="0" smtClean="0">
                <a:solidFill>
                  <a:srgbClr val="FF0000"/>
                </a:solidFill>
              </a:rPr>
              <a:t> </a:t>
            </a:r>
            <a:r>
              <a:rPr lang="en-US" sz="2200" b="1" dirty="0" smtClean="0">
                <a:solidFill>
                  <a:srgbClr val="000090"/>
                </a:solidFill>
              </a:rPr>
              <a:t>Reading and Writing at your English level</a:t>
            </a:r>
          </a:p>
          <a:p>
            <a:pPr marL="342900" lvl="0" indent="-342900">
              <a:buFont typeface="Arial"/>
              <a:buChar char="•"/>
            </a:pPr>
            <a:endParaRPr lang="en-US" sz="2200" b="1" dirty="0" smtClean="0">
              <a:solidFill>
                <a:srgbClr val="FF0000"/>
              </a:solidFill>
            </a:endParaRPr>
          </a:p>
          <a:p>
            <a:pPr marL="342900" lvl="0" indent="-342900">
              <a:buFont typeface="Arial"/>
              <a:buChar char="•"/>
            </a:pPr>
            <a:r>
              <a:rPr lang="en-US" sz="2200" b="1" u="sng" dirty="0" smtClean="0">
                <a:solidFill>
                  <a:srgbClr val="FF0000"/>
                </a:solidFill>
              </a:rPr>
              <a:t>TUESDAYS:</a:t>
            </a:r>
            <a:r>
              <a:rPr lang="en-US" sz="2200" b="1" dirty="0" smtClean="0">
                <a:solidFill>
                  <a:srgbClr val="FF0000"/>
                </a:solidFill>
              </a:rPr>
              <a:t> </a:t>
            </a:r>
            <a:r>
              <a:rPr lang="en-US" sz="2200" b="1" dirty="0" smtClean="0">
                <a:solidFill>
                  <a:srgbClr val="000090"/>
                </a:solidFill>
              </a:rPr>
              <a:t>Tech Tuesdays (Computer lab)</a:t>
            </a:r>
          </a:p>
          <a:p>
            <a:pPr marL="342900" lvl="0" indent="-342900">
              <a:buFont typeface="Arial"/>
              <a:buChar char="•"/>
            </a:pPr>
            <a:endParaRPr lang="en-US" sz="2200" b="1" dirty="0" smtClean="0">
              <a:solidFill>
                <a:srgbClr val="FF0000"/>
              </a:solidFill>
            </a:endParaRPr>
          </a:p>
          <a:p>
            <a:pPr marL="342900" indent="-342900">
              <a:buFont typeface="Arial"/>
              <a:buChar char="•"/>
            </a:pPr>
            <a:r>
              <a:rPr lang="en-US" sz="2200" b="1" u="sng" dirty="0">
                <a:solidFill>
                  <a:srgbClr val="FF0000"/>
                </a:solidFill>
              </a:rPr>
              <a:t>WEDNESDAYS:</a:t>
            </a:r>
            <a:r>
              <a:rPr lang="en-US" sz="2200" b="1" dirty="0">
                <a:solidFill>
                  <a:srgbClr val="FF0000"/>
                </a:solidFill>
              </a:rPr>
              <a:t> </a:t>
            </a:r>
            <a:r>
              <a:rPr lang="en-US" sz="2200" b="1" dirty="0">
                <a:solidFill>
                  <a:srgbClr val="000090"/>
                </a:solidFill>
              </a:rPr>
              <a:t>Reading and Writing at your English </a:t>
            </a:r>
            <a:r>
              <a:rPr lang="en-US" sz="2200" b="1" dirty="0" smtClean="0">
                <a:solidFill>
                  <a:srgbClr val="000090"/>
                </a:solidFill>
              </a:rPr>
              <a:t>level</a:t>
            </a:r>
          </a:p>
          <a:p>
            <a:pPr marL="342900" indent="-342900">
              <a:buFont typeface="Arial"/>
              <a:buChar char="•"/>
            </a:pPr>
            <a:endParaRPr lang="en-US" sz="2200" b="1" dirty="0" smtClean="0">
              <a:solidFill>
                <a:srgbClr val="FF0000"/>
              </a:solidFill>
            </a:endParaRPr>
          </a:p>
          <a:p>
            <a:pPr marL="342900" indent="-342900">
              <a:buFont typeface="Arial"/>
              <a:buChar char="•"/>
            </a:pPr>
            <a:r>
              <a:rPr lang="en-US" sz="2200" b="1" u="sng" dirty="0" smtClean="0">
                <a:solidFill>
                  <a:srgbClr val="FF0000"/>
                </a:solidFill>
              </a:rPr>
              <a:t>THURSDAYS:</a:t>
            </a:r>
            <a:r>
              <a:rPr lang="en-US" sz="2200" b="1" dirty="0" smtClean="0">
                <a:solidFill>
                  <a:srgbClr val="FF0000"/>
                </a:solidFill>
              </a:rPr>
              <a:t> </a:t>
            </a:r>
            <a:r>
              <a:rPr lang="en-US" sz="2200" b="1" dirty="0">
                <a:solidFill>
                  <a:srgbClr val="000090"/>
                </a:solidFill>
              </a:rPr>
              <a:t>Reading and Writing at your English </a:t>
            </a:r>
            <a:r>
              <a:rPr lang="en-US" sz="2200" b="1" dirty="0" smtClean="0">
                <a:solidFill>
                  <a:srgbClr val="000090"/>
                </a:solidFill>
              </a:rPr>
              <a:t>level</a:t>
            </a:r>
          </a:p>
          <a:p>
            <a:pPr marL="342900" indent="-342900">
              <a:buFont typeface="Arial"/>
              <a:buChar char="•"/>
            </a:pPr>
            <a:endParaRPr lang="en-US" sz="2200" b="1" dirty="0" smtClean="0">
              <a:solidFill>
                <a:srgbClr val="FF0000"/>
              </a:solidFill>
            </a:endParaRPr>
          </a:p>
          <a:p>
            <a:pPr marL="342900" lvl="0" indent="-342900">
              <a:buFont typeface="Arial"/>
              <a:buChar char="•"/>
            </a:pPr>
            <a:r>
              <a:rPr lang="en-US" sz="2200" b="1" u="sng" dirty="0" smtClean="0">
                <a:solidFill>
                  <a:srgbClr val="FF0000"/>
                </a:solidFill>
              </a:rPr>
              <a:t>FRIDAYS:</a:t>
            </a:r>
            <a:r>
              <a:rPr lang="en-US" sz="2200" b="1" dirty="0" smtClean="0">
                <a:solidFill>
                  <a:srgbClr val="FF0000"/>
                </a:solidFill>
              </a:rPr>
              <a:t> </a:t>
            </a:r>
            <a:r>
              <a:rPr lang="en-US" sz="2200" b="1" dirty="0" smtClean="0">
                <a:solidFill>
                  <a:srgbClr val="000090"/>
                </a:solidFill>
              </a:rPr>
              <a:t>Work on topics from other classes and/or get help with work from other classes.  PLEASE PLAN AHEAD to bring your work and I will let the other teachers know.</a:t>
            </a:r>
          </a:p>
          <a:p>
            <a:pPr marL="342900" lvl="0" indent="-342900">
              <a:buFont typeface="Arial"/>
              <a:buChar char="•"/>
            </a:pPr>
            <a:endParaRPr lang="en-US" sz="2200" b="1" dirty="0" smtClean="0">
              <a:solidFill>
                <a:srgbClr val="000090"/>
              </a:solidFill>
            </a:endParaRPr>
          </a:p>
          <a:p>
            <a:pPr marL="342900" lvl="0" indent="-342900">
              <a:buFont typeface="Arial"/>
              <a:buChar char="•"/>
            </a:pPr>
            <a:r>
              <a:rPr lang="en-US" sz="2200" b="1" u="sng" dirty="0" smtClean="0">
                <a:solidFill>
                  <a:srgbClr val="FF0000"/>
                </a:solidFill>
              </a:rPr>
              <a:t>“FUN FRIDAYS:”</a:t>
            </a:r>
            <a:r>
              <a:rPr lang="en-US" sz="2200" b="1" dirty="0" smtClean="0">
                <a:solidFill>
                  <a:srgbClr val="FF0000"/>
                </a:solidFill>
              </a:rPr>
              <a:t> </a:t>
            </a:r>
            <a:r>
              <a:rPr lang="en-US" sz="2200" b="1" dirty="0" smtClean="0">
                <a:solidFill>
                  <a:srgbClr val="000090"/>
                </a:solidFill>
              </a:rPr>
              <a:t>Special Fridays, usually before a vacation or long weekend, where you get free time IF you’ve earned it.</a:t>
            </a:r>
            <a:r>
              <a:rPr lang="en-US" sz="2200" b="1" dirty="0">
                <a:solidFill>
                  <a:srgbClr val="000090"/>
                </a:solidFill>
              </a:rPr>
              <a:t> </a:t>
            </a:r>
            <a:r>
              <a:rPr lang="en-US" sz="2200" b="1" dirty="0" smtClean="0">
                <a:solidFill>
                  <a:srgbClr val="000090"/>
                </a:solidFill>
              </a:rPr>
              <a:t> How do you earn it?</a:t>
            </a:r>
          </a:p>
        </p:txBody>
      </p:sp>
    </p:spTree>
    <p:extLst>
      <p:ext uri="{BB962C8B-B14F-4D97-AF65-F5344CB8AC3E}">
        <p14:creationId xmlns:p14="http://schemas.microsoft.com/office/powerpoint/2010/main" val="2493012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448210" cy="661720"/>
          </a:xfrm>
          <a:prstGeom prst="rect">
            <a:avLst/>
          </a:prstGeom>
        </p:spPr>
        <p:txBody>
          <a:bodyPr wrap="none">
            <a:spAutoFit/>
          </a:bodyPr>
          <a:lstStyle/>
          <a:p>
            <a:r>
              <a:rPr lang="en-US" sz="3700" b="1" u="sng" dirty="0" smtClean="0"/>
              <a:t>BELLWORK / TODAY’S OBJECTIVES 9-27-18</a:t>
            </a:r>
            <a:endParaRPr lang="en-US" sz="3700" dirty="0"/>
          </a:p>
        </p:txBody>
      </p:sp>
      <p:sp>
        <p:nvSpPr>
          <p:cNvPr id="7" name="TextBox 6"/>
          <p:cNvSpPr txBox="1"/>
          <p:nvPr/>
        </p:nvSpPr>
        <p:spPr>
          <a:xfrm>
            <a:off x="1" y="2758469"/>
            <a:ext cx="9144000" cy="4493538"/>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a:t>
            </a:r>
            <a:r>
              <a:rPr lang="en-US" sz="2200" b="1" dirty="0" smtClean="0">
                <a:solidFill>
                  <a:srgbClr val="1308CF"/>
                </a:solidFill>
                <a:cs typeface="Georgia"/>
              </a:rPr>
              <a:t>:</a:t>
            </a:r>
          </a:p>
          <a:p>
            <a:pPr lvl="0"/>
            <a:r>
              <a:rPr lang="en-US" sz="2200" b="1" u="sng" dirty="0" smtClean="0">
                <a:solidFill>
                  <a:srgbClr val="1308CF"/>
                </a:solidFill>
                <a:cs typeface="Georgia"/>
              </a:rPr>
              <a:t>GRADES 9-12: YOU WILL BE ABLE TO</a:t>
            </a:r>
            <a:r>
              <a:rPr lang="en-US" sz="2200" b="1" dirty="0" smtClean="0">
                <a:solidFill>
                  <a:srgbClr val="1308CF"/>
                </a:solidFill>
                <a:cs typeface="Georgia"/>
              </a:rPr>
              <a:t>: </a:t>
            </a:r>
            <a:endParaRPr lang="en-US" sz="2200" b="1" dirty="0">
              <a:solidFill>
                <a:srgbClr val="1308CF"/>
              </a:solidFill>
              <a:cs typeface="Georgia"/>
            </a:endParaRPr>
          </a:p>
          <a:p>
            <a:pPr marL="457200" indent="-457200">
              <a:buFont typeface="+mj-lt"/>
              <a:buAutoNum type="arabicPeriod"/>
            </a:pPr>
            <a:r>
              <a:rPr lang="en-US" sz="2200" b="1" u="sng" dirty="0" smtClean="0">
                <a:solidFill>
                  <a:srgbClr val="1308CF"/>
                </a:solidFill>
                <a:cs typeface="Georgia"/>
              </a:rPr>
              <a:t>DAILY NEWS</a:t>
            </a:r>
            <a:r>
              <a:rPr lang="en-US" sz="2200" b="1" dirty="0" smtClean="0">
                <a:solidFill>
                  <a:srgbClr val="1308CF"/>
                </a:solidFill>
                <a:cs typeface="Georgia"/>
              </a:rPr>
              <a:t>: BRING WORK FROM OTHER CLASSES TOMORROW SO I CAN HELP YOU!  (If you don’t, I will always have work for you to do)</a:t>
            </a:r>
            <a:endParaRPr lang="en-US" sz="2200" b="1" dirty="0">
              <a:solidFill>
                <a:srgbClr val="1308CF"/>
              </a:solidFill>
              <a:cs typeface="Georgia"/>
            </a:endParaRPr>
          </a:p>
          <a:p>
            <a:pPr marL="457200" indent="-457200">
              <a:buFont typeface="+mj-lt"/>
              <a:buAutoNum type="arabicPeriod"/>
            </a:pPr>
            <a:r>
              <a:rPr lang="en-US" sz="2200" b="1" dirty="0" smtClean="0">
                <a:solidFill>
                  <a:srgbClr val="1308CF"/>
                </a:solidFill>
                <a:cs typeface="Georgia"/>
              </a:rPr>
              <a:t>Look up 3 words in the dictionary that you highlighted in yellow and record in the Vocab Graphic Organizer</a:t>
            </a:r>
          </a:p>
          <a:p>
            <a:pPr marL="457200" indent="-457200">
              <a:buFont typeface="+mj-lt"/>
              <a:buAutoNum type="arabicPeriod"/>
            </a:pPr>
            <a:r>
              <a:rPr lang="en-US" sz="2200" b="1" dirty="0">
                <a:solidFill>
                  <a:srgbClr val="1308CF"/>
                </a:solidFill>
                <a:cs typeface="Georgia"/>
              </a:rPr>
              <a:t>Review </a:t>
            </a:r>
            <a:r>
              <a:rPr lang="en-US" sz="2200" b="1" dirty="0" smtClean="0">
                <a:solidFill>
                  <a:srgbClr val="1308CF"/>
                </a:solidFill>
                <a:cs typeface="Georgia"/>
              </a:rPr>
              <a:t>“Appropriate </a:t>
            </a:r>
            <a:r>
              <a:rPr lang="en-US" sz="2200" b="1" dirty="0">
                <a:solidFill>
                  <a:srgbClr val="1308CF"/>
                </a:solidFill>
                <a:cs typeface="Georgia"/>
              </a:rPr>
              <a:t>Ways to Orally Express an Opinion in an Academic </a:t>
            </a:r>
            <a:r>
              <a:rPr lang="en-US" sz="2200" b="1" dirty="0" smtClean="0">
                <a:solidFill>
                  <a:srgbClr val="1308CF"/>
                </a:solidFill>
                <a:cs typeface="Georgia"/>
              </a:rPr>
              <a:t>Setting”</a:t>
            </a:r>
            <a:endParaRPr lang="en-US" sz="2200" b="1" dirty="0">
              <a:solidFill>
                <a:srgbClr val="1308CF"/>
              </a:solidFill>
              <a:cs typeface="Georgia"/>
            </a:endParaRPr>
          </a:p>
          <a:p>
            <a:pPr marL="457200" indent="-457200">
              <a:buFont typeface="+mj-lt"/>
              <a:buAutoNum type="arabicPeriod"/>
            </a:pPr>
            <a:r>
              <a:rPr lang="en-US" sz="2200" b="1" dirty="0" smtClean="0">
                <a:solidFill>
                  <a:srgbClr val="1308CF"/>
                </a:solidFill>
                <a:cs typeface="Georgia"/>
              </a:rPr>
              <a:t>Do “Think Pair Share” on the following topic “Should illegal immigrants be arrested or deported?” </a:t>
            </a:r>
            <a:r>
              <a:rPr lang="en-US" sz="2200" dirty="0" smtClean="0">
                <a:solidFill>
                  <a:srgbClr val="1308CF"/>
                </a:solidFill>
                <a:cs typeface="Georgia"/>
              </a:rPr>
              <a:t>(think and/or write your thoughts and opinion, then share with a partner)</a:t>
            </a:r>
          </a:p>
          <a:p>
            <a:pPr marL="457200" indent="-457200">
              <a:buFont typeface="+mj-lt"/>
              <a:buAutoNum type="arabicPeriod"/>
            </a:pPr>
            <a:r>
              <a:rPr lang="en-US" sz="2200" b="1" u="sng" dirty="0" smtClean="0">
                <a:solidFill>
                  <a:srgbClr val="1308CF"/>
                </a:solidFill>
                <a:cs typeface="Georgia"/>
              </a:rPr>
              <a:t>ASSESSMENT</a:t>
            </a:r>
            <a:r>
              <a:rPr lang="en-US" sz="2200" b="1" dirty="0" smtClean="0">
                <a:solidFill>
                  <a:srgbClr val="1308CF"/>
                </a:solidFill>
                <a:cs typeface="Georgia"/>
              </a:rPr>
              <a:t>: Correction completion of Vocab Worksheet</a:t>
            </a:r>
          </a:p>
          <a:p>
            <a:r>
              <a:rPr lang="en-US" sz="2200" b="1" u="sng" dirty="0" smtClean="0">
                <a:solidFill>
                  <a:srgbClr val="1308CF"/>
                </a:solidFill>
                <a:cs typeface="Georgia"/>
              </a:rPr>
              <a:t>________________________________________________________________</a:t>
            </a:r>
            <a:endParaRPr lang="en-US" sz="2200" b="1" dirty="0" smtClean="0">
              <a:solidFill>
                <a:srgbClr val="1308CF"/>
              </a:solidFill>
              <a:cs typeface="Georgia"/>
            </a:endParaRPr>
          </a:p>
        </p:txBody>
      </p:sp>
      <p:sp>
        <p:nvSpPr>
          <p:cNvPr id="6" name="TextBox 5"/>
          <p:cNvSpPr txBox="1"/>
          <p:nvPr/>
        </p:nvSpPr>
        <p:spPr>
          <a:xfrm>
            <a:off x="1" y="869038"/>
            <a:ext cx="9144000" cy="1800493"/>
          </a:xfrm>
          <a:prstGeom prst="rect">
            <a:avLst/>
          </a:prstGeom>
          <a:noFill/>
          <a:ln w="41275">
            <a:solidFill>
              <a:srgbClr val="FF0000"/>
            </a:solidFill>
          </a:ln>
        </p:spPr>
        <p:txBody>
          <a:bodyPr wrap="square" rtlCol="0">
            <a:spAutoFit/>
          </a:bodyPr>
          <a:lstStyle/>
          <a:p>
            <a:r>
              <a:rPr lang="en-US" sz="2100" b="1" u="sng" dirty="0" smtClean="0">
                <a:solidFill>
                  <a:srgbClr val="FF0000"/>
                </a:solidFill>
              </a:rPr>
              <a:t>BELLWORK/WRITING ASSIGNMENT</a:t>
            </a:r>
            <a:r>
              <a:rPr lang="en-US" sz="2100" b="1" dirty="0" smtClean="0">
                <a:solidFill>
                  <a:srgbClr val="FF0000"/>
                </a:solidFill>
              </a:rPr>
              <a:t> 9/27/18: </a:t>
            </a:r>
            <a:r>
              <a:rPr lang="en-US" sz="2100" b="1" dirty="0">
                <a:solidFill>
                  <a:srgbClr val="FF0000"/>
                </a:solidFill>
              </a:rPr>
              <a:t> </a:t>
            </a:r>
            <a:r>
              <a:rPr lang="en-US" sz="2100" b="1" dirty="0" smtClean="0">
                <a:solidFill>
                  <a:srgbClr val="FF0000"/>
                </a:solidFill>
              </a:rPr>
              <a:t>(1-2 sentences). </a:t>
            </a:r>
            <a:r>
              <a:rPr lang="en-US" sz="2000" b="1" dirty="0" smtClean="0">
                <a:solidFill>
                  <a:srgbClr val="FF0000"/>
                </a:solidFill>
              </a:rPr>
              <a:t>Why is it helpful to know how to a say an English word in your language too? </a:t>
            </a:r>
            <a:r>
              <a:rPr lang="en-US" sz="2000" dirty="0" smtClean="0">
                <a:solidFill>
                  <a:srgbClr val="FF0000"/>
                </a:solidFill>
              </a:rPr>
              <a:t>(If you don’t know, </a:t>
            </a:r>
          </a:p>
          <a:p>
            <a:r>
              <a:rPr lang="en-US" sz="2000" dirty="0" smtClean="0">
                <a:solidFill>
                  <a:srgbClr val="FF0000"/>
                </a:solidFill>
              </a:rPr>
              <a:t>guess).</a:t>
            </a:r>
          </a:p>
          <a:p>
            <a:r>
              <a:rPr lang="en-US" sz="2000" b="1" u="sng" dirty="0" smtClean="0">
                <a:solidFill>
                  <a:srgbClr val="7030A0"/>
                </a:solidFill>
              </a:rPr>
              <a:t>RESPOND </a:t>
            </a:r>
            <a:r>
              <a:rPr lang="en-US" sz="2000" b="1" u="sng" dirty="0">
                <a:solidFill>
                  <a:srgbClr val="7030A0"/>
                </a:solidFill>
              </a:rPr>
              <a:t>LIKE THIS</a:t>
            </a:r>
            <a:r>
              <a:rPr lang="en-US" sz="2000" b="1" dirty="0">
                <a:solidFill>
                  <a:srgbClr val="7030A0"/>
                </a:solidFill>
              </a:rPr>
              <a:t>: </a:t>
            </a:r>
          </a:p>
          <a:p>
            <a:r>
              <a:rPr lang="en-US" sz="2000" b="1" i="1" dirty="0" smtClean="0">
                <a:solidFill>
                  <a:srgbClr val="7030A0"/>
                </a:solidFill>
              </a:rPr>
              <a:t>It’s helpful to know how to say an English word in my language too because _______</a:t>
            </a:r>
            <a:r>
              <a:rPr lang="en-US" sz="1000" b="1" i="1" dirty="0" smtClean="0">
                <a:solidFill>
                  <a:schemeClr val="accent4"/>
                </a:solidFill>
              </a:rPr>
              <a:t> </a:t>
            </a:r>
            <a:endParaRPr lang="en-US" sz="2000" b="1" i="1" dirty="0" smtClean="0">
              <a:solidFill>
                <a:srgbClr val="7030A0"/>
              </a:solidFill>
            </a:endParaRPr>
          </a:p>
          <a:p>
            <a:endParaRPr lang="en-US" sz="1000" b="1" i="1" dirty="0" smtClean="0">
              <a:solidFill>
                <a:schemeClr val="accent4"/>
              </a:solidFill>
            </a:endParaRPr>
          </a:p>
        </p:txBody>
      </p:sp>
    </p:spTree>
    <p:extLst>
      <p:ext uri="{BB962C8B-B14F-4D97-AF65-F5344CB8AC3E}">
        <p14:creationId xmlns:p14="http://schemas.microsoft.com/office/powerpoint/2010/main" val="849014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353429" y="92986"/>
            <a:ext cx="8448210" cy="661720"/>
          </a:xfrm>
          <a:prstGeom prst="rect">
            <a:avLst/>
          </a:prstGeom>
        </p:spPr>
        <p:txBody>
          <a:bodyPr wrap="none">
            <a:spAutoFit/>
          </a:bodyPr>
          <a:lstStyle/>
          <a:p>
            <a:r>
              <a:rPr lang="en-US" sz="3700" b="1" u="sng" dirty="0" smtClean="0"/>
              <a:t>BELLWORK / TODAY’S OBJECTIVES 10-1-18</a:t>
            </a:r>
            <a:endParaRPr lang="en-US" sz="3700" dirty="0"/>
          </a:p>
        </p:txBody>
      </p:sp>
      <p:sp>
        <p:nvSpPr>
          <p:cNvPr id="7" name="TextBox 6"/>
          <p:cNvSpPr txBox="1"/>
          <p:nvPr/>
        </p:nvSpPr>
        <p:spPr>
          <a:xfrm>
            <a:off x="1" y="2512805"/>
            <a:ext cx="9144000" cy="3631763"/>
          </a:xfrm>
          <a:prstGeom prst="rect">
            <a:avLst/>
          </a:prstGeom>
          <a:noFill/>
          <a:ln w="38100">
            <a:solidFill>
              <a:schemeClr val="bg1"/>
            </a:solidFill>
          </a:ln>
        </p:spPr>
        <p:txBody>
          <a:bodyPr wrap="square" rtlCol="0">
            <a:spAutoFit/>
          </a:bodyPr>
          <a:lstStyle/>
          <a:p>
            <a:pPr lvl="0" algn="ctr"/>
            <a:r>
              <a:rPr lang="en-US" sz="2200" b="1" u="sng" dirty="0">
                <a:solidFill>
                  <a:srgbClr val="1308CF"/>
                </a:solidFill>
                <a:cs typeface="Georgia"/>
              </a:rPr>
              <a:t>TODAY’S OBJECTIVES</a:t>
            </a:r>
            <a:r>
              <a:rPr lang="en-US" sz="2200" b="1" dirty="0" smtClean="0">
                <a:solidFill>
                  <a:srgbClr val="1308CF"/>
                </a:solidFill>
                <a:cs typeface="Georgia"/>
              </a:rPr>
              <a:t>:</a:t>
            </a:r>
          </a:p>
          <a:p>
            <a:pPr lvl="0" algn="ctr"/>
            <a:endParaRPr lang="en-US" sz="1000" b="1" dirty="0" smtClean="0">
              <a:solidFill>
                <a:srgbClr val="1308CF"/>
              </a:solidFill>
              <a:cs typeface="Georgia"/>
            </a:endParaRPr>
          </a:p>
          <a:p>
            <a:pPr lvl="0"/>
            <a:r>
              <a:rPr lang="en-US" sz="2200" b="1" u="sng" dirty="0">
                <a:solidFill>
                  <a:srgbClr val="1308CF"/>
                </a:solidFill>
                <a:cs typeface="Georgia"/>
              </a:rPr>
              <a:t>YOU (THE STUDENT) WILL BE ABLE TO</a:t>
            </a:r>
            <a:r>
              <a:rPr lang="en-US" sz="2200" b="1" dirty="0">
                <a:solidFill>
                  <a:srgbClr val="1308CF"/>
                </a:solidFill>
                <a:cs typeface="Georgia"/>
              </a:rPr>
              <a:t>: </a:t>
            </a:r>
          </a:p>
          <a:p>
            <a:pPr marL="457200" indent="-457200">
              <a:buFont typeface="+mj-lt"/>
              <a:buAutoNum type="arabicPeriod"/>
            </a:pPr>
            <a:r>
              <a:rPr lang="en-US" sz="2200" b="1" u="sng" dirty="0" smtClean="0">
                <a:solidFill>
                  <a:srgbClr val="1308CF"/>
                </a:solidFill>
                <a:cs typeface="Georgia"/>
              </a:rPr>
              <a:t>DAILY NEWS</a:t>
            </a:r>
            <a:r>
              <a:rPr lang="en-US" sz="2200" b="1" dirty="0" smtClean="0">
                <a:solidFill>
                  <a:srgbClr val="1308CF"/>
                </a:solidFill>
                <a:cs typeface="Georgia"/>
              </a:rPr>
              <a:t>: Classroom etiquette for Fridays review </a:t>
            </a:r>
            <a:endParaRPr lang="en-US" sz="2200" b="1" dirty="0">
              <a:solidFill>
                <a:srgbClr val="1308CF"/>
              </a:solidFill>
              <a:cs typeface="Georgia"/>
            </a:endParaRPr>
          </a:p>
          <a:p>
            <a:pPr marL="457200" indent="-457200">
              <a:buFont typeface="+mj-lt"/>
              <a:buAutoNum type="arabicPeriod"/>
            </a:pPr>
            <a:r>
              <a:rPr lang="en-US" sz="2200" b="1" dirty="0" smtClean="0">
                <a:solidFill>
                  <a:srgbClr val="1308CF"/>
                </a:solidFill>
                <a:cs typeface="Georgia"/>
              </a:rPr>
              <a:t>Do “Think Pair Share” on the following topic “Should illegal immigrants be arrested or deported?” (think/brainstorm and/or write your opinion, then share with a partner, then share in class debate)</a:t>
            </a:r>
          </a:p>
          <a:p>
            <a:pPr marL="457200" indent="-457200">
              <a:buFont typeface="+mj-lt"/>
              <a:buAutoNum type="arabicPeriod"/>
            </a:pPr>
            <a:r>
              <a:rPr lang="en-US" sz="2200" b="1" dirty="0" smtClean="0">
                <a:solidFill>
                  <a:srgbClr val="1308CF"/>
                </a:solidFill>
                <a:cs typeface="Georgia"/>
              </a:rPr>
              <a:t>Record reasoning from both Pro and Con sides on a T-chart in your notebook based on yours and classmate’s opinions</a:t>
            </a:r>
          </a:p>
          <a:p>
            <a:pPr marL="457200" indent="-457200">
              <a:buFont typeface="+mj-lt"/>
              <a:buAutoNum type="arabicPeriod"/>
            </a:pPr>
            <a:r>
              <a:rPr lang="en-US" sz="2200" b="1" u="sng" dirty="0" smtClean="0">
                <a:solidFill>
                  <a:srgbClr val="1308CF"/>
                </a:solidFill>
                <a:cs typeface="Georgia"/>
              </a:rPr>
              <a:t>ASSESSMENT</a:t>
            </a:r>
            <a:r>
              <a:rPr lang="en-US" sz="2200" b="1" dirty="0" smtClean="0">
                <a:solidFill>
                  <a:srgbClr val="1308CF"/>
                </a:solidFill>
                <a:cs typeface="Georgia"/>
              </a:rPr>
              <a:t>: “Think Pair Share” </a:t>
            </a:r>
            <a:endParaRPr lang="en-US" sz="2200" b="1" dirty="0">
              <a:solidFill>
                <a:srgbClr val="1308CF"/>
              </a:solidFill>
              <a:cs typeface="Georgia"/>
            </a:endParaRPr>
          </a:p>
          <a:p>
            <a:pPr algn="ctr"/>
            <a:r>
              <a:rPr lang="en-US" sz="2200" b="1" u="sng" dirty="0" smtClean="0">
                <a:solidFill>
                  <a:srgbClr val="1308CF"/>
                </a:solidFill>
                <a:cs typeface="Georgia"/>
              </a:rPr>
              <a:t>_______________________________________________________</a:t>
            </a:r>
            <a:endParaRPr lang="en-US" sz="2200" b="1" dirty="0" smtClean="0">
              <a:solidFill>
                <a:srgbClr val="1308CF"/>
              </a:solidFill>
              <a:cs typeface="Georgia"/>
            </a:endParaRPr>
          </a:p>
        </p:txBody>
      </p:sp>
      <p:sp>
        <p:nvSpPr>
          <p:cNvPr id="6" name="TextBox 5"/>
          <p:cNvSpPr txBox="1"/>
          <p:nvPr/>
        </p:nvSpPr>
        <p:spPr>
          <a:xfrm>
            <a:off x="1" y="869038"/>
            <a:ext cx="9144000" cy="1492716"/>
          </a:xfrm>
          <a:prstGeom prst="rect">
            <a:avLst/>
          </a:prstGeom>
          <a:noFill/>
          <a:ln w="41275">
            <a:solidFill>
              <a:srgbClr val="FF0000"/>
            </a:solidFill>
          </a:ln>
        </p:spPr>
        <p:txBody>
          <a:bodyPr wrap="square" rtlCol="0">
            <a:spAutoFit/>
          </a:bodyPr>
          <a:lstStyle/>
          <a:p>
            <a:r>
              <a:rPr lang="en-US" sz="2100" b="1" u="sng" dirty="0" smtClean="0">
                <a:solidFill>
                  <a:srgbClr val="FF0000"/>
                </a:solidFill>
              </a:rPr>
              <a:t>BELLWORK/WRITING ASSIGNMENT</a:t>
            </a:r>
            <a:r>
              <a:rPr lang="en-US" sz="2100" b="1" dirty="0" smtClean="0">
                <a:solidFill>
                  <a:srgbClr val="FF0000"/>
                </a:solidFill>
              </a:rPr>
              <a:t> 10/1/18: </a:t>
            </a:r>
            <a:r>
              <a:rPr lang="en-US" sz="2100" b="1" dirty="0">
                <a:solidFill>
                  <a:srgbClr val="FF0000"/>
                </a:solidFill>
              </a:rPr>
              <a:t> </a:t>
            </a:r>
            <a:r>
              <a:rPr lang="en-US" sz="2100" b="1" dirty="0" smtClean="0">
                <a:solidFill>
                  <a:srgbClr val="FF0000"/>
                </a:solidFill>
              </a:rPr>
              <a:t>(1-2 sentences). </a:t>
            </a:r>
            <a:r>
              <a:rPr lang="en-US" sz="2000" b="1" dirty="0" smtClean="0">
                <a:solidFill>
                  <a:srgbClr val="FF0000"/>
                </a:solidFill>
              </a:rPr>
              <a:t>Why is it important and helpful to work independently (alone, on your own work) sometimes?</a:t>
            </a:r>
            <a:endParaRPr lang="en-US" sz="2000" dirty="0">
              <a:solidFill>
                <a:srgbClr val="FF0000"/>
              </a:solidFill>
            </a:endParaRPr>
          </a:p>
          <a:p>
            <a:r>
              <a:rPr lang="en-US" sz="2000" b="1" u="sng" dirty="0" smtClean="0">
                <a:solidFill>
                  <a:srgbClr val="7030A0"/>
                </a:solidFill>
              </a:rPr>
              <a:t>RESPOND </a:t>
            </a:r>
            <a:r>
              <a:rPr lang="en-US" sz="2000" b="1" u="sng" dirty="0">
                <a:solidFill>
                  <a:srgbClr val="7030A0"/>
                </a:solidFill>
              </a:rPr>
              <a:t>LIKE THIS</a:t>
            </a:r>
            <a:r>
              <a:rPr lang="en-US" sz="2000" b="1" dirty="0">
                <a:solidFill>
                  <a:srgbClr val="7030A0"/>
                </a:solidFill>
              </a:rPr>
              <a:t>: </a:t>
            </a:r>
          </a:p>
          <a:p>
            <a:r>
              <a:rPr lang="en-US" sz="2000" b="1" i="1" dirty="0" smtClean="0">
                <a:solidFill>
                  <a:srgbClr val="7030A0"/>
                </a:solidFill>
              </a:rPr>
              <a:t>It’s important to work independently sometimes because _______________________</a:t>
            </a:r>
            <a:r>
              <a:rPr lang="en-US" sz="1000" b="1" i="1" dirty="0" smtClean="0">
                <a:solidFill>
                  <a:schemeClr val="accent4"/>
                </a:solidFill>
              </a:rPr>
              <a:t> </a:t>
            </a:r>
            <a:endParaRPr lang="en-US" sz="2000" b="1" i="1" dirty="0" smtClean="0">
              <a:solidFill>
                <a:srgbClr val="7030A0"/>
              </a:solidFill>
            </a:endParaRPr>
          </a:p>
          <a:p>
            <a:endParaRPr lang="en-US" sz="1000" b="1" i="1" dirty="0" smtClean="0">
              <a:solidFill>
                <a:schemeClr val="accent4"/>
              </a:solidFill>
            </a:endParaRPr>
          </a:p>
        </p:txBody>
      </p:sp>
    </p:spTree>
    <p:extLst>
      <p:ext uri="{BB962C8B-B14F-4D97-AF65-F5344CB8AC3E}">
        <p14:creationId xmlns:p14="http://schemas.microsoft.com/office/powerpoint/2010/main" val="414259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50173</TotalTime>
  <Words>5175</Words>
  <Application>Microsoft Office PowerPoint</Application>
  <PresentationFormat>On-screen Show (4:3)</PresentationFormat>
  <Paragraphs>558</Paragraphs>
  <Slides>49</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Comic Sans MS</vt:lpstr>
      <vt:lpstr>Georgia</vt:lpstr>
      <vt:lpstr>Times New Roman</vt:lpstr>
      <vt:lpstr>Wingdings</vt:lpstr>
      <vt:lpstr>Office Theme</vt:lpstr>
      <vt:lpstr>Welcome to ENL Class 2018-2019!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PeopleLeap,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Lingenfelter</dc:creator>
  <cp:lastModifiedBy>Lingenfelter, Amy</cp:lastModifiedBy>
  <cp:revision>1345</cp:revision>
  <cp:lastPrinted>2018-10-23T12:31:17Z</cp:lastPrinted>
  <dcterms:created xsi:type="dcterms:W3CDTF">2017-01-11T12:06:37Z</dcterms:created>
  <dcterms:modified xsi:type="dcterms:W3CDTF">2018-10-23T13:00:37Z</dcterms:modified>
</cp:coreProperties>
</file>