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509" r:id="rId2"/>
    <p:sldId id="702" r:id="rId3"/>
    <p:sldId id="514" r:id="rId4"/>
    <p:sldId id="419" r:id="rId5"/>
    <p:sldId id="420" r:id="rId6"/>
    <p:sldId id="548" r:id="rId7"/>
    <p:sldId id="851" r:id="rId8"/>
    <p:sldId id="852" r:id="rId9"/>
    <p:sldId id="853" r:id="rId10"/>
    <p:sldId id="854" r:id="rId11"/>
    <p:sldId id="855" r:id="rId12"/>
    <p:sldId id="856" r:id="rId13"/>
    <p:sldId id="857" r:id="rId14"/>
    <p:sldId id="818" r:id="rId15"/>
    <p:sldId id="521" r:id="rId16"/>
    <p:sldId id="729" r:id="rId17"/>
    <p:sldId id="823" r:id="rId18"/>
    <p:sldId id="644" r:id="rId19"/>
    <p:sldId id="858" r:id="rId2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2EC"/>
    <a:srgbClr val="1308CF"/>
    <a:srgbClr val="FFFCC9"/>
    <a:srgbClr val="FFF865"/>
    <a:srgbClr val="E62EFF"/>
    <a:srgbClr val="FFE11C"/>
    <a:srgbClr val="FC0C73"/>
    <a:srgbClr val="A422FF"/>
    <a:srgbClr val="039BCB"/>
    <a:srgbClr val="FD4A0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64" autoAdjust="0"/>
    <p:restoredTop sz="94434" autoAdjust="0"/>
  </p:normalViewPr>
  <p:slideViewPr>
    <p:cSldViewPr snapToGrid="0" snapToObjects="1">
      <p:cViewPr varScale="1">
        <p:scale>
          <a:sx n="114" d="100"/>
          <a:sy n="114" d="100"/>
        </p:scale>
        <p:origin x="2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E44385E-357F-469C-9969-5E68B2288AAD}" type="datetimeFigureOut">
              <a:rPr lang="en-US" smtClean="0"/>
              <a:t>10/16/2019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314524F-E535-4FB7-B56D-F2BFFDD942A5}" type="slidenum">
              <a:rPr lang="en-US" smtClean="0"/>
              <a:t>‹#›</a:t>
            </a:fld>
            <a:endParaRPr lang="en-US" dirty="0"/>
          </a:p>
        </p:txBody>
      </p:sp>
    </p:spTree>
    <p:extLst>
      <p:ext uri="{BB962C8B-B14F-4D97-AF65-F5344CB8AC3E}">
        <p14:creationId xmlns:p14="http://schemas.microsoft.com/office/powerpoint/2010/main" val="316767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a:t>
            </a:fld>
            <a:endParaRPr lang="en-US" dirty="0"/>
          </a:p>
        </p:txBody>
      </p:sp>
    </p:spTree>
    <p:extLst>
      <p:ext uri="{BB962C8B-B14F-4D97-AF65-F5344CB8AC3E}">
        <p14:creationId xmlns:p14="http://schemas.microsoft.com/office/powerpoint/2010/main" val="205969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10</a:t>
            </a:fld>
            <a:endParaRPr lang="en-US" dirty="0"/>
          </a:p>
        </p:txBody>
      </p:sp>
    </p:spTree>
    <p:extLst>
      <p:ext uri="{BB962C8B-B14F-4D97-AF65-F5344CB8AC3E}">
        <p14:creationId xmlns:p14="http://schemas.microsoft.com/office/powerpoint/2010/main" val="1278350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11</a:t>
            </a:fld>
            <a:endParaRPr lang="en-US" dirty="0"/>
          </a:p>
        </p:txBody>
      </p:sp>
    </p:spTree>
    <p:extLst>
      <p:ext uri="{BB962C8B-B14F-4D97-AF65-F5344CB8AC3E}">
        <p14:creationId xmlns:p14="http://schemas.microsoft.com/office/powerpoint/2010/main" val="3555643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12</a:t>
            </a:fld>
            <a:endParaRPr lang="en-US" dirty="0"/>
          </a:p>
        </p:txBody>
      </p:sp>
    </p:spTree>
    <p:extLst>
      <p:ext uri="{BB962C8B-B14F-4D97-AF65-F5344CB8AC3E}">
        <p14:creationId xmlns:p14="http://schemas.microsoft.com/office/powerpoint/2010/main" val="570454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13</a:t>
            </a:fld>
            <a:endParaRPr lang="en-US" dirty="0"/>
          </a:p>
        </p:txBody>
      </p:sp>
    </p:spTree>
    <p:extLst>
      <p:ext uri="{BB962C8B-B14F-4D97-AF65-F5344CB8AC3E}">
        <p14:creationId xmlns:p14="http://schemas.microsoft.com/office/powerpoint/2010/main" val="580098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14</a:t>
            </a:fld>
            <a:endParaRPr lang="en-US" dirty="0"/>
          </a:p>
        </p:txBody>
      </p:sp>
    </p:spTree>
    <p:extLst>
      <p:ext uri="{BB962C8B-B14F-4D97-AF65-F5344CB8AC3E}">
        <p14:creationId xmlns:p14="http://schemas.microsoft.com/office/powerpoint/2010/main" val="4264323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15</a:t>
            </a:fld>
            <a:endParaRPr lang="en-US" dirty="0"/>
          </a:p>
        </p:txBody>
      </p:sp>
    </p:spTree>
    <p:extLst>
      <p:ext uri="{BB962C8B-B14F-4D97-AF65-F5344CB8AC3E}">
        <p14:creationId xmlns:p14="http://schemas.microsoft.com/office/powerpoint/2010/main" val="1624285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16</a:t>
            </a:fld>
            <a:endParaRPr lang="en-US" dirty="0"/>
          </a:p>
        </p:txBody>
      </p:sp>
    </p:spTree>
    <p:extLst>
      <p:ext uri="{BB962C8B-B14F-4D97-AF65-F5344CB8AC3E}">
        <p14:creationId xmlns:p14="http://schemas.microsoft.com/office/powerpoint/2010/main" val="1637900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17</a:t>
            </a:fld>
            <a:endParaRPr lang="en-US" dirty="0"/>
          </a:p>
        </p:txBody>
      </p:sp>
    </p:spTree>
    <p:extLst>
      <p:ext uri="{BB962C8B-B14F-4D97-AF65-F5344CB8AC3E}">
        <p14:creationId xmlns:p14="http://schemas.microsoft.com/office/powerpoint/2010/main" val="3284860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18</a:t>
            </a:fld>
            <a:endParaRPr lang="en-US" dirty="0"/>
          </a:p>
        </p:txBody>
      </p:sp>
    </p:spTree>
    <p:extLst>
      <p:ext uri="{BB962C8B-B14F-4D97-AF65-F5344CB8AC3E}">
        <p14:creationId xmlns:p14="http://schemas.microsoft.com/office/powerpoint/2010/main" val="28675309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ihj</a:t>
            </a:r>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19</a:t>
            </a:fld>
            <a:endParaRPr lang="en-US" dirty="0"/>
          </a:p>
        </p:txBody>
      </p:sp>
    </p:spTree>
    <p:extLst>
      <p:ext uri="{BB962C8B-B14F-4D97-AF65-F5344CB8AC3E}">
        <p14:creationId xmlns:p14="http://schemas.microsoft.com/office/powerpoint/2010/main" val="4038039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2</a:t>
            </a:fld>
            <a:endParaRPr lang="en-US" dirty="0"/>
          </a:p>
        </p:txBody>
      </p:sp>
    </p:spTree>
    <p:extLst>
      <p:ext uri="{BB962C8B-B14F-4D97-AF65-F5344CB8AC3E}">
        <p14:creationId xmlns:p14="http://schemas.microsoft.com/office/powerpoint/2010/main" val="3738249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3</a:t>
            </a:fld>
            <a:endParaRPr lang="en-US" dirty="0"/>
          </a:p>
        </p:txBody>
      </p:sp>
    </p:spTree>
    <p:extLst>
      <p:ext uri="{BB962C8B-B14F-4D97-AF65-F5344CB8AC3E}">
        <p14:creationId xmlns:p14="http://schemas.microsoft.com/office/powerpoint/2010/main" val="2400412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4</a:t>
            </a:fld>
            <a:endParaRPr lang="en-US" dirty="0"/>
          </a:p>
        </p:txBody>
      </p:sp>
    </p:spTree>
    <p:extLst>
      <p:ext uri="{BB962C8B-B14F-4D97-AF65-F5344CB8AC3E}">
        <p14:creationId xmlns:p14="http://schemas.microsoft.com/office/powerpoint/2010/main" val="3187003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5</a:t>
            </a:fld>
            <a:endParaRPr lang="en-US" dirty="0"/>
          </a:p>
        </p:txBody>
      </p:sp>
    </p:spTree>
    <p:extLst>
      <p:ext uri="{BB962C8B-B14F-4D97-AF65-F5344CB8AC3E}">
        <p14:creationId xmlns:p14="http://schemas.microsoft.com/office/powerpoint/2010/main" val="144630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6</a:t>
            </a:fld>
            <a:endParaRPr lang="en-US" dirty="0"/>
          </a:p>
        </p:txBody>
      </p:sp>
    </p:spTree>
    <p:extLst>
      <p:ext uri="{BB962C8B-B14F-4D97-AF65-F5344CB8AC3E}">
        <p14:creationId xmlns:p14="http://schemas.microsoft.com/office/powerpoint/2010/main" val="3122071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7</a:t>
            </a:fld>
            <a:endParaRPr lang="en-US" dirty="0"/>
          </a:p>
        </p:txBody>
      </p:sp>
    </p:spTree>
    <p:extLst>
      <p:ext uri="{BB962C8B-B14F-4D97-AF65-F5344CB8AC3E}">
        <p14:creationId xmlns:p14="http://schemas.microsoft.com/office/powerpoint/2010/main" val="719824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8</a:t>
            </a:fld>
            <a:endParaRPr lang="en-US" dirty="0"/>
          </a:p>
        </p:txBody>
      </p:sp>
    </p:spTree>
    <p:extLst>
      <p:ext uri="{BB962C8B-B14F-4D97-AF65-F5344CB8AC3E}">
        <p14:creationId xmlns:p14="http://schemas.microsoft.com/office/powerpoint/2010/main" val="2742245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14524F-E535-4FB7-B56D-F2BFFDD942A5}" type="slidenum">
              <a:rPr lang="en-US" smtClean="0"/>
              <a:t>9</a:t>
            </a:fld>
            <a:endParaRPr lang="en-US" dirty="0"/>
          </a:p>
        </p:txBody>
      </p:sp>
    </p:spTree>
    <p:extLst>
      <p:ext uri="{BB962C8B-B14F-4D97-AF65-F5344CB8AC3E}">
        <p14:creationId xmlns:p14="http://schemas.microsoft.com/office/powerpoint/2010/main" val="257954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19768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34255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96831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2468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358731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176485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318212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7272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71907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36338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F6A8B2-2159-BC4F-B049-51977E60A51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5E4FED-41A9-D249-A920-696FB29B2A62}" type="slidenum">
              <a:rPr lang="en-US" smtClean="0"/>
              <a:t>‹#›</a:t>
            </a:fld>
            <a:endParaRPr lang="en-US" dirty="0"/>
          </a:p>
        </p:txBody>
      </p:sp>
    </p:spTree>
    <p:extLst>
      <p:ext uri="{BB962C8B-B14F-4D97-AF65-F5344CB8AC3E}">
        <p14:creationId xmlns:p14="http://schemas.microsoft.com/office/powerpoint/2010/main" val="261305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FFE11C"/>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6A8B2-2159-BC4F-B049-51977E60A51D}" type="datetimeFigureOut">
              <a:rPr lang="en-US" smtClean="0"/>
              <a:t>10/16/2019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E4FED-41A9-D249-A920-696FB29B2A62}" type="slidenum">
              <a:rPr lang="en-US" smtClean="0"/>
              <a:t>‹#›</a:t>
            </a:fld>
            <a:endParaRPr lang="en-US" dirty="0"/>
          </a:p>
        </p:txBody>
      </p:sp>
    </p:spTree>
    <p:extLst>
      <p:ext uri="{BB962C8B-B14F-4D97-AF65-F5344CB8AC3E}">
        <p14:creationId xmlns:p14="http://schemas.microsoft.com/office/powerpoint/2010/main" val="20318585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3.bin"/><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4"/>
            <a:ext cx="9144000" cy="783347"/>
          </a:xfrm>
          <a:prstGeom prst="rect">
            <a:avLst/>
          </a:prstGeom>
        </p:spPr>
      </p:pic>
      <p:sp>
        <p:nvSpPr>
          <p:cNvPr id="2" name="Rectangle 1"/>
          <p:cNvSpPr/>
          <p:nvPr/>
        </p:nvSpPr>
        <p:spPr>
          <a:xfrm>
            <a:off x="1574327" y="68290"/>
            <a:ext cx="6040115" cy="677108"/>
          </a:xfrm>
          <a:prstGeom prst="rect">
            <a:avLst/>
          </a:prstGeom>
        </p:spPr>
        <p:txBody>
          <a:bodyPr wrap="none">
            <a:spAutoFit/>
          </a:bodyPr>
          <a:lstStyle/>
          <a:p>
            <a:r>
              <a:rPr lang="en-US" sz="3800" b="1" u="sng" dirty="0" smtClean="0">
                <a:solidFill>
                  <a:srgbClr val="FF0000"/>
                </a:solidFill>
              </a:rPr>
              <a:t>CLOSE READING STRATEGIES:</a:t>
            </a:r>
            <a:endParaRPr lang="en-US" sz="3800" dirty="0">
              <a:solidFill>
                <a:srgbClr val="FF0000"/>
              </a:solidFill>
            </a:endParaRPr>
          </a:p>
        </p:txBody>
      </p:sp>
      <p:sp>
        <p:nvSpPr>
          <p:cNvPr id="9" name="TextBox 8"/>
          <p:cNvSpPr txBox="1"/>
          <p:nvPr/>
        </p:nvSpPr>
        <p:spPr>
          <a:xfrm>
            <a:off x="0" y="867025"/>
            <a:ext cx="9144000" cy="5632311"/>
          </a:xfrm>
          <a:prstGeom prst="rect">
            <a:avLst/>
          </a:prstGeom>
          <a:noFill/>
        </p:spPr>
        <p:txBody>
          <a:bodyPr wrap="square" rtlCol="0">
            <a:spAutoFit/>
          </a:bodyPr>
          <a:lstStyle/>
          <a:p>
            <a:pPr marL="457200" lvl="0" indent="-457200">
              <a:buFont typeface="+mj-lt"/>
              <a:buAutoNum type="arabicPeriod"/>
            </a:pPr>
            <a:r>
              <a:rPr lang="en-US" sz="2000" b="1" u="sng" dirty="0" smtClean="0">
                <a:solidFill>
                  <a:srgbClr val="FF0000"/>
                </a:solidFill>
              </a:rPr>
              <a:t>PRE-READING (STEP ONE): </a:t>
            </a:r>
            <a:r>
              <a:rPr lang="en-US" sz="2000" b="1" dirty="0" smtClean="0">
                <a:solidFill>
                  <a:srgbClr val="000090"/>
                </a:solidFill>
              </a:rPr>
              <a:t>___________ and </a:t>
            </a:r>
            <a:r>
              <a:rPr lang="en-US" sz="2000" b="1" dirty="0">
                <a:solidFill>
                  <a:srgbClr val="000090"/>
                </a:solidFill>
              </a:rPr>
              <a:t>___________ </a:t>
            </a:r>
            <a:r>
              <a:rPr lang="en-US" sz="2000" b="1" dirty="0" smtClean="0">
                <a:solidFill>
                  <a:srgbClr val="000090"/>
                </a:solidFill>
              </a:rPr>
              <a:t>the title, subtitles, pictures (if any), and any other clues to help you understand what it’s about.</a:t>
            </a:r>
            <a:endParaRPr lang="en-US" sz="2000" b="1" u="sng" dirty="0" smtClean="0">
              <a:solidFill>
                <a:srgbClr val="FF0000"/>
              </a:solidFill>
            </a:endParaRPr>
          </a:p>
          <a:p>
            <a:pPr marL="457200" lvl="0" indent="-457200">
              <a:buFont typeface="+mj-lt"/>
              <a:buAutoNum type="arabicPeriod"/>
            </a:pPr>
            <a:r>
              <a:rPr lang="en-US" sz="2000" b="1" u="sng" dirty="0" smtClean="0">
                <a:solidFill>
                  <a:srgbClr val="FF0000"/>
                </a:solidFill>
              </a:rPr>
              <a:t>STEP TWO:</a:t>
            </a:r>
            <a:r>
              <a:rPr lang="en-US" sz="2000" b="1" dirty="0" smtClean="0">
                <a:solidFill>
                  <a:srgbClr val="FF0000"/>
                </a:solidFill>
              </a:rPr>
              <a:t> </a:t>
            </a:r>
            <a:r>
              <a:rPr lang="en-US" sz="2000" b="1" dirty="0" smtClean="0">
                <a:solidFill>
                  <a:srgbClr val="000090"/>
                </a:solidFill>
              </a:rPr>
              <a:t>Listen to and read the text for the first time.  Get a feel for words you don’t </a:t>
            </a:r>
            <a:r>
              <a:rPr lang="en-US" sz="2000" b="1" dirty="0">
                <a:solidFill>
                  <a:srgbClr val="000090"/>
                </a:solidFill>
              </a:rPr>
              <a:t>___________ </a:t>
            </a:r>
            <a:r>
              <a:rPr lang="en-US" sz="2000" b="1" dirty="0" smtClean="0">
                <a:solidFill>
                  <a:srgbClr val="000090"/>
                </a:solidFill>
              </a:rPr>
              <a:t>that </a:t>
            </a:r>
            <a:r>
              <a:rPr lang="en-US" sz="2000" b="1" dirty="0">
                <a:solidFill>
                  <a:srgbClr val="000090"/>
                </a:solidFill>
              </a:rPr>
              <a:t>are </a:t>
            </a:r>
            <a:r>
              <a:rPr lang="en-US" sz="2000" b="1" dirty="0" smtClean="0">
                <a:solidFill>
                  <a:srgbClr val="000090"/>
                </a:solidFill>
              </a:rPr>
              <a:t>_____________ to know.  You CAN start to highlight words now but you don’t have to.</a:t>
            </a:r>
            <a:endParaRPr lang="en-US" sz="2000" b="1" dirty="0" smtClean="0">
              <a:solidFill>
                <a:srgbClr val="FF0000"/>
              </a:solidFill>
            </a:endParaRPr>
          </a:p>
          <a:p>
            <a:pPr marL="457200" indent="-457200">
              <a:buFont typeface="+mj-lt"/>
              <a:buAutoNum type="arabicPeriod"/>
            </a:pPr>
            <a:r>
              <a:rPr lang="en-US" sz="2000" b="1" u="sng" dirty="0">
                <a:solidFill>
                  <a:srgbClr val="FF0000"/>
                </a:solidFill>
              </a:rPr>
              <a:t>STEP THREE: </a:t>
            </a:r>
            <a:r>
              <a:rPr lang="en-US" sz="2000" b="1" dirty="0">
                <a:solidFill>
                  <a:srgbClr val="000090"/>
                </a:solidFill>
              </a:rPr>
              <a:t>Listen to and _____________</a:t>
            </a:r>
            <a:r>
              <a:rPr lang="en-US" sz="2000" b="1" dirty="0" smtClean="0">
                <a:solidFill>
                  <a:srgbClr val="000090"/>
                </a:solidFill>
              </a:rPr>
              <a:t> </a:t>
            </a:r>
            <a:r>
              <a:rPr lang="en-US" sz="2000" b="1" dirty="0">
                <a:solidFill>
                  <a:srgbClr val="000090"/>
                </a:solidFill>
              </a:rPr>
              <a:t>the text again while </a:t>
            </a:r>
            <a:r>
              <a:rPr lang="en-US" sz="2000" b="1" dirty="0" smtClean="0">
                <a:solidFill>
                  <a:srgbClr val="000090"/>
                </a:solidFill>
              </a:rPr>
              <a:t>the </a:t>
            </a:r>
            <a:r>
              <a:rPr lang="en-US" sz="2000" b="1" dirty="0">
                <a:solidFill>
                  <a:srgbClr val="000090"/>
                </a:solidFill>
              </a:rPr>
              <a:t>_____________</a:t>
            </a:r>
            <a:r>
              <a:rPr lang="en-US" sz="2000" b="1" dirty="0" smtClean="0">
                <a:solidFill>
                  <a:srgbClr val="000090"/>
                </a:solidFill>
              </a:rPr>
              <a:t> </a:t>
            </a:r>
            <a:r>
              <a:rPr lang="en-US" sz="2000" b="1" dirty="0">
                <a:solidFill>
                  <a:srgbClr val="000090"/>
                </a:solidFill>
              </a:rPr>
              <a:t>points out and explains words and highlights in </a:t>
            </a:r>
            <a:r>
              <a:rPr lang="en-US" sz="2000" b="1" dirty="0" smtClean="0">
                <a:solidFill>
                  <a:srgbClr val="000090"/>
                </a:solidFill>
              </a:rPr>
              <a:t>_____________ </a:t>
            </a:r>
            <a:r>
              <a:rPr lang="en-US" sz="2000" b="1" dirty="0">
                <a:solidFill>
                  <a:srgbClr val="000090"/>
                </a:solidFill>
              </a:rPr>
              <a:t>these words.</a:t>
            </a:r>
          </a:p>
          <a:p>
            <a:pPr marL="457200" indent="-457200">
              <a:buFont typeface="+mj-lt"/>
              <a:buAutoNum type="arabicPeriod"/>
            </a:pPr>
            <a:r>
              <a:rPr lang="en-US" sz="2000" b="1" u="sng" dirty="0">
                <a:solidFill>
                  <a:srgbClr val="FF0000"/>
                </a:solidFill>
              </a:rPr>
              <a:t>STEP FOUR:</a:t>
            </a:r>
            <a:r>
              <a:rPr lang="en-US" sz="2000" b="1" dirty="0">
                <a:solidFill>
                  <a:srgbClr val="FF0000"/>
                </a:solidFill>
              </a:rPr>
              <a:t> </a:t>
            </a:r>
            <a:r>
              <a:rPr lang="en-US" sz="2000" b="1" dirty="0">
                <a:solidFill>
                  <a:srgbClr val="000090"/>
                </a:solidFill>
              </a:rPr>
              <a:t>Read the text again _____________ </a:t>
            </a:r>
            <a:r>
              <a:rPr lang="en-US" sz="2000" b="1" dirty="0" smtClean="0">
                <a:solidFill>
                  <a:srgbClr val="000090"/>
                </a:solidFill>
              </a:rPr>
              <a:t> and </a:t>
            </a:r>
            <a:r>
              <a:rPr lang="en-US" sz="2000" b="1" dirty="0">
                <a:solidFill>
                  <a:srgbClr val="000090"/>
                </a:solidFill>
              </a:rPr>
              <a:t>_____________</a:t>
            </a:r>
            <a:r>
              <a:rPr lang="en-US" sz="2000" b="1" dirty="0" smtClean="0">
                <a:solidFill>
                  <a:srgbClr val="000090"/>
                </a:solidFill>
              </a:rPr>
              <a:t> and </a:t>
            </a:r>
            <a:r>
              <a:rPr lang="en-US" sz="2000" b="1" dirty="0">
                <a:solidFill>
                  <a:srgbClr val="000090"/>
                </a:solidFill>
              </a:rPr>
              <a:t>highlight in _____________</a:t>
            </a:r>
            <a:r>
              <a:rPr lang="en-US" sz="2000" b="1" dirty="0" smtClean="0">
                <a:solidFill>
                  <a:srgbClr val="000090"/>
                </a:solidFill>
              </a:rPr>
              <a:t> </a:t>
            </a:r>
            <a:r>
              <a:rPr lang="en-US" sz="2000" b="1" dirty="0">
                <a:solidFill>
                  <a:srgbClr val="000090"/>
                </a:solidFill>
              </a:rPr>
              <a:t>most of the important words you don’t personally know.  You don’t need to highlight EVERY unknown word, just the ones you want to know and/or feel are </a:t>
            </a:r>
            <a:r>
              <a:rPr lang="en-US" sz="2000" b="1" dirty="0" smtClean="0">
                <a:solidFill>
                  <a:srgbClr val="000090"/>
                </a:solidFill>
              </a:rPr>
              <a:t>_____________ </a:t>
            </a:r>
            <a:r>
              <a:rPr lang="en-US" sz="2000" b="1" dirty="0">
                <a:solidFill>
                  <a:srgbClr val="000090"/>
                </a:solidFill>
              </a:rPr>
              <a:t>(if you already highlighted them in pink, just color over the word again).</a:t>
            </a:r>
            <a:endParaRPr lang="en-US" sz="2000" b="1" dirty="0">
              <a:solidFill>
                <a:srgbClr val="FF0000"/>
              </a:solidFill>
            </a:endParaRPr>
          </a:p>
          <a:p>
            <a:pPr marL="457200" indent="-457200">
              <a:buFont typeface="+mj-lt"/>
              <a:buAutoNum type="arabicPeriod"/>
            </a:pPr>
            <a:r>
              <a:rPr lang="en-US" sz="2000" b="1" u="sng" dirty="0" smtClean="0">
                <a:solidFill>
                  <a:srgbClr val="FF0000"/>
                </a:solidFill>
              </a:rPr>
              <a:t>STEP </a:t>
            </a:r>
            <a:r>
              <a:rPr lang="en-US" sz="2000" b="1" u="sng" dirty="0" smtClean="0">
                <a:solidFill>
                  <a:srgbClr val="FF0000"/>
                </a:solidFill>
              </a:rPr>
              <a:t>FIVE</a:t>
            </a:r>
            <a:r>
              <a:rPr lang="en-US" sz="2000" b="1" dirty="0" smtClean="0">
                <a:solidFill>
                  <a:srgbClr val="000090"/>
                </a:solidFill>
              </a:rPr>
              <a:t>: </a:t>
            </a:r>
            <a:r>
              <a:rPr lang="en-US" sz="2000" b="1" dirty="0">
                <a:solidFill>
                  <a:srgbClr val="000090"/>
                </a:solidFill>
              </a:rPr>
              <a:t>___________ </a:t>
            </a:r>
            <a:r>
              <a:rPr lang="en-US" sz="2000" b="1" dirty="0" smtClean="0">
                <a:solidFill>
                  <a:srgbClr val="000090"/>
                </a:solidFill>
              </a:rPr>
              <a:t>what some/all of the highlighted words mean and write them in the _____________ </a:t>
            </a:r>
            <a:r>
              <a:rPr lang="en-US" sz="2000" b="1" dirty="0">
                <a:solidFill>
                  <a:srgbClr val="000090"/>
                </a:solidFill>
              </a:rPr>
              <a:t>section </a:t>
            </a:r>
            <a:r>
              <a:rPr lang="en-US" sz="2000" b="1" dirty="0" smtClean="0">
                <a:solidFill>
                  <a:srgbClr val="000090"/>
                </a:solidFill>
              </a:rPr>
              <a:t>of your notebook.  </a:t>
            </a:r>
          </a:p>
          <a:p>
            <a:pPr marL="457200" indent="-457200">
              <a:buFont typeface="+mj-lt"/>
              <a:buAutoNum type="arabicPeriod"/>
            </a:pPr>
            <a:r>
              <a:rPr lang="en-US" sz="2000" b="1" u="sng" dirty="0">
                <a:solidFill>
                  <a:srgbClr val="FF0000"/>
                </a:solidFill>
              </a:rPr>
              <a:t>STEP </a:t>
            </a:r>
            <a:r>
              <a:rPr lang="en-US" sz="2000" b="1" u="sng" dirty="0" smtClean="0">
                <a:solidFill>
                  <a:srgbClr val="FF0000"/>
                </a:solidFill>
              </a:rPr>
              <a:t>SIX:</a:t>
            </a:r>
            <a:r>
              <a:rPr lang="en-US" sz="2000" b="1" dirty="0" smtClean="0">
                <a:solidFill>
                  <a:srgbClr val="FF0000"/>
                </a:solidFill>
              </a:rPr>
              <a:t> </a:t>
            </a:r>
            <a:r>
              <a:rPr lang="en-US" sz="2000" b="1" dirty="0">
                <a:solidFill>
                  <a:srgbClr val="000090"/>
                </a:solidFill>
              </a:rPr>
              <a:t>Read the text again </a:t>
            </a:r>
            <a:r>
              <a:rPr lang="en-US" sz="2000" b="1" dirty="0" smtClean="0">
                <a:solidFill>
                  <a:srgbClr val="000090"/>
                </a:solidFill>
              </a:rPr>
              <a:t>____________ or ___________ with </a:t>
            </a:r>
            <a:r>
              <a:rPr lang="en-US" sz="2000" b="1" dirty="0">
                <a:solidFill>
                  <a:srgbClr val="000090"/>
                </a:solidFill>
              </a:rPr>
              <a:t>a partner</a:t>
            </a:r>
            <a:r>
              <a:rPr lang="en-US" sz="2000" b="1" dirty="0" smtClean="0">
                <a:solidFill>
                  <a:srgbClr val="000090"/>
                </a:solidFill>
              </a:rPr>
              <a:t>.</a:t>
            </a:r>
          </a:p>
          <a:p>
            <a:pPr marL="457200" indent="-457200">
              <a:buFont typeface="+mj-lt"/>
              <a:buAutoNum type="arabicPeriod"/>
            </a:pPr>
            <a:r>
              <a:rPr lang="en-US" sz="2000" b="1" u="sng" dirty="0" smtClean="0">
                <a:solidFill>
                  <a:srgbClr val="FF0000"/>
                </a:solidFill>
              </a:rPr>
              <a:t>STEP SEVEN:</a:t>
            </a:r>
            <a:r>
              <a:rPr lang="en-US" sz="2000" b="1" dirty="0" smtClean="0">
                <a:solidFill>
                  <a:srgbClr val="FF0000"/>
                </a:solidFill>
              </a:rPr>
              <a:t> </a:t>
            </a:r>
            <a:r>
              <a:rPr lang="en-US" sz="2000" b="1" dirty="0" smtClean="0">
                <a:solidFill>
                  <a:srgbClr val="000090"/>
                </a:solidFill>
              </a:rPr>
              <a:t>Identify the ________________ </a:t>
            </a:r>
            <a:r>
              <a:rPr lang="en-US" sz="2000" b="1" dirty="0">
                <a:solidFill>
                  <a:srgbClr val="000090"/>
                </a:solidFill>
              </a:rPr>
              <a:t>of </a:t>
            </a:r>
            <a:r>
              <a:rPr lang="en-US" sz="2000" b="1" dirty="0" smtClean="0">
                <a:solidFill>
                  <a:srgbClr val="000090"/>
                </a:solidFill>
              </a:rPr>
              <a:t>the text or what the text is generally about.  You can also do other related activities here.</a:t>
            </a:r>
          </a:p>
        </p:txBody>
      </p:sp>
    </p:spTree>
    <p:extLst>
      <p:ext uri="{BB962C8B-B14F-4D97-AF65-F5344CB8AC3E}">
        <p14:creationId xmlns:p14="http://schemas.microsoft.com/office/powerpoint/2010/main" val="3841437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8"/>
          <p:cNvSpPr/>
          <p:nvPr/>
        </p:nvSpPr>
        <p:spPr>
          <a:xfrm>
            <a:off x="2008908" y="85892"/>
            <a:ext cx="5635774" cy="661720"/>
          </a:xfrm>
          <a:prstGeom prst="rect">
            <a:avLst/>
          </a:prstGeom>
        </p:spPr>
        <p:txBody>
          <a:bodyPr wrap="none">
            <a:spAutoFit/>
          </a:bodyPr>
          <a:lstStyle/>
          <a:p>
            <a:r>
              <a:rPr lang="en-US" sz="3700" b="1" u="sng" dirty="0" smtClean="0"/>
              <a:t>Step up to Writing Strategy:</a:t>
            </a:r>
            <a:endParaRPr lang="en-US" sz="3700" dirty="0"/>
          </a:p>
        </p:txBody>
      </p:sp>
      <p:sp>
        <p:nvSpPr>
          <p:cNvPr id="10" name="Oval 9"/>
          <p:cNvSpPr/>
          <p:nvPr/>
        </p:nvSpPr>
        <p:spPr>
          <a:xfrm>
            <a:off x="585067" y="976427"/>
            <a:ext cx="1576243" cy="1524000"/>
          </a:xfrm>
          <a:prstGeom prst="ellipse">
            <a:avLst/>
          </a:prstGeom>
          <a:gradFill>
            <a:gsLst>
              <a:gs pos="100000">
                <a:srgbClr val="FFFF0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529647" y="3020727"/>
            <a:ext cx="1576243" cy="1524000"/>
          </a:xfrm>
          <a:prstGeom prst="ellipse">
            <a:avLst/>
          </a:prstGeom>
          <a:gradFill>
            <a:gsLst>
              <a:gs pos="100000">
                <a:srgbClr val="FC0C73"/>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2422230" y="1421373"/>
            <a:ext cx="6056748" cy="553998"/>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3000" b="1" i="1" dirty="0" smtClean="0">
                <a:solidFill>
                  <a:srgbClr val="0312EC"/>
                </a:solidFill>
              </a:rPr>
              <a:t>“I also like strawberry ice cream.”</a:t>
            </a:r>
            <a:endParaRPr lang="en-US" sz="3000" b="1" i="1" dirty="0">
              <a:solidFill>
                <a:srgbClr val="0312EC"/>
              </a:solidFill>
            </a:endParaRPr>
          </a:p>
        </p:txBody>
      </p:sp>
      <p:sp>
        <p:nvSpPr>
          <p:cNvPr id="14" name="TextBox 13"/>
          <p:cNvSpPr txBox="1"/>
          <p:nvPr/>
        </p:nvSpPr>
        <p:spPr>
          <a:xfrm>
            <a:off x="2339099" y="3054807"/>
            <a:ext cx="6056749" cy="1461939"/>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2500" b="1" i="1" u="sng" dirty="0" smtClean="0">
                <a:solidFill>
                  <a:srgbClr val="FF0000"/>
                </a:solidFill>
              </a:rPr>
              <a:t>HERE, WRITE AN EXAMPLE:</a:t>
            </a:r>
          </a:p>
          <a:p>
            <a:pPr marL="342900" indent="-342900">
              <a:buFont typeface="Arial" panose="020B0604020202020204" pitchFamily="34" charset="0"/>
              <a:buChar char="•"/>
            </a:pPr>
            <a:r>
              <a:rPr lang="en-US" sz="3200" b="1" i="1" dirty="0">
                <a:solidFill>
                  <a:srgbClr val="0312EC"/>
                </a:solidFill>
              </a:rPr>
              <a:t>For </a:t>
            </a:r>
            <a:r>
              <a:rPr lang="en-US" sz="3200" b="1" i="1" dirty="0" smtClean="0">
                <a:solidFill>
                  <a:srgbClr val="0312EC"/>
                </a:solidFill>
              </a:rPr>
              <a:t>example, I eat strawberry every time I go to the mall.</a:t>
            </a:r>
            <a:endParaRPr lang="en-US" sz="3200" b="1" i="1" dirty="0">
              <a:solidFill>
                <a:srgbClr val="0312EC"/>
              </a:solidFill>
            </a:endParaRPr>
          </a:p>
        </p:txBody>
      </p:sp>
      <p:sp>
        <p:nvSpPr>
          <p:cNvPr id="15" name="TextBox 14"/>
          <p:cNvSpPr txBox="1"/>
          <p:nvPr/>
        </p:nvSpPr>
        <p:spPr>
          <a:xfrm>
            <a:off x="2297538" y="5331940"/>
            <a:ext cx="6042888" cy="1077218"/>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3200" b="1" i="1" dirty="0">
                <a:solidFill>
                  <a:srgbClr val="0312EC"/>
                </a:solidFill>
              </a:rPr>
              <a:t>As you can see, ice cream is a wonderful treat</a:t>
            </a:r>
            <a:r>
              <a:rPr lang="en-US" sz="3200" b="1" i="1" dirty="0" smtClean="0">
                <a:solidFill>
                  <a:srgbClr val="0312EC"/>
                </a:solidFill>
              </a:rPr>
              <a:t>.</a:t>
            </a:r>
            <a:endParaRPr lang="en-US" sz="3200" b="1" i="1" dirty="0">
              <a:solidFill>
                <a:srgbClr val="0312EC"/>
              </a:solidFill>
            </a:endParaRPr>
          </a:p>
        </p:txBody>
      </p:sp>
      <p:sp>
        <p:nvSpPr>
          <p:cNvPr id="16" name="Oval 15"/>
          <p:cNvSpPr/>
          <p:nvPr/>
        </p:nvSpPr>
        <p:spPr>
          <a:xfrm>
            <a:off x="529647" y="5092926"/>
            <a:ext cx="1576243" cy="1524000"/>
          </a:xfrm>
          <a:prstGeom prst="ellipse">
            <a:avLst/>
          </a:prstGeom>
          <a:gradFill>
            <a:gsLst>
              <a:gs pos="100000">
                <a:srgbClr val="00B05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7760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2366821" y="1444269"/>
            <a:ext cx="5932052" cy="738664"/>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2100" b="1" dirty="0" smtClean="0">
                <a:solidFill>
                  <a:srgbClr val="FF0000"/>
                </a:solidFill>
              </a:rPr>
              <a:t>For last sentence:</a:t>
            </a:r>
          </a:p>
          <a:p>
            <a:pPr marL="342900" indent="-342900">
              <a:buFont typeface="Arial" panose="020B0604020202020204" pitchFamily="34" charset="0"/>
              <a:buChar char="•"/>
            </a:pPr>
            <a:r>
              <a:rPr lang="en-US" sz="2100" b="1" i="1" dirty="0" smtClean="0">
                <a:solidFill>
                  <a:srgbClr val="0312EC"/>
                </a:solidFill>
              </a:rPr>
              <a:t>As you can see, ice cream is a wonderful treat.</a:t>
            </a:r>
          </a:p>
        </p:txBody>
      </p:sp>
      <p:sp>
        <p:nvSpPr>
          <p:cNvPr id="9" name="Rectangle 8"/>
          <p:cNvSpPr/>
          <p:nvPr/>
        </p:nvSpPr>
        <p:spPr>
          <a:xfrm>
            <a:off x="2008908" y="85892"/>
            <a:ext cx="5635774" cy="661720"/>
          </a:xfrm>
          <a:prstGeom prst="rect">
            <a:avLst/>
          </a:prstGeom>
        </p:spPr>
        <p:txBody>
          <a:bodyPr wrap="none">
            <a:spAutoFit/>
          </a:bodyPr>
          <a:lstStyle/>
          <a:p>
            <a:r>
              <a:rPr lang="en-US" sz="3700" b="1" u="sng" dirty="0" smtClean="0"/>
              <a:t>Step up to Writing Strategy:</a:t>
            </a:r>
            <a:endParaRPr lang="en-US" sz="3700" dirty="0"/>
          </a:p>
        </p:txBody>
      </p:sp>
      <p:sp>
        <p:nvSpPr>
          <p:cNvPr id="4" name="Oval 3"/>
          <p:cNvSpPr/>
          <p:nvPr/>
        </p:nvSpPr>
        <p:spPr>
          <a:xfrm>
            <a:off x="585069" y="1020823"/>
            <a:ext cx="1576243" cy="1524000"/>
          </a:xfrm>
          <a:prstGeom prst="ellipse">
            <a:avLst/>
          </a:prstGeom>
          <a:gradFill>
            <a:gsLst>
              <a:gs pos="100000">
                <a:srgbClr val="00B05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4"/>
          <a:stretch>
            <a:fillRect/>
          </a:stretch>
        </p:blipFill>
        <p:spPr>
          <a:xfrm>
            <a:off x="181190" y="2715404"/>
            <a:ext cx="3655436" cy="3655436"/>
          </a:xfrm>
          <a:prstGeom prst="rect">
            <a:avLst/>
          </a:prstGeom>
        </p:spPr>
      </p:pic>
      <p:pic>
        <p:nvPicPr>
          <p:cNvPr id="6" name="Picture 5"/>
          <p:cNvPicPr>
            <a:picLocks noChangeAspect="1"/>
          </p:cNvPicPr>
          <p:nvPr/>
        </p:nvPicPr>
        <p:blipFill>
          <a:blip r:embed="rId5"/>
          <a:stretch>
            <a:fillRect/>
          </a:stretch>
        </p:blipFill>
        <p:spPr>
          <a:xfrm>
            <a:off x="3356691" y="3228455"/>
            <a:ext cx="5547795" cy="2645871"/>
          </a:xfrm>
          <a:prstGeom prst="rect">
            <a:avLst/>
          </a:prstGeom>
        </p:spPr>
      </p:pic>
      <p:sp>
        <p:nvSpPr>
          <p:cNvPr id="10" name="TextBox 9"/>
          <p:cNvSpPr txBox="1"/>
          <p:nvPr/>
        </p:nvSpPr>
        <p:spPr>
          <a:xfrm>
            <a:off x="539991" y="1296536"/>
            <a:ext cx="1700933" cy="707886"/>
          </a:xfrm>
          <a:prstGeom prst="rect">
            <a:avLst/>
          </a:prstGeom>
          <a:noFill/>
        </p:spPr>
        <p:txBody>
          <a:bodyPr wrap="square" rtlCol="0">
            <a:spAutoFit/>
          </a:bodyPr>
          <a:lstStyle/>
          <a:p>
            <a:pPr algn="ctr"/>
            <a:r>
              <a:rPr lang="en-US" sz="4000" dirty="0">
                <a:solidFill>
                  <a:schemeClr val="bg1"/>
                </a:solidFill>
              </a:rPr>
              <a:t>2</a:t>
            </a:r>
            <a:r>
              <a:rPr lang="en-US" sz="4000" dirty="0" smtClean="0">
                <a:solidFill>
                  <a:schemeClr val="bg1"/>
                </a:solidFill>
              </a:rPr>
              <a:t> times</a:t>
            </a:r>
            <a:endParaRPr lang="en-US" sz="4000" dirty="0">
              <a:solidFill>
                <a:schemeClr val="bg1"/>
              </a:solidFill>
            </a:endParaRPr>
          </a:p>
        </p:txBody>
      </p:sp>
    </p:spTree>
    <p:extLst>
      <p:ext uri="{BB962C8B-B14F-4D97-AF65-F5344CB8AC3E}">
        <p14:creationId xmlns:p14="http://schemas.microsoft.com/office/powerpoint/2010/main" val="1653396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p:cNvGraphicFramePr>
            <a:graphicFrameLocks noChangeAspect="1"/>
          </p:cNvGraphicFramePr>
          <p:nvPr>
            <p:extLst/>
          </p:nvPr>
        </p:nvGraphicFramePr>
        <p:xfrm>
          <a:off x="491850" y="68239"/>
          <a:ext cx="8065294" cy="6696422"/>
        </p:xfrm>
        <a:graphic>
          <a:graphicData uri="http://schemas.openxmlformats.org/presentationml/2006/ole">
            <mc:AlternateContent xmlns:mc="http://schemas.openxmlformats.org/markup-compatibility/2006">
              <mc:Choice xmlns:v="urn:schemas-microsoft-com:vml" Requires="v">
                <p:oleObj spid="_x0000_s22531" name="Document" r:id="rId4" imgW="7183477" imgH="5963980" progId="Word.Document.8">
                  <p:embed/>
                </p:oleObj>
              </mc:Choice>
              <mc:Fallback>
                <p:oleObj name="Document" r:id="rId4" imgW="7183477" imgH="5963980" progId="Word.Document.8">
                  <p:embed/>
                  <p:pic>
                    <p:nvPicPr>
                      <p:cNvPr id="0" name=""/>
                      <p:cNvPicPr/>
                      <p:nvPr/>
                    </p:nvPicPr>
                    <p:blipFill>
                      <a:blip r:embed="rId5"/>
                      <a:stretch>
                        <a:fillRect/>
                      </a:stretch>
                    </p:blipFill>
                    <p:spPr>
                      <a:xfrm>
                        <a:off x="491850" y="68239"/>
                        <a:ext cx="8065294" cy="6696422"/>
                      </a:xfrm>
                      <a:prstGeom prst="rect">
                        <a:avLst/>
                      </a:prstGeom>
                    </p:spPr>
                  </p:pic>
                </p:oleObj>
              </mc:Fallback>
            </mc:AlternateContent>
          </a:graphicData>
        </a:graphic>
      </p:graphicFrame>
    </p:spTree>
    <p:extLst>
      <p:ext uri="{BB962C8B-B14F-4D97-AF65-F5344CB8AC3E}">
        <p14:creationId xmlns:p14="http://schemas.microsoft.com/office/powerpoint/2010/main" val="179931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53204" y="131765"/>
          <a:ext cx="8942845" cy="6569286"/>
        </p:xfrm>
        <a:graphic>
          <a:graphicData uri="http://schemas.openxmlformats.org/presentationml/2006/ole">
            <mc:AlternateContent xmlns:mc="http://schemas.openxmlformats.org/markup-compatibility/2006">
              <mc:Choice xmlns:v="urn:schemas-microsoft-com:vml" Requires="v">
                <p:oleObj spid="_x0000_s23555" name="Document" r:id="rId4" imgW="7183477" imgH="5282176" progId="Word.Document.8">
                  <p:embed/>
                </p:oleObj>
              </mc:Choice>
              <mc:Fallback>
                <p:oleObj name="Document" r:id="rId4" imgW="7183477" imgH="5282176" progId="Word.Document.8">
                  <p:embed/>
                  <p:pic>
                    <p:nvPicPr>
                      <p:cNvPr id="0" name=""/>
                      <p:cNvPicPr/>
                      <p:nvPr/>
                    </p:nvPicPr>
                    <p:blipFill>
                      <a:blip r:embed="rId5"/>
                      <a:stretch>
                        <a:fillRect/>
                      </a:stretch>
                    </p:blipFill>
                    <p:spPr>
                      <a:xfrm>
                        <a:off x="53204" y="131765"/>
                        <a:ext cx="8942845" cy="6569286"/>
                      </a:xfrm>
                      <a:prstGeom prst="rect">
                        <a:avLst/>
                      </a:prstGeom>
                    </p:spPr>
                  </p:pic>
                </p:oleObj>
              </mc:Fallback>
            </mc:AlternateContent>
          </a:graphicData>
        </a:graphic>
      </p:graphicFrame>
    </p:spTree>
    <p:extLst>
      <p:ext uri="{BB962C8B-B14F-4D97-AF65-F5344CB8AC3E}">
        <p14:creationId xmlns:p14="http://schemas.microsoft.com/office/powerpoint/2010/main" val="1098328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AutoShape 2" descr="Image result for reading on the compute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 name="Rectangle 9"/>
          <p:cNvSpPr/>
          <p:nvPr/>
        </p:nvSpPr>
        <p:spPr>
          <a:xfrm>
            <a:off x="833036" y="135330"/>
            <a:ext cx="7271542" cy="661720"/>
          </a:xfrm>
          <a:prstGeom prst="rect">
            <a:avLst/>
          </a:prstGeom>
        </p:spPr>
        <p:txBody>
          <a:bodyPr wrap="none">
            <a:spAutoFit/>
          </a:bodyPr>
          <a:lstStyle/>
          <a:p>
            <a:r>
              <a:rPr lang="en-US" sz="3700" b="1" u="sng" dirty="0" smtClean="0"/>
              <a:t>RULES FOR PEER-EDITING AN ESSAY:</a:t>
            </a:r>
            <a:endParaRPr lang="en-US" sz="3700" dirty="0"/>
          </a:p>
        </p:txBody>
      </p:sp>
      <p:sp>
        <p:nvSpPr>
          <p:cNvPr id="9" name="TextBox 8"/>
          <p:cNvSpPr txBox="1"/>
          <p:nvPr/>
        </p:nvSpPr>
        <p:spPr>
          <a:xfrm>
            <a:off x="88838" y="1029969"/>
            <a:ext cx="8924426" cy="5747727"/>
          </a:xfrm>
          <a:prstGeom prst="rect">
            <a:avLst/>
          </a:prstGeom>
          <a:noFill/>
          <a:ln w="41275">
            <a:solidFill>
              <a:srgbClr val="FF0000"/>
            </a:solidFill>
          </a:ln>
        </p:spPr>
        <p:txBody>
          <a:bodyPr wrap="square" rtlCol="0">
            <a:spAutoFit/>
          </a:bodyPr>
          <a:lstStyle/>
          <a:p>
            <a:pPr marL="457200" indent="-457200">
              <a:buFont typeface="Arial" panose="020B0604020202020204" pitchFamily="34" charset="0"/>
              <a:buChar char="•"/>
            </a:pPr>
            <a:r>
              <a:rPr lang="en-US" sz="2450" b="1" dirty="0" smtClean="0">
                <a:solidFill>
                  <a:srgbClr val="FF0000"/>
                </a:solidFill>
              </a:rPr>
              <a:t>Be kind, polite, and respectful</a:t>
            </a:r>
          </a:p>
          <a:p>
            <a:pPr marL="457200" indent="-457200">
              <a:buFont typeface="Arial" panose="020B0604020202020204" pitchFamily="34" charset="0"/>
              <a:buChar char="•"/>
            </a:pPr>
            <a:r>
              <a:rPr lang="en-US" sz="2450" b="1" dirty="0" smtClean="0">
                <a:solidFill>
                  <a:srgbClr val="FF0000"/>
                </a:solidFill>
              </a:rPr>
              <a:t>Use a different color pencil/pen than your partner used</a:t>
            </a:r>
          </a:p>
          <a:p>
            <a:pPr marL="457200" indent="-457200">
              <a:buFont typeface="Arial" panose="020B0604020202020204" pitchFamily="34" charset="0"/>
              <a:buChar char="•"/>
            </a:pPr>
            <a:r>
              <a:rPr lang="en-US" sz="2450" b="1" dirty="0" smtClean="0">
                <a:solidFill>
                  <a:srgbClr val="FF0000"/>
                </a:solidFill>
              </a:rPr>
              <a:t>Look for:</a:t>
            </a:r>
          </a:p>
          <a:p>
            <a:pPr marL="971550" lvl="1" indent="-514350">
              <a:buFont typeface="+mj-lt"/>
              <a:buAutoNum type="arabicPeriod"/>
            </a:pPr>
            <a:r>
              <a:rPr lang="en-US" sz="2450" b="1" dirty="0" smtClean="0">
                <a:solidFill>
                  <a:srgbClr val="1308CF"/>
                </a:solidFill>
              </a:rPr>
              <a:t>5 sections: Introduction, Body Paragraph 1, Body Paragraph 2, Body Paragraph 3, Conclusion</a:t>
            </a:r>
          </a:p>
          <a:p>
            <a:pPr marL="971550" lvl="1" indent="-514350">
              <a:buFont typeface="+mj-lt"/>
              <a:buAutoNum type="arabicPeriod"/>
            </a:pPr>
            <a:r>
              <a:rPr lang="en-US" sz="2450" b="1" dirty="0">
                <a:solidFill>
                  <a:srgbClr val="0312EC"/>
                </a:solidFill>
              </a:rPr>
              <a:t>Did the writer answer all the questions (write yes or no and say which ones if no)?</a:t>
            </a:r>
          </a:p>
          <a:p>
            <a:pPr marL="971550" lvl="1" indent="-514350">
              <a:buFont typeface="+mj-lt"/>
              <a:buAutoNum type="arabicPeriod"/>
            </a:pPr>
            <a:r>
              <a:rPr lang="en-US" sz="2450" b="1" dirty="0">
                <a:solidFill>
                  <a:srgbClr val="0312EC"/>
                </a:solidFill>
              </a:rPr>
              <a:t>Did the writer include lots of details </a:t>
            </a:r>
            <a:r>
              <a:rPr lang="en-US" sz="2450" b="1" dirty="0" smtClean="0">
                <a:solidFill>
                  <a:srgbClr val="0312EC"/>
                </a:solidFill>
              </a:rPr>
              <a:t>(</a:t>
            </a:r>
            <a:r>
              <a:rPr lang="en-US" sz="2450" b="1" dirty="0">
                <a:solidFill>
                  <a:srgbClr val="0312EC"/>
                </a:solidFill>
              </a:rPr>
              <a:t>write yes or no and explain</a:t>
            </a:r>
            <a:r>
              <a:rPr lang="en-US" sz="2450" b="1" dirty="0" smtClean="0">
                <a:solidFill>
                  <a:srgbClr val="0312EC"/>
                </a:solidFill>
              </a:rPr>
              <a:t>)?</a:t>
            </a:r>
          </a:p>
          <a:p>
            <a:pPr marL="971550" lvl="1" indent="-514350">
              <a:buFont typeface="+mj-lt"/>
              <a:buAutoNum type="arabicPeriod"/>
            </a:pPr>
            <a:r>
              <a:rPr lang="en-US" sz="2450" b="1" dirty="0">
                <a:solidFill>
                  <a:srgbClr val="0312EC"/>
                </a:solidFill>
              </a:rPr>
              <a:t>Did the writer use transition words, like “first, second, </a:t>
            </a:r>
            <a:r>
              <a:rPr lang="en-US" sz="2450" b="1" dirty="0" smtClean="0">
                <a:solidFill>
                  <a:srgbClr val="0312EC"/>
                </a:solidFill>
              </a:rPr>
              <a:t>then, next</a:t>
            </a:r>
            <a:r>
              <a:rPr lang="en-US" sz="2450" b="1" dirty="0">
                <a:solidFill>
                  <a:srgbClr val="0312EC"/>
                </a:solidFill>
              </a:rPr>
              <a:t>, finally</a:t>
            </a:r>
            <a:r>
              <a:rPr lang="en-US" sz="2450" b="1" dirty="0" smtClean="0">
                <a:solidFill>
                  <a:srgbClr val="0312EC"/>
                </a:solidFill>
              </a:rPr>
              <a:t>”)?  If not please write them in.</a:t>
            </a:r>
            <a:endParaRPr lang="en-US" sz="2450" b="1" dirty="0">
              <a:solidFill>
                <a:srgbClr val="0312EC"/>
              </a:solidFill>
            </a:endParaRPr>
          </a:p>
          <a:p>
            <a:pPr marL="971550" lvl="1" indent="-514350">
              <a:buFont typeface="+mj-lt"/>
              <a:buAutoNum type="arabicPeriod"/>
            </a:pPr>
            <a:r>
              <a:rPr lang="en-US" sz="2450" b="1" dirty="0" smtClean="0">
                <a:solidFill>
                  <a:srgbClr val="1308CF"/>
                </a:solidFill>
              </a:rPr>
              <a:t>Spelling </a:t>
            </a:r>
            <a:r>
              <a:rPr lang="en-US" sz="2450" b="1" dirty="0">
                <a:solidFill>
                  <a:srgbClr val="1308CF"/>
                </a:solidFill>
              </a:rPr>
              <a:t>errors (please correct the spelling if you know how</a:t>
            </a:r>
            <a:r>
              <a:rPr lang="en-US" sz="2450" b="1" dirty="0" smtClean="0">
                <a:solidFill>
                  <a:srgbClr val="1308CF"/>
                </a:solidFill>
              </a:rPr>
              <a:t>).</a:t>
            </a:r>
            <a:endParaRPr lang="en-US" sz="2450" b="1" dirty="0">
              <a:solidFill>
                <a:srgbClr val="1308CF"/>
              </a:solidFill>
            </a:endParaRPr>
          </a:p>
          <a:p>
            <a:pPr marL="971550" lvl="1" indent="-514350">
              <a:buFont typeface="+mj-lt"/>
              <a:buAutoNum type="arabicPeriod"/>
            </a:pPr>
            <a:r>
              <a:rPr lang="en-US" sz="2450" b="1" dirty="0">
                <a:solidFill>
                  <a:srgbClr val="1308CF"/>
                </a:solidFill>
              </a:rPr>
              <a:t>Grammatical errors (please correct the grammar if you  know how</a:t>
            </a:r>
            <a:r>
              <a:rPr lang="en-US" sz="2450" b="1" dirty="0" smtClean="0">
                <a:solidFill>
                  <a:srgbClr val="1308CF"/>
                </a:solidFill>
              </a:rPr>
              <a:t>).</a:t>
            </a:r>
            <a:endParaRPr lang="en-US" sz="2450" b="1" dirty="0" smtClean="0">
              <a:solidFill>
                <a:srgbClr val="FF0000"/>
              </a:solidFill>
            </a:endParaRPr>
          </a:p>
        </p:txBody>
      </p:sp>
    </p:spTree>
    <p:extLst>
      <p:ext uri="{BB962C8B-B14F-4D97-AF65-F5344CB8AC3E}">
        <p14:creationId xmlns:p14="http://schemas.microsoft.com/office/powerpoint/2010/main" val="3204932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885692" y="92986"/>
            <a:ext cx="7225696" cy="661720"/>
          </a:xfrm>
          <a:prstGeom prst="rect">
            <a:avLst/>
          </a:prstGeom>
        </p:spPr>
        <p:txBody>
          <a:bodyPr wrap="none">
            <a:spAutoFit/>
          </a:bodyPr>
          <a:lstStyle/>
          <a:p>
            <a:r>
              <a:rPr lang="en-US" sz="3700" b="1" u="sng" dirty="0" smtClean="0"/>
              <a:t>VOCABULARY GRAPHIC ORGANIZER</a:t>
            </a:r>
            <a:endParaRPr lang="en-US" sz="3700" dirty="0"/>
          </a:p>
        </p:txBody>
      </p:sp>
      <p:graphicFrame>
        <p:nvGraphicFramePr>
          <p:cNvPr id="5" name="Table 4"/>
          <p:cNvGraphicFramePr>
            <a:graphicFrameLocks noGrp="1"/>
          </p:cNvGraphicFramePr>
          <p:nvPr>
            <p:extLst>
              <p:ext uri="{D42A27DB-BD31-4B8C-83A1-F6EECF244321}">
                <p14:modId xmlns:p14="http://schemas.microsoft.com/office/powerpoint/2010/main" val="402179393"/>
              </p:ext>
            </p:extLst>
          </p:nvPr>
        </p:nvGraphicFramePr>
        <p:xfrm>
          <a:off x="116005" y="1082508"/>
          <a:ext cx="8864221" cy="5407776"/>
        </p:xfrm>
        <a:graphic>
          <a:graphicData uri="http://schemas.openxmlformats.org/drawingml/2006/table">
            <a:tbl>
              <a:tblPr firstRow="1" firstCol="1" bandRow="1" bandCol="1">
                <a:tableStyleId>{5C22544A-7EE6-4342-B048-85BDC9FD1C3A}</a:tableStyleId>
              </a:tblPr>
              <a:tblGrid>
                <a:gridCol w="2818264">
                  <a:extLst>
                    <a:ext uri="{9D8B030D-6E8A-4147-A177-3AD203B41FA5}">
                      <a16:colId xmlns:a16="http://schemas.microsoft.com/office/drawing/2014/main" xmlns="" val="20000"/>
                    </a:ext>
                  </a:extLst>
                </a:gridCol>
                <a:gridCol w="1269087">
                  <a:extLst>
                    <a:ext uri="{9D8B030D-6E8A-4147-A177-3AD203B41FA5}">
                      <a16:colId xmlns:a16="http://schemas.microsoft.com/office/drawing/2014/main" xmlns="" val="20001"/>
                    </a:ext>
                  </a:extLst>
                </a:gridCol>
                <a:gridCol w="1533371">
                  <a:extLst>
                    <a:ext uri="{9D8B030D-6E8A-4147-A177-3AD203B41FA5}">
                      <a16:colId xmlns:a16="http://schemas.microsoft.com/office/drawing/2014/main" xmlns="" val="20002"/>
                    </a:ext>
                  </a:extLst>
                </a:gridCol>
                <a:gridCol w="3243499">
                  <a:extLst>
                    <a:ext uri="{9D8B030D-6E8A-4147-A177-3AD203B41FA5}">
                      <a16:colId xmlns:a16="http://schemas.microsoft.com/office/drawing/2014/main" xmlns="" val="20003"/>
                    </a:ext>
                  </a:extLst>
                </a:gridCol>
              </a:tblGrid>
              <a:tr h="545924">
                <a:tc rowSpan="2">
                  <a:txBody>
                    <a:bodyPr/>
                    <a:lstStyle/>
                    <a:p>
                      <a:pPr marL="0" marR="0" algn="ctr">
                        <a:spcBef>
                          <a:spcPts val="0"/>
                        </a:spcBef>
                        <a:spcAft>
                          <a:spcPts val="0"/>
                        </a:spcAft>
                      </a:pPr>
                      <a:r>
                        <a:rPr lang="en-US" sz="2000" dirty="0">
                          <a:effectLst/>
                        </a:rPr>
                        <a:t>Vocabulary Word / Phrase</a:t>
                      </a:r>
                      <a:endParaRPr lang="en-US" sz="20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2000" dirty="0">
                          <a:effectLst/>
                        </a:rPr>
                        <a:t>Drawing/ Image </a:t>
                      </a:r>
                      <a:endParaRPr lang="en-US" sz="20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lgn="ctr">
                        <a:spcBef>
                          <a:spcPts val="0"/>
                        </a:spcBef>
                        <a:spcAft>
                          <a:spcPts val="0"/>
                        </a:spcAft>
                      </a:pPr>
                      <a:r>
                        <a:rPr lang="en-US" sz="2000" dirty="0">
                          <a:effectLst/>
                        </a:rPr>
                        <a:t>Definition / Meaning / Synonym (+ Translation)</a:t>
                      </a:r>
                      <a:endParaRPr lang="en-US" sz="2000" dirty="0">
                        <a:effectLst/>
                        <a:latin typeface="Times New Roman" panose="02020603050405020304" pitchFamily="18" charset="0"/>
                        <a:ea typeface="Times New Roman" panose="02020603050405020304" pitchFamily="18" charset="0"/>
                      </a:endParaRPr>
                    </a:p>
                  </a:txBody>
                  <a:tcPr marL="62821" marR="62821" marT="0" marB="0"/>
                </a:tc>
                <a:tc>
                  <a:txBody>
                    <a:bodyPr/>
                    <a:lstStyle/>
                    <a:p>
                      <a:pPr marL="0" marR="0">
                        <a:spcBef>
                          <a:spcPts val="0"/>
                        </a:spcBef>
                        <a:spcAft>
                          <a:spcPts val="0"/>
                        </a:spcAft>
                      </a:pPr>
                      <a:r>
                        <a:rPr lang="en-US" sz="2000" dirty="0">
                          <a:effectLst/>
                        </a:rPr>
                        <a:t>1. The sentence from the text goes here</a:t>
                      </a:r>
                      <a:endParaRPr lang="en-US" sz="20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0"/>
                  </a:ext>
                </a:extLst>
              </a:tr>
              <a:tr h="58379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000" dirty="0">
                          <a:effectLst/>
                        </a:rPr>
                        <a:t>2. Your own sentence goes here</a:t>
                      </a:r>
                      <a:endParaRPr lang="en-US" sz="20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1"/>
                  </a:ext>
                </a:extLst>
              </a:tr>
              <a:tr h="680565">
                <a:tc rowSpan="2">
                  <a:txBody>
                    <a:bodyPr/>
                    <a:lstStyle/>
                    <a:p>
                      <a:pPr marL="0" marR="0" algn="ctr">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nchor="ctr"/>
                </a:tc>
                <a:tc rowSpan="2">
                  <a:txBody>
                    <a:bodyPr/>
                    <a:lstStyle/>
                    <a:p>
                      <a:pPr marL="0" marR="0" algn="ctr">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nchor="ctr"/>
                </a:tc>
                <a:tc rowSpan="2">
                  <a:txBody>
                    <a:bodyPr/>
                    <a:lstStyle/>
                    <a:p>
                      <a:pPr marL="0" marR="0" algn="ctr">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nchor="ct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2"/>
                  </a:ext>
                </a:extLst>
              </a:tr>
              <a:tr h="6805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3"/>
                  </a:ext>
                </a:extLst>
              </a:tr>
              <a:tr h="680565">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p>
                    <a:p>
                      <a:pPr marL="0" marR="0">
                        <a:spcBef>
                          <a:spcPts val="0"/>
                        </a:spcBef>
                        <a:spcAft>
                          <a:spcPts val="0"/>
                        </a:spcAft>
                        <a:tabLst>
                          <a:tab pos="743585" algn="l"/>
                        </a:tabLs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4"/>
                  </a:ext>
                </a:extLst>
              </a:tr>
              <a:tr h="7857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5"/>
                  </a:ext>
                </a:extLst>
              </a:tr>
              <a:tr h="680565">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rowSpan="2">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6"/>
                  </a:ext>
                </a:extLst>
              </a:tr>
              <a:tr h="68056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mj-lt"/>
                        <a:buAutoNum type="arabicPeriod"/>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62821" marR="62821"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06877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48" y="13647"/>
            <a:ext cx="9144000" cy="1148114"/>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8"/>
          <p:cNvSpPr/>
          <p:nvPr/>
        </p:nvSpPr>
        <p:spPr>
          <a:xfrm>
            <a:off x="1891877" y="201579"/>
            <a:ext cx="5480924" cy="661720"/>
          </a:xfrm>
          <a:prstGeom prst="rect">
            <a:avLst/>
          </a:prstGeom>
        </p:spPr>
        <p:txBody>
          <a:bodyPr wrap="none">
            <a:spAutoFit/>
          </a:bodyPr>
          <a:lstStyle/>
          <a:p>
            <a:r>
              <a:rPr lang="en-US" sz="3700" b="1" u="sng" dirty="0" smtClean="0"/>
              <a:t>VOCABULARY WORKSHEET</a:t>
            </a:r>
          </a:p>
        </p:txBody>
      </p:sp>
      <p:graphicFrame>
        <p:nvGraphicFramePr>
          <p:cNvPr id="6" name="Object 5"/>
          <p:cNvGraphicFramePr>
            <a:graphicFrameLocks noChangeAspect="1"/>
          </p:cNvGraphicFramePr>
          <p:nvPr>
            <p:extLst>
              <p:ext uri="{D42A27DB-BD31-4B8C-83A1-F6EECF244321}">
                <p14:modId xmlns:p14="http://schemas.microsoft.com/office/powerpoint/2010/main" val="934246163"/>
              </p:ext>
            </p:extLst>
          </p:nvPr>
        </p:nvGraphicFramePr>
        <p:xfrm>
          <a:off x="83133" y="1546893"/>
          <a:ext cx="8932845" cy="5046412"/>
        </p:xfrm>
        <a:graphic>
          <a:graphicData uri="http://schemas.openxmlformats.org/presentationml/2006/ole">
            <mc:AlternateContent xmlns:mc="http://schemas.openxmlformats.org/markup-compatibility/2006">
              <mc:Choice xmlns:v="urn:schemas-microsoft-com:vml" Requires="v">
                <p:oleObj spid="_x0000_s4427" name="Document" r:id="rId5" imgW="9122964" imgH="5164616" progId="Word.Document.8">
                  <p:embed/>
                </p:oleObj>
              </mc:Choice>
              <mc:Fallback>
                <p:oleObj name="Document" r:id="rId5" imgW="9122964" imgH="5164616" progId="Word.Document.8">
                  <p:embed/>
                  <p:pic>
                    <p:nvPicPr>
                      <p:cNvPr id="6" name="Object 5"/>
                      <p:cNvPicPr/>
                      <p:nvPr/>
                    </p:nvPicPr>
                    <p:blipFill>
                      <a:blip r:embed="rId6"/>
                      <a:stretch>
                        <a:fillRect/>
                      </a:stretch>
                    </p:blipFill>
                    <p:spPr>
                      <a:xfrm>
                        <a:off x="83133" y="1546893"/>
                        <a:ext cx="8932845" cy="5046412"/>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640532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48" y="13647"/>
            <a:ext cx="9144000" cy="1148114"/>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Rectangle 8"/>
          <p:cNvSpPr/>
          <p:nvPr/>
        </p:nvSpPr>
        <p:spPr>
          <a:xfrm>
            <a:off x="1891877" y="201579"/>
            <a:ext cx="5480924" cy="661720"/>
          </a:xfrm>
          <a:prstGeom prst="rect">
            <a:avLst/>
          </a:prstGeom>
        </p:spPr>
        <p:txBody>
          <a:bodyPr wrap="none">
            <a:spAutoFit/>
          </a:bodyPr>
          <a:lstStyle/>
          <a:p>
            <a:r>
              <a:rPr lang="en-US" sz="3700" b="1" u="sng" dirty="0" smtClean="0"/>
              <a:t>VOCABULARY WORKSHEET</a:t>
            </a:r>
          </a:p>
        </p:txBody>
      </p:sp>
      <p:graphicFrame>
        <p:nvGraphicFramePr>
          <p:cNvPr id="6" name="Object 5"/>
          <p:cNvGraphicFramePr>
            <a:graphicFrameLocks noChangeAspect="1"/>
          </p:cNvGraphicFramePr>
          <p:nvPr>
            <p:extLst>
              <p:ext uri="{D42A27DB-BD31-4B8C-83A1-F6EECF244321}">
                <p14:modId xmlns:p14="http://schemas.microsoft.com/office/powerpoint/2010/main" val="4124252467"/>
              </p:ext>
            </p:extLst>
          </p:nvPr>
        </p:nvGraphicFramePr>
        <p:xfrm>
          <a:off x="150482" y="1663700"/>
          <a:ext cx="8753475" cy="4197350"/>
        </p:xfrm>
        <a:graphic>
          <a:graphicData uri="http://schemas.openxmlformats.org/presentationml/2006/ole">
            <mc:AlternateContent xmlns:mc="http://schemas.openxmlformats.org/markup-compatibility/2006">
              <mc:Choice xmlns:v="urn:schemas-microsoft-com:vml" Requires="v">
                <p:oleObj spid="_x0000_s18551" name="Document" r:id="rId5" imgW="9122964" imgH="4970530" progId="Word.Document.8">
                  <p:embed/>
                </p:oleObj>
              </mc:Choice>
              <mc:Fallback>
                <p:oleObj name="Document" r:id="rId5" imgW="9122964" imgH="4970530" progId="Word.Document.8">
                  <p:embed/>
                  <p:pic>
                    <p:nvPicPr>
                      <p:cNvPr id="6" name="Object 5"/>
                      <p:cNvPicPr/>
                      <p:nvPr/>
                    </p:nvPicPr>
                    <p:blipFill>
                      <a:blip r:embed="rId6"/>
                      <a:stretch>
                        <a:fillRect/>
                      </a:stretch>
                    </p:blipFill>
                    <p:spPr>
                      <a:xfrm>
                        <a:off x="150482" y="1663700"/>
                        <a:ext cx="8753475" cy="4197350"/>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4106012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219367" y="1009736"/>
            <a:ext cx="8672846" cy="4493538"/>
          </a:xfrm>
          <a:prstGeom prst="rect">
            <a:avLst/>
          </a:prstGeom>
          <a:noFill/>
          <a:ln w="41275">
            <a:solidFill>
              <a:srgbClr val="FF0000"/>
            </a:solidFill>
          </a:ln>
        </p:spPr>
        <p:txBody>
          <a:bodyPr wrap="square" rtlCol="0">
            <a:spAutoFit/>
          </a:bodyPr>
          <a:lstStyle/>
          <a:p>
            <a:r>
              <a:rPr lang="en-US" sz="2600" b="1" u="sng" dirty="0">
                <a:solidFill>
                  <a:srgbClr val="FF0000"/>
                </a:solidFill>
              </a:rPr>
              <a:t>Sentence Starters:</a:t>
            </a:r>
          </a:p>
          <a:p>
            <a:r>
              <a:rPr lang="en-US" sz="2600" b="1" dirty="0">
                <a:solidFill>
                  <a:srgbClr val="FF0000"/>
                </a:solidFill>
              </a:rPr>
              <a:t>	My favorite book I’ve read so far is called </a:t>
            </a:r>
            <a:r>
              <a:rPr lang="en-US" sz="2600" u="sng" dirty="0" smtClean="0">
                <a:solidFill>
                  <a:srgbClr val="0312EC"/>
                </a:solidFill>
              </a:rPr>
              <a:t>(title of book)</a:t>
            </a:r>
            <a:r>
              <a:rPr lang="en-US" sz="2600" dirty="0" smtClean="0">
                <a:solidFill>
                  <a:srgbClr val="0312EC"/>
                </a:solidFill>
              </a:rPr>
              <a:t> </a:t>
            </a:r>
            <a:r>
              <a:rPr lang="en-US" sz="2600" b="1" dirty="0" smtClean="0">
                <a:solidFill>
                  <a:srgbClr val="FF0000"/>
                </a:solidFill>
              </a:rPr>
              <a:t>by </a:t>
            </a:r>
            <a:r>
              <a:rPr lang="en-US" sz="2600" u="sng" dirty="0" smtClean="0">
                <a:solidFill>
                  <a:srgbClr val="0312EC"/>
                </a:solidFill>
              </a:rPr>
              <a:t>(author </a:t>
            </a:r>
            <a:r>
              <a:rPr lang="en-US" sz="2600" u="sng" dirty="0">
                <a:solidFill>
                  <a:srgbClr val="0312EC"/>
                </a:solidFill>
              </a:rPr>
              <a:t>of book</a:t>
            </a:r>
            <a:r>
              <a:rPr lang="en-US" sz="2600" u="sng" dirty="0" smtClean="0">
                <a:solidFill>
                  <a:srgbClr val="0312EC"/>
                </a:solidFill>
              </a:rPr>
              <a:t>)</a:t>
            </a:r>
            <a:r>
              <a:rPr lang="en-US" sz="2600" dirty="0" smtClean="0">
                <a:solidFill>
                  <a:srgbClr val="0312EC"/>
                </a:solidFill>
              </a:rPr>
              <a:t>.  </a:t>
            </a:r>
            <a:r>
              <a:rPr lang="en-US" sz="2600" b="1" dirty="0" smtClean="0">
                <a:solidFill>
                  <a:srgbClr val="FF0000"/>
                </a:solidFill>
              </a:rPr>
              <a:t>It is my favorite because </a:t>
            </a:r>
            <a:r>
              <a:rPr lang="en-US" sz="2600" u="sng" dirty="0" smtClean="0">
                <a:solidFill>
                  <a:srgbClr val="0312EC"/>
                </a:solidFill>
              </a:rPr>
              <a:t>(reason #1)</a:t>
            </a:r>
            <a:r>
              <a:rPr lang="en-US" sz="2600" dirty="0" smtClean="0">
                <a:solidFill>
                  <a:srgbClr val="0312EC"/>
                </a:solidFill>
              </a:rPr>
              <a:t> </a:t>
            </a:r>
            <a:r>
              <a:rPr lang="en-US" sz="2600" b="1" dirty="0" smtClean="0">
                <a:solidFill>
                  <a:srgbClr val="FF0000"/>
                </a:solidFill>
              </a:rPr>
              <a:t>and </a:t>
            </a:r>
            <a:r>
              <a:rPr lang="en-US" sz="2600" u="sng" dirty="0">
                <a:solidFill>
                  <a:srgbClr val="0312EC"/>
                </a:solidFill>
              </a:rPr>
              <a:t>(reason </a:t>
            </a:r>
            <a:r>
              <a:rPr lang="en-US" sz="2600" u="sng" dirty="0" smtClean="0">
                <a:solidFill>
                  <a:srgbClr val="0312EC"/>
                </a:solidFill>
              </a:rPr>
              <a:t>#2)</a:t>
            </a:r>
            <a:r>
              <a:rPr lang="en-US" sz="2600" dirty="0" smtClean="0">
                <a:solidFill>
                  <a:srgbClr val="0312EC"/>
                </a:solidFill>
              </a:rPr>
              <a:t>. </a:t>
            </a:r>
            <a:r>
              <a:rPr lang="en-US" sz="2600" b="1" dirty="0">
                <a:solidFill>
                  <a:srgbClr val="FF0000"/>
                </a:solidFill>
              </a:rPr>
              <a:t>It is about </a:t>
            </a:r>
            <a:r>
              <a:rPr lang="en-US" sz="2600" u="sng" dirty="0" smtClean="0">
                <a:solidFill>
                  <a:srgbClr val="0312EC"/>
                </a:solidFill>
              </a:rPr>
              <a:t>(write here what the book is about in 1-2 sentences</a:t>
            </a:r>
            <a:r>
              <a:rPr lang="en-US" sz="2600" dirty="0" smtClean="0">
                <a:solidFill>
                  <a:srgbClr val="0312EC"/>
                </a:solidFill>
              </a:rPr>
              <a:t>).  </a:t>
            </a:r>
            <a:r>
              <a:rPr lang="en-US" sz="2600" b="1" dirty="0">
                <a:solidFill>
                  <a:srgbClr val="FF0000"/>
                </a:solidFill>
              </a:rPr>
              <a:t>The resolution of the story </a:t>
            </a:r>
            <a:r>
              <a:rPr lang="en-US" sz="2600" b="1" dirty="0" smtClean="0">
                <a:solidFill>
                  <a:srgbClr val="FF0000"/>
                </a:solidFill>
              </a:rPr>
              <a:t>is</a:t>
            </a:r>
            <a:r>
              <a:rPr lang="en-US" sz="2600" b="1" u="sng" dirty="0">
                <a:solidFill>
                  <a:srgbClr val="FF0000"/>
                </a:solidFill>
              </a:rPr>
              <a:t> </a:t>
            </a:r>
            <a:r>
              <a:rPr lang="en-US" sz="2600" u="sng" dirty="0" smtClean="0">
                <a:solidFill>
                  <a:srgbClr val="0312EC"/>
                </a:solidFill>
              </a:rPr>
              <a:t>(how they solved the problem)</a:t>
            </a:r>
            <a:r>
              <a:rPr lang="en-US" sz="2600" dirty="0" smtClean="0">
                <a:solidFill>
                  <a:srgbClr val="0312EC"/>
                </a:solidFill>
              </a:rPr>
              <a:t>.  </a:t>
            </a:r>
            <a:r>
              <a:rPr lang="en-US" sz="2600" b="1" dirty="0">
                <a:solidFill>
                  <a:srgbClr val="FF0000"/>
                </a:solidFill>
              </a:rPr>
              <a:t>The central idea is </a:t>
            </a:r>
            <a:r>
              <a:rPr lang="en-US" sz="2600" u="sng" dirty="0" smtClean="0">
                <a:solidFill>
                  <a:srgbClr val="0312EC"/>
                </a:solidFill>
              </a:rPr>
              <a:t>(write here the lesson I learned from reading the story)</a:t>
            </a:r>
            <a:r>
              <a:rPr lang="en-US" sz="2600" b="1" dirty="0" smtClean="0">
                <a:solidFill>
                  <a:srgbClr val="0312EC"/>
                </a:solidFill>
              </a:rPr>
              <a:t>.  </a:t>
            </a:r>
            <a:r>
              <a:rPr lang="en-US" sz="2600" b="1" dirty="0" smtClean="0">
                <a:solidFill>
                  <a:srgbClr val="FF0000"/>
                </a:solidFill>
              </a:rPr>
              <a:t> </a:t>
            </a:r>
          </a:p>
          <a:p>
            <a:r>
              <a:rPr lang="en-US" sz="2600" b="1" dirty="0">
                <a:solidFill>
                  <a:srgbClr val="FF0000"/>
                </a:solidFill>
              </a:rPr>
              <a:t>	</a:t>
            </a:r>
            <a:r>
              <a:rPr lang="en-US" sz="2600" b="1" dirty="0" smtClean="0">
                <a:solidFill>
                  <a:srgbClr val="FF0000"/>
                </a:solidFill>
              </a:rPr>
              <a:t>Two words I learned from the book are </a:t>
            </a:r>
            <a:r>
              <a:rPr lang="en-US" sz="2600" u="sng" dirty="0" smtClean="0">
                <a:solidFill>
                  <a:srgbClr val="0312EC"/>
                </a:solidFill>
              </a:rPr>
              <a:t>(write word #1 here</a:t>
            </a:r>
            <a:r>
              <a:rPr lang="en-US" sz="2600" dirty="0" smtClean="0">
                <a:solidFill>
                  <a:srgbClr val="0312EC"/>
                </a:solidFill>
              </a:rPr>
              <a:t>), </a:t>
            </a:r>
            <a:r>
              <a:rPr lang="en-US" sz="2600" b="1" dirty="0" smtClean="0">
                <a:solidFill>
                  <a:srgbClr val="FF0000"/>
                </a:solidFill>
              </a:rPr>
              <a:t>which means </a:t>
            </a:r>
            <a:r>
              <a:rPr lang="en-US" sz="2600" u="sng" dirty="0">
                <a:solidFill>
                  <a:srgbClr val="0312EC"/>
                </a:solidFill>
              </a:rPr>
              <a:t>(write </a:t>
            </a:r>
            <a:r>
              <a:rPr lang="en-US" sz="2600" u="sng" dirty="0" smtClean="0">
                <a:solidFill>
                  <a:srgbClr val="0312EC"/>
                </a:solidFill>
              </a:rPr>
              <a:t>the meaning of word </a:t>
            </a:r>
            <a:r>
              <a:rPr lang="en-US" sz="2600" u="sng" dirty="0">
                <a:solidFill>
                  <a:srgbClr val="0312EC"/>
                </a:solidFill>
              </a:rPr>
              <a:t>#1 here</a:t>
            </a:r>
            <a:r>
              <a:rPr lang="en-US" sz="2600" dirty="0">
                <a:solidFill>
                  <a:srgbClr val="0312EC"/>
                </a:solidFill>
              </a:rPr>
              <a:t>)</a:t>
            </a:r>
            <a:r>
              <a:rPr lang="en-US" sz="2600" b="1" dirty="0" smtClean="0">
                <a:solidFill>
                  <a:srgbClr val="0312EC"/>
                </a:solidFill>
              </a:rPr>
              <a:t> </a:t>
            </a:r>
            <a:r>
              <a:rPr lang="en-US" sz="2600" b="1" dirty="0" smtClean="0">
                <a:solidFill>
                  <a:srgbClr val="FF0000"/>
                </a:solidFill>
              </a:rPr>
              <a:t>and </a:t>
            </a:r>
            <a:r>
              <a:rPr lang="en-US" sz="2600" u="sng" dirty="0">
                <a:solidFill>
                  <a:srgbClr val="0312EC"/>
                </a:solidFill>
              </a:rPr>
              <a:t>(write word </a:t>
            </a:r>
            <a:r>
              <a:rPr lang="en-US" sz="2600" u="sng" dirty="0" smtClean="0">
                <a:solidFill>
                  <a:srgbClr val="0312EC"/>
                </a:solidFill>
              </a:rPr>
              <a:t>#2 </a:t>
            </a:r>
            <a:r>
              <a:rPr lang="en-US" sz="2600" u="sng" dirty="0">
                <a:solidFill>
                  <a:srgbClr val="0312EC"/>
                </a:solidFill>
              </a:rPr>
              <a:t>here</a:t>
            </a:r>
            <a:r>
              <a:rPr lang="en-US" sz="2600" dirty="0">
                <a:solidFill>
                  <a:srgbClr val="0312EC"/>
                </a:solidFill>
              </a:rPr>
              <a:t>), </a:t>
            </a:r>
            <a:r>
              <a:rPr lang="en-US" sz="2600" b="1" dirty="0" smtClean="0">
                <a:solidFill>
                  <a:srgbClr val="FF0000"/>
                </a:solidFill>
              </a:rPr>
              <a:t>which means </a:t>
            </a:r>
            <a:r>
              <a:rPr lang="en-US" sz="2600" u="sng" dirty="0">
                <a:solidFill>
                  <a:srgbClr val="0312EC"/>
                </a:solidFill>
              </a:rPr>
              <a:t>(write the meaning of word </a:t>
            </a:r>
            <a:r>
              <a:rPr lang="en-US" sz="2600" u="sng" dirty="0" smtClean="0">
                <a:solidFill>
                  <a:srgbClr val="0312EC"/>
                </a:solidFill>
              </a:rPr>
              <a:t>#2 </a:t>
            </a:r>
            <a:r>
              <a:rPr lang="en-US" sz="2600" u="sng" dirty="0">
                <a:solidFill>
                  <a:srgbClr val="0312EC"/>
                </a:solidFill>
              </a:rPr>
              <a:t>here</a:t>
            </a:r>
            <a:r>
              <a:rPr lang="en-US" sz="2600" dirty="0" smtClean="0">
                <a:solidFill>
                  <a:srgbClr val="0312EC"/>
                </a:solidFill>
              </a:rPr>
              <a:t>).</a:t>
            </a:r>
            <a:r>
              <a:rPr lang="en-US" sz="2600" b="1" dirty="0" smtClean="0">
                <a:solidFill>
                  <a:srgbClr val="0312EC"/>
                </a:solidFill>
              </a:rPr>
              <a:t> </a:t>
            </a:r>
            <a:endParaRPr lang="en-US" sz="2600" b="1" dirty="0">
              <a:solidFill>
                <a:srgbClr val="0312EC"/>
              </a:solidFill>
            </a:endParaRPr>
          </a:p>
        </p:txBody>
      </p:sp>
      <p:sp>
        <p:nvSpPr>
          <p:cNvPr id="9" name="Rectangle 8"/>
          <p:cNvSpPr/>
          <p:nvPr/>
        </p:nvSpPr>
        <p:spPr>
          <a:xfrm>
            <a:off x="2076344" y="101084"/>
            <a:ext cx="4811253" cy="661720"/>
          </a:xfrm>
          <a:prstGeom prst="rect">
            <a:avLst/>
          </a:prstGeom>
        </p:spPr>
        <p:txBody>
          <a:bodyPr wrap="none">
            <a:spAutoFit/>
          </a:bodyPr>
          <a:lstStyle/>
          <a:p>
            <a:r>
              <a:rPr lang="en-US" sz="3700" b="1" u="sng" dirty="0" smtClean="0"/>
              <a:t>PARAGRAPH TEMPLATE</a:t>
            </a:r>
            <a:endParaRPr lang="en-US" sz="3700" dirty="0"/>
          </a:p>
        </p:txBody>
      </p:sp>
    </p:spTree>
    <p:extLst>
      <p:ext uri="{BB962C8B-B14F-4D97-AF65-F5344CB8AC3E}">
        <p14:creationId xmlns:p14="http://schemas.microsoft.com/office/powerpoint/2010/main" val="3199527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3"/>
            <a:ext cx="9144000" cy="970612"/>
          </a:xfrm>
          <a:prstGeom prst="rect">
            <a:avLst/>
          </a:prstGeom>
        </p:spPr>
      </p:pic>
      <p:sp>
        <p:nvSpPr>
          <p:cNvPr id="2" name="Rectangle 1"/>
          <p:cNvSpPr/>
          <p:nvPr/>
        </p:nvSpPr>
        <p:spPr>
          <a:xfrm>
            <a:off x="1683511" y="166270"/>
            <a:ext cx="5676939" cy="630942"/>
          </a:xfrm>
          <a:prstGeom prst="rect">
            <a:avLst/>
          </a:prstGeom>
        </p:spPr>
        <p:txBody>
          <a:bodyPr wrap="none">
            <a:spAutoFit/>
          </a:bodyPr>
          <a:lstStyle/>
          <a:p>
            <a:r>
              <a:rPr lang="en-US" sz="3500" b="1" u="sng" dirty="0" smtClean="0">
                <a:solidFill>
                  <a:srgbClr val="FF0000"/>
                </a:solidFill>
              </a:rPr>
              <a:t>CLOSE READING STRATEGIES:</a:t>
            </a:r>
            <a:endParaRPr lang="en-US" sz="3500" dirty="0">
              <a:solidFill>
                <a:srgbClr val="FF0000"/>
              </a:solidFill>
            </a:endParaRPr>
          </a:p>
        </p:txBody>
      </p:sp>
      <p:sp>
        <p:nvSpPr>
          <p:cNvPr id="9" name="TextBox 8"/>
          <p:cNvSpPr txBox="1"/>
          <p:nvPr/>
        </p:nvSpPr>
        <p:spPr>
          <a:xfrm>
            <a:off x="140809" y="994920"/>
            <a:ext cx="8839067" cy="5909310"/>
          </a:xfrm>
          <a:prstGeom prst="rect">
            <a:avLst/>
          </a:prstGeom>
          <a:noFill/>
        </p:spPr>
        <p:txBody>
          <a:bodyPr wrap="square" rtlCol="0">
            <a:spAutoFit/>
          </a:bodyPr>
          <a:lstStyle/>
          <a:p>
            <a:pPr marL="457200" lvl="0" indent="-457200">
              <a:buFont typeface="+mj-lt"/>
              <a:buAutoNum type="arabicPeriod"/>
            </a:pPr>
            <a:r>
              <a:rPr lang="en-US" sz="2100" b="1" u="sng" dirty="0" smtClean="0">
                <a:solidFill>
                  <a:srgbClr val="FF0000"/>
                </a:solidFill>
              </a:rPr>
              <a:t>PRE-READING (STEP ONE): </a:t>
            </a:r>
            <a:r>
              <a:rPr lang="en-US" sz="2100" b="1" dirty="0" smtClean="0">
                <a:solidFill>
                  <a:srgbClr val="000090"/>
                </a:solidFill>
              </a:rPr>
              <a:t>Read and understand the title, subtitles, pictures (if any), and any other clues to help you understand what it’s about.</a:t>
            </a:r>
            <a:endParaRPr lang="en-US" sz="2100" b="1" u="sng" dirty="0" smtClean="0">
              <a:solidFill>
                <a:srgbClr val="FF0000"/>
              </a:solidFill>
            </a:endParaRPr>
          </a:p>
          <a:p>
            <a:pPr marL="457200" lvl="0" indent="-457200">
              <a:buFont typeface="+mj-lt"/>
              <a:buAutoNum type="arabicPeriod"/>
            </a:pPr>
            <a:r>
              <a:rPr lang="en-US" sz="2100" b="1" u="sng" dirty="0" smtClean="0">
                <a:solidFill>
                  <a:srgbClr val="FF0000"/>
                </a:solidFill>
              </a:rPr>
              <a:t>STEP TWO:</a:t>
            </a:r>
            <a:r>
              <a:rPr lang="en-US" sz="2100" b="1" dirty="0" smtClean="0">
                <a:solidFill>
                  <a:srgbClr val="FF0000"/>
                </a:solidFill>
              </a:rPr>
              <a:t> </a:t>
            </a:r>
            <a:r>
              <a:rPr lang="en-US" sz="2100" b="1" dirty="0" smtClean="0">
                <a:solidFill>
                  <a:srgbClr val="000090"/>
                </a:solidFill>
              </a:rPr>
              <a:t>Listen to and read the text for the first time.  Get a feel for words you don’t understand that are important to know.  You CAN start to highlight words now but you don’t have to.</a:t>
            </a:r>
            <a:endParaRPr lang="en-US" sz="2100" b="1" dirty="0" smtClean="0">
              <a:solidFill>
                <a:srgbClr val="FF0000"/>
              </a:solidFill>
            </a:endParaRPr>
          </a:p>
          <a:p>
            <a:pPr marL="457200" indent="-457200">
              <a:buFont typeface="+mj-lt"/>
              <a:buAutoNum type="arabicPeriod"/>
            </a:pPr>
            <a:r>
              <a:rPr lang="en-US" sz="2100" b="1" u="sng" dirty="0" smtClean="0">
                <a:solidFill>
                  <a:srgbClr val="FF0000"/>
                </a:solidFill>
              </a:rPr>
              <a:t>STEP THREE: </a:t>
            </a:r>
            <a:r>
              <a:rPr lang="en-US" sz="2100" b="1" dirty="0" smtClean="0">
                <a:solidFill>
                  <a:srgbClr val="000090"/>
                </a:solidFill>
              </a:rPr>
              <a:t>Listen to and read the text again while the teacher points out and explains words and highlights in PINK (or another color) these words.</a:t>
            </a:r>
          </a:p>
          <a:p>
            <a:pPr marL="457200" indent="-457200">
              <a:buFont typeface="+mj-lt"/>
              <a:buAutoNum type="arabicPeriod"/>
            </a:pPr>
            <a:r>
              <a:rPr lang="en-US" sz="2100" b="1" u="sng" dirty="0" smtClean="0">
                <a:solidFill>
                  <a:srgbClr val="FF0000"/>
                </a:solidFill>
              </a:rPr>
              <a:t>STEP </a:t>
            </a:r>
            <a:r>
              <a:rPr lang="en-US" sz="2100" b="1" u="sng" dirty="0" smtClean="0">
                <a:solidFill>
                  <a:srgbClr val="FF0000"/>
                </a:solidFill>
              </a:rPr>
              <a:t>FOUR:</a:t>
            </a:r>
            <a:r>
              <a:rPr lang="en-US" sz="2100" b="1" dirty="0" smtClean="0">
                <a:solidFill>
                  <a:srgbClr val="FF0000"/>
                </a:solidFill>
              </a:rPr>
              <a:t> </a:t>
            </a:r>
            <a:r>
              <a:rPr lang="en-US" sz="2100" b="1" dirty="0" smtClean="0">
                <a:solidFill>
                  <a:srgbClr val="000090"/>
                </a:solidFill>
              </a:rPr>
              <a:t>Read the text again </a:t>
            </a:r>
            <a:r>
              <a:rPr lang="en-US" sz="2100" b="1" dirty="0" smtClean="0">
                <a:solidFill>
                  <a:srgbClr val="000090"/>
                </a:solidFill>
              </a:rPr>
              <a:t>independently and silently </a:t>
            </a:r>
            <a:r>
              <a:rPr lang="en-US" sz="2100" b="1" dirty="0" smtClean="0">
                <a:solidFill>
                  <a:srgbClr val="000090"/>
                </a:solidFill>
              </a:rPr>
              <a:t>and highlight in YELLOW most of the important words you don’t personally know.  You don’t need to highlight EVERY unknown word, just the ones you want to know and/or feel are important</a:t>
            </a:r>
            <a:r>
              <a:rPr lang="en-US" sz="2100" b="1" dirty="0">
                <a:solidFill>
                  <a:srgbClr val="000090"/>
                </a:solidFill>
              </a:rPr>
              <a:t>. (if you already highlighted them in </a:t>
            </a:r>
            <a:r>
              <a:rPr lang="en-US" sz="2100" b="1" dirty="0" smtClean="0">
                <a:solidFill>
                  <a:srgbClr val="000090"/>
                </a:solidFill>
              </a:rPr>
              <a:t>pink, </a:t>
            </a:r>
            <a:r>
              <a:rPr lang="en-US" sz="2100" b="1" dirty="0">
                <a:solidFill>
                  <a:srgbClr val="000090"/>
                </a:solidFill>
              </a:rPr>
              <a:t>just color over the word again</a:t>
            </a:r>
            <a:r>
              <a:rPr lang="en-US" sz="2100" b="1" dirty="0" smtClean="0">
                <a:solidFill>
                  <a:srgbClr val="000090"/>
                </a:solidFill>
              </a:rPr>
              <a:t>).</a:t>
            </a:r>
            <a:endParaRPr lang="en-US" sz="2100" b="1" dirty="0" smtClean="0">
              <a:solidFill>
                <a:srgbClr val="FF0000"/>
              </a:solidFill>
            </a:endParaRPr>
          </a:p>
          <a:p>
            <a:pPr marL="457200" indent="-457200">
              <a:buFont typeface="+mj-lt"/>
              <a:buAutoNum type="arabicPeriod"/>
            </a:pPr>
            <a:r>
              <a:rPr lang="en-US" sz="2100" b="1" u="sng" dirty="0" smtClean="0">
                <a:solidFill>
                  <a:srgbClr val="FF0000"/>
                </a:solidFill>
              </a:rPr>
              <a:t>STEP FIVE</a:t>
            </a:r>
            <a:r>
              <a:rPr lang="en-US" sz="2100" b="1" dirty="0" smtClean="0">
                <a:solidFill>
                  <a:srgbClr val="000090"/>
                </a:solidFill>
              </a:rPr>
              <a:t>: Look up/find out what some/all of the highlighted yellow words mean and write them in the vocabulary section of your notebook.  </a:t>
            </a:r>
          </a:p>
          <a:p>
            <a:pPr marL="457200" indent="-457200">
              <a:buFont typeface="+mj-lt"/>
              <a:buAutoNum type="arabicPeriod"/>
            </a:pPr>
            <a:r>
              <a:rPr lang="en-US" sz="2100" b="1" u="sng" dirty="0">
                <a:solidFill>
                  <a:srgbClr val="FF0000"/>
                </a:solidFill>
              </a:rPr>
              <a:t>STEP </a:t>
            </a:r>
            <a:r>
              <a:rPr lang="en-US" sz="2100" b="1" u="sng" dirty="0" smtClean="0">
                <a:solidFill>
                  <a:srgbClr val="FF0000"/>
                </a:solidFill>
              </a:rPr>
              <a:t>SIX:</a:t>
            </a:r>
            <a:r>
              <a:rPr lang="en-US" sz="2100" b="1" dirty="0" smtClean="0">
                <a:solidFill>
                  <a:srgbClr val="FF0000"/>
                </a:solidFill>
              </a:rPr>
              <a:t> </a:t>
            </a:r>
            <a:r>
              <a:rPr lang="en-US" sz="2100" b="1" dirty="0">
                <a:solidFill>
                  <a:srgbClr val="000090"/>
                </a:solidFill>
              </a:rPr>
              <a:t>Read the text again silently or outloud with a partner</a:t>
            </a:r>
            <a:r>
              <a:rPr lang="en-US" sz="2100" b="1" dirty="0" smtClean="0">
                <a:solidFill>
                  <a:srgbClr val="000090"/>
                </a:solidFill>
              </a:rPr>
              <a:t>.</a:t>
            </a:r>
          </a:p>
          <a:p>
            <a:pPr marL="457200" indent="-457200">
              <a:buFont typeface="+mj-lt"/>
              <a:buAutoNum type="arabicPeriod"/>
            </a:pPr>
            <a:r>
              <a:rPr lang="en-US" sz="2100" b="1" u="sng" dirty="0" smtClean="0">
                <a:solidFill>
                  <a:srgbClr val="FF0000"/>
                </a:solidFill>
              </a:rPr>
              <a:t>STEP SEVEN:</a:t>
            </a:r>
            <a:r>
              <a:rPr lang="en-US" sz="2100" b="1" dirty="0" smtClean="0">
                <a:solidFill>
                  <a:srgbClr val="FF0000"/>
                </a:solidFill>
              </a:rPr>
              <a:t> </a:t>
            </a:r>
            <a:r>
              <a:rPr lang="en-US" sz="2100" b="1" dirty="0" smtClean="0">
                <a:solidFill>
                  <a:srgbClr val="000090"/>
                </a:solidFill>
              </a:rPr>
              <a:t>Identify the central/main idea of the text or what the text is generally about.  You can also do other related activities here.</a:t>
            </a:r>
          </a:p>
        </p:txBody>
      </p:sp>
    </p:spTree>
    <p:extLst>
      <p:ext uri="{BB962C8B-B14F-4D97-AF65-F5344CB8AC3E}">
        <p14:creationId xmlns:p14="http://schemas.microsoft.com/office/powerpoint/2010/main" val="2489211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836595"/>
          </a:xfrm>
          <a:prstGeom prst="rect">
            <a:avLst/>
          </a:prstGeom>
          <a:ln w="25400">
            <a:solidFill>
              <a:srgbClr val="740277"/>
            </a:solidFill>
          </a:ln>
        </p:spPr>
      </p:pic>
      <p:sp>
        <p:nvSpPr>
          <p:cNvPr id="2" name="Rectangle 1"/>
          <p:cNvSpPr/>
          <p:nvPr/>
        </p:nvSpPr>
        <p:spPr>
          <a:xfrm>
            <a:off x="776511" y="92986"/>
            <a:ext cx="7437677" cy="661720"/>
          </a:xfrm>
          <a:prstGeom prst="rect">
            <a:avLst/>
          </a:prstGeom>
        </p:spPr>
        <p:txBody>
          <a:bodyPr wrap="none">
            <a:spAutoFit/>
          </a:bodyPr>
          <a:lstStyle/>
          <a:p>
            <a:r>
              <a:rPr lang="en-US" sz="3700" b="1" u="sng" dirty="0" smtClean="0"/>
              <a:t>EVIDENCE: Citations vs. Paraphrasing</a:t>
            </a:r>
            <a:endParaRPr lang="en-US" sz="3700" dirty="0"/>
          </a:p>
        </p:txBody>
      </p:sp>
      <p:sp>
        <p:nvSpPr>
          <p:cNvPr id="7" name="TextBox 6"/>
          <p:cNvSpPr txBox="1"/>
          <p:nvPr/>
        </p:nvSpPr>
        <p:spPr>
          <a:xfrm>
            <a:off x="0" y="850242"/>
            <a:ext cx="9144000" cy="6601807"/>
          </a:xfrm>
          <a:prstGeom prst="rect">
            <a:avLst/>
          </a:prstGeom>
          <a:noFill/>
          <a:ln w="38100">
            <a:solidFill>
              <a:schemeClr val="bg1"/>
            </a:solidFill>
          </a:ln>
        </p:spPr>
        <p:txBody>
          <a:bodyPr wrap="square" rtlCol="0">
            <a:spAutoFit/>
          </a:bodyPr>
          <a:lstStyle/>
          <a:p>
            <a:pPr algn="ctr"/>
            <a:r>
              <a:rPr lang="en-US" sz="3500" b="1" u="sng" dirty="0" smtClean="0">
                <a:solidFill>
                  <a:srgbClr val="1308CF"/>
                </a:solidFill>
                <a:cs typeface="Georgia"/>
              </a:rPr>
              <a:t>WHAT IS EVIDENCE?</a:t>
            </a:r>
          </a:p>
          <a:p>
            <a:pPr marL="457200" indent="-457200">
              <a:buFont typeface="Arial" panose="020B0604020202020204" pitchFamily="34" charset="0"/>
              <a:buChar char="•"/>
            </a:pPr>
            <a:r>
              <a:rPr lang="en-US" sz="2300" b="1" u="sng" dirty="0" smtClean="0">
                <a:solidFill>
                  <a:srgbClr val="1308CF"/>
                </a:solidFill>
                <a:cs typeface="Georgia"/>
              </a:rPr>
              <a:t>EVIDENCE</a:t>
            </a:r>
            <a:r>
              <a:rPr lang="en-US" sz="2300" b="1" dirty="0" smtClean="0">
                <a:solidFill>
                  <a:srgbClr val="1308CF"/>
                </a:solidFill>
                <a:cs typeface="Georgia"/>
              </a:rPr>
              <a:t>: Something that you can </a:t>
            </a:r>
            <a:r>
              <a:rPr lang="en-US" sz="2300" b="1" u="sng" dirty="0" smtClean="0">
                <a:solidFill>
                  <a:srgbClr val="1308CF"/>
                </a:solidFill>
                <a:cs typeface="Georgia"/>
              </a:rPr>
              <a:t>show</a:t>
            </a:r>
            <a:r>
              <a:rPr lang="en-US" sz="2300" b="1" dirty="0" smtClean="0">
                <a:solidFill>
                  <a:srgbClr val="1308CF"/>
                </a:solidFill>
                <a:cs typeface="Georgia"/>
              </a:rPr>
              <a:t> to be true</a:t>
            </a:r>
          </a:p>
          <a:p>
            <a:pPr marL="457200" indent="-457200">
              <a:buFont typeface="Arial" panose="020B0604020202020204" pitchFamily="34" charset="0"/>
              <a:buChar char="•"/>
            </a:pPr>
            <a:r>
              <a:rPr lang="en-US" sz="2300" b="1" u="sng" dirty="0" smtClean="0">
                <a:solidFill>
                  <a:srgbClr val="1308CF"/>
                </a:solidFill>
                <a:cs typeface="Georgia"/>
              </a:rPr>
              <a:t>TEXT EVIDENCE</a:t>
            </a:r>
            <a:r>
              <a:rPr lang="en-US" sz="2300" b="1" dirty="0" smtClean="0">
                <a:solidFill>
                  <a:srgbClr val="1308CF"/>
                </a:solidFill>
                <a:cs typeface="Georgia"/>
              </a:rPr>
              <a:t>: Showing that your writing is true by writing about what someone else wrote</a:t>
            </a:r>
          </a:p>
          <a:p>
            <a:pPr marL="914400" lvl="1" indent="-457200">
              <a:buFont typeface="Arial" panose="020B0604020202020204" pitchFamily="34" charset="0"/>
              <a:buChar char="•"/>
            </a:pPr>
            <a:endParaRPr lang="en-US" sz="2900" b="1" dirty="0">
              <a:solidFill>
                <a:srgbClr val="1308CF"/>
              </a:solidFill>
              <a:cs typeface="Georgia"/>
            </a:endParaRPr>
          </a:p>
          <a:p>
            <a:pPr marL="914400" lvl="1" indent="-457200">
              <a:buFont typeface="Arial" panose="020B0604020202020204" pitchFamily="34" charset="0"/>
              <a:buChar char="•"/>
            </a:pPr>
            <a:endParaRPr lang="en-US" sz="2900" b="1" dirty="0" smtClean="0">
              <a:solidFill>
                <a:srgbClr val="1308CF"/>
              </a:solidFill>
              <a:cs typeface="Georgia"/>
            </a:endParaRPr>
          </a:p>
          <a:p>
            <a:pPr marL="914400" lvl="1" indent="-457200">
              <a:buFont typeface="Arial" panose="020B0604020202020204" pitchFamily="34" charset="0"/>
              <a:buChar char="•"/>
            </a:pPr>
            <a:endParaRPr lang="en-US" sz="2900" b="1" dirty="0">
              <a:solidFill>
                <a:srgbClr val="1308CF"/>
              </a:solidFill>
              <a:cs typeface="Georgia"/>
            </a:endParaRPr>
          </a:p>
          <a:p>
            <a:pPr marL="914400" lvl="1" indent="-457200">
              <a:buFont typeface="Arial" panose="020B0604020202020204" pitchFamily="34" charset="0"/>
              <a:buChar char="•"/>
            </a:pPr>
            <a:endParaRPr lang="en-US" sz="2900" b="1" dirty="0" smtClean="0">
              <a:solidFill>
                <a:srgbClr val="1308CF"/>
              </a:solidFill>
              <a:cs typeface="Georgia"/>
            </a:endParaRPr>
          </a:p>
          <a:p>
            <a:pPr marL="914400" lvl="1" indent="-457200">
              <a:buFont typeface="Arial" panose="020B0604020202020204" pitchFamily="34" charset="0"/>
              <a:buChar char="•"/>
            </a:pPr>
            <a:endParaRPr lang="en-US" sz="2900" b="1" dirty="0">
              <a:solidFill>
                <a:srgbClr val="1308CF"/>
              </a:solidFill>
              <a:cs typeface="Georgia"/>
            </a:endParaRPr>
          </a:p>
          <a:p>
            <a:pPr marL="914400" lvl="1" indent="-457200">
              <a:buFont typeface="Arial" panose="020B0604020202020204" pitchFamily="34" charset="0"/>
              <a:buChar char="•"/>
            </a:pPr>
            <a:endParaRPr lang="en-US" sz="2900" b="1" dirty="0" smtClean="0">
              <a:solidFill>
                <a:srgbClr val="1308CF"/>
              </a:solidFill>
              <a:cs typeface="Georgia"/>
            </a:endParaRPr>
          </a:p>
          <a:p>
            <a:pPr marL="457200" indent="-457200">
              <a:buFont typeface="Arial" panose="020B0604020202020204" pitchFamily="34" charset="0"/>
              <a:buChar char="•"/>
            </a:pPr>
            <a:endParaRPr lang="en-US" sz="2900" b="1" dirty="0" smtClean="0">
              <a:solidFill>
                <a:srgbClr val="1308CF"/>
              </a:solidFill>
              <a:cs typeface="Georgia"/>
            </a:endParaRPr>
          </a:p>
          <a:p>
            <a:pPr marL="457200" indent="-457200">
              <a:buFont typeface="Arial" panose="020B0604020202020204" pitchFamily="34" charset="0"/>
              <a:buChar char="•"/>
            </a:pPr>
            <a:endParaRPr lang="en-US" sz="2900" b="1" dirty="0">
              <a:solidFill>
                <a:srgbClr val="1308CF"/>
              </a:solidFill>
              <a:cs typeface="Georgia"/>
            </a:endParaRPr>
          </a:p>
          <a:p>
            <a:pPr marL="457200" indent="-457200">
              <a:buFont typeface="Arial" panose="020B0604020202020204" pitchFamily="34" charset="0"/>
              <a:buChar char="•"/>
            </a:pPr>
            <a:endParaRPr lang="en-US" sz="2900" b="1" dirty="0" smtClean="0">
              <a:solidFill>
                <a:srgbClr val="1308CF"/>
              </a:solidFill>
              <a:cs typeface="Georgia"/>
            </a:endParaRPr>
          </a:p>
          <a:p>
            <a:pPr marL="457200" indent="-457200">
              <a:buFont typeface="Arial" panose="020B0604020202020204" pitchFamily="34" charset="0"/>
              <a:buChar char="•"/>
            </a:pPr>
            <a:endParaRPr lang="en-US" sz="2900" b="1" dirty="0">
              <a:solidFill>
                <a:srgbClr val="1308CF"/>
              </a:solidFill>
              <a:cs typeface="Georgia"/>
            </a:endParaRPr>
          </a:p>
          <a:p>
            <a:pPr marL="457200" indent="-457200">
              <a:buFont typeface="Arial" panose="020B0604020202020204" pitchFamily="34" charset="0"/>
              <a:buChar char="•"/>
            </a:pPr>
            <a:endParaRPr lang="en-US" sz="2900" b="1" dirty="0" smtClean="0">
              <a:solidFill>
                <a:srgbClr val="1308CF"/>
              </a:solidFill>
              <a:cs typeface="Georgia"/>
            </a:endParaRPr>
          </a:p>
        </p:txBody>
      </p:sp>
      <p:graphicFrame>
        <p:nvGraphicFramePr>
          <p:cNvPr id="4" name="Table 3"/>
          <p:cNvGraphicFramePr>
            <a:graphicFrameLocks noGrp="1"/>
          </p:cNvGraphicFramePr>
          <p:nvPr>
            <p:extLst/>
          </p:nvPr>
        </p:nvGraphicFramePr>
        <p:xfrm>
          <a:off x="243384" y="2593076"/>
          <a:ext cx="8682252" cy="3998476"/>
        </p:xfrm>
        <a:graphic>
          <a:graphicData uri="http://schemas.openxmlformats.org/drawingml/2006/table">
            <a:tbl>
              <a:tblPr firstRow="1" bandRow="1">
                <a:tableStyleId>{5C22544A-7EE6-4342-B048-85BDC9FD1C3A}</a:tableStyleId>
              </a:tblPr>
              <a:tblGrid>
                <a:gridCol w="4341126">
                  <a:extLst>
                    <a:ext uri="{9D8B030D-6E8A-4147-A177-3AD203B41FA5}">
                      <a16:colId xmlns:a16="http://schemas.microsoft.com/office/drawing/2014/main" xmlns="" val="20000"/>
                    </a:ext>
                  </a:extLst>
                </a:gridCol>
                <a:gridCol w="4341126">
                  <a:extLst>
                    <a:ext uri="{9D8B030D-6E8A-4147-A177-3AD203B41FA5}">
                      <a16:colId xmlns:a16="http://schemas.microsoft.com/office/drawing/2014/main" xmlns="" val="20001"/>
                    </a:ext>
                  </a:extLst>
                </a:gridCol>
              </a:tblGrid>
              <a:tr h="1965277">
                <a:tc>
                  <a:txBody>
                    <a:bodyPr/>
                    <a:lstStyle/>
                    <a:p>
                      <a:pPr algn="ctr"/>
                      <a:r>
                        <a:rPr lang="en-US" sz="2500" u="sng" dirty="0" smtClean="0">
                          <a:solidFill>
                            <a:schemeClr val="tx1"/>
                          </a:solidFill>
                        </a:rPr>
                        <a:t>Citations / Quotes “ “</a:t>
                      </a:r>
                    </a:p>
                    <a:p>
                      <a:pPr marL="3429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b="1" dirty="0" smtClean="0">
                          <a:solidFill>
                            <a:schemeClr val="tx1"/>
                          </a:solidFill>
                          <a:cs typeface="Georgia"/>
                        </a:rPr>
                        <a:t>Exact/real words the author wrote/said.  </a:t>
                      </a:r>
                    </a:p>
                    <a:p>
                      <a:pPr marL="3429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b="1" dirty="0" smtClean="0">
                          <a:solidFill>
                            <a:schemeClr val="tx1"/>
                          </a:solidFill>
                          <a:cs typeface="Georgia"/>
                        </a:rPr>
                        <a:t>Must use quotation marks “”</a:t>
                      </a:r>
                    </a:p>
                    <a:p>
                      <a:pPr marL="342900" marR="0" lvl="2"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300" b="1" dirty="0" smtClean="0">
                          <a:solidFill>
                            <a:schemeClr val="tx1"/>
                          </a:solidFill>
                          <a:cs typeface="Georgia"/>
                        </a:rPr>
                        <a:t>When</a:t>
                      </a:r>
                      <a:r>
                        <a:rPr lang="en-US" sz="2300" b="1" baseline="0" dirty="0" smtClean="0">
                          <a:solidFill>
                            <a:schemeClr val="tx1"/>
                          </a:solidFill>
                          <a:cs typeface="Georgia"/>
                        </a:rPr>
                        <a:t> you’re </a:t>
                      </a:r>
                      <a:r>
                        <a:rPr lang="en-US" sz="2300" b="1" dirty="0" smtClean="0">
                          <a:solidFill>
                            <a:schemeClr val="tx1"/>
                          </a:solidFill>
                          <a:cs typeface="Georgia"/>
                        </a:rPr>
                        <a:t>COPYING</a:t>
                      </a:r>
                    </a:p>
                  </a:txBody>
                  <a:tcPr/>
                </a:tc>
                <a:tc>
                  <a:txBody>
                    <a:bodyPr/>
                    <a:lstStyle/>
                    <a:p>
                      <a:pPr algn="ctr"/>
                      <a:r>
                        <a:rPr lang="en-US" sz="2500" u="sng" dirty="0" smtClean="0">
                          <a:solidFill>
                            <a:schemeClr val="tx1"/>
                          </a:solidFill>
                        </a:rPr>
                        <a:t>Paraphrase</a:t>
                      </a:r>
                    </a:p>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smtClean="0">
                          <a:solidFill>
                            <a:schemeClr val="tx1"/>
                          </a:solidFill>
                          <a:cs typeface="Georgia"/>
                        </a:rPr>
                        <a:t>Showing </a:t>
                      </a:r>
                      <a:r>
                        <a:rPr lang="en-US" sz="2400" b="1" u="sng" dirty="0" smtClean="0">
                          <a:solidFill>
                            <a:schemeClr val="tx1"/>
                          </a:solidFill>
                          <a:cs typeface="Georgia"/>
                        </a:rPr>
                        <a:t>ideas</a:t>
                      </a:r>
                      <a:r>
                        <a:rPr lang="en-US" sz="2400" b="1" dirty="0" smtClean="0">
                          <a:solidFill>
                            <a:schemeClr val="tx1"/>
                          </a:solidFill>
                          <a:cs typeface="Georgia"/>
                        </a:rPr>
                        <a:t> from the text </a:t>
                      </a:r>
                    </a:p>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smtClean="0">
                          <a:solidFill>
                            <a:schemeClr val="tx1"/>
                          </a:solidFill>
                          <a:cs typeface="Georgia"/>
                        </a:rPr>
                        <a:t>NOT</a:t>
                      </a:r>
                      <a:r>
                        <a:rPr lang="en-US" sz="2400" b="1" baseline="0" dirty="0" smtClean="0">
                          <a:solidFill>
                            <a:schemeClr val="tx1"/>
                          </a:solidFill>
                          <a:cs typeface="Georgia"/>
                        </a:rPr>
                        <a:t> COPYING</a:t>
                      </a:r>
                    </a:p>
                    <a:p>
                      <a:pPr marL="342900" marR="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baseline="0" dirty="0" smtClean="0">
                          <a:solidFill>
                            <a:schemeClr val="tx1"/>
                          </a:solidFill>
                          <a:cs typeface="Georgia"/>
                        </a:rPr>
                        <a:t>Using your OWN words</a:t>
                      </a:r>
                      <a:endParaRPr lang="en-US" sz="2400" b="1" dirty="0" smtClean="0">
                        <a:solidFill>
                          <a:schemeClr val="tx1"/>
                        </a:solidFill>
                        <a:cs typeface="Georgia"/>
                      </a:endParaRPr>
                    </a:p>
                    <a:p>
                      <a:endParaRPr lang="en-US" sz="2500" dirty="0">
                        <a:solidFill>
                          <a:schemeClr val="tx1"/>
                        </a:solidFill>
                      </a:endParaRPr>
                    </a:p>
                  </a:txBody>
                  <a:tcPr/>
                </a:tc>
                <a:extLst>
                  <a:ext uri="{0D108BD9-81ED-4DB2-BD59-A6C34878D82A}">
                    <a16:rowId xmlns:a16="http://schemas.microsoft.com/office/drawing/2014/main" xmlns="" val="10000"/>
                  </a:ext>
                </a:extLst>
              </a:tr>
              <a:tr h="719151">
                <a:tc>
                  <a:txBody>
                    <a:bodyPr/>
                    <a:lstStyle/>
                    <a:p>
                      <a:r>
                        <a:rPr lang="en-US" sz="2000" b="1" dirty="0" smtClean="0"/>
                        <a:t>The text</a:t>
                      </a:r>
                      <a:r>
                        <a:rPr lang="en-US" sz="2000" b="1" baseline="0" dirty="0" smtClean="0"/>
                        <a:t> states, </a:t>
                      </a:r>
                      <a:r>
                        <a:rPr lang="en-US" sz="2000" b="1" dirty="0" smtClean="0"/>
                        <a:t>“There might be war and maybe someone</a:t>
                      </a:r>
                      <a:r>
                        <a:rPr lang="en-US" sz="2000" b="1" baseline="0" dirty="0" smtClean="0"/>
                        <a:t> wanted them to die” (Line 20)</a:t>
                      </a:r>
                      <a:endParaRPr lang="en-US" sz="2000" b="1" dirty="0"/>
                    </a:p>
                  </a:txBody>
                  <a:tcPr/>
                </a:tc>
                <a:tc>
                  <a:txBody>
                    <a:bodyPr/>
                    <a:lstStyle/>
                    <a:p>
                      <a:r>
                        <a:rPr lang="en-US" sz="2000" b="1" dirty="0" smtClean="0"/>
                        <a:t>Maybe there was war and a</a:t>
                      </a:r>
                      <a:r>
                        <a:rPr lang="en-US" sz="2000" b="1" baseline="0" dirty="0" smtClean="0"/>
                        <a:t> person wanted to kill them.</a:t>
                      </a:r>
                      <a:endParaRPr lang="en-US" sz="2000" b="1" dirty="0"/>
                    </a:p>
                  </a:txBody>
                  <a:tcPr/>
                </a:tc>
                <a:extLst>
                  <a:ext uri="{0D108BD9-81ED-4DB2-BD59-A6C34878D82A}">
                    <a16:rowId xmlns:a16="http://schemas.microsoft.com/office/drawing/2014/main" xmlns="" val="10001"/>
                  </a:ext>
                </a:extLst>
              </a:tr>
              <a:tr h="1027359">
                <a:tc>
                  <a:txBody>
                    <a:bodyPr/>
                    <a:lstStyle/>
                    <a:p>
                      <a:r>
                        <a:rPr lang="en-US" sz="2000" b="1" dirty="0" smtClean="0"/>
                        <a:t>Vanessa said in the text, “John Smith</a:t>
                      </a:r>
                      <a:r>
                        <a:rPr lang="en-US" sz="2000" b="1" baseline="0" dirty="0" smtClean="0"/>
                        <a:t> stole Yamuna’s phone, I saw it with my own eyes!!” (Line 15)</a:t>
                      </a:r>
                      <a:endParaRPr lang="en-US" sz="2000" b="1" dirty="0"/>
                    </a:p>
                  </a:txBody>
                  <a:tcPr/>
                </a:tc>
                <a:tc>
                  <a:txBody>
                    <a:bodyPr/>
                    <a:lstStyle/>
                    <a:p>
                      <a:r>
                        <a:rPr lang="en-US" sz="2000" b="1" dirty="0" smtClean="0"/>
                        <a:t>Vanessa</a:t>
                      </a:r>
                      <a:r>
                        <a:rPr lang="en-US" sz="2000" b="1" baseline="0" dirty="0" smtClean="0"/>
                        <a:t> said that she saw someone stealing </a:t>
                      </a:r>
                      <a:r>
                        <a:rPr lang="en-US" sz="2000" b="1" dirty="0" smtClean="0"/>
                        <a:t>Yamuna</a:t>
                      </a:r>
                      <a:r>
                        <a:rPr lang="en-US" sz="2000" b="1" baseline="0" dirty="0" smtClean="0"/>
                        <a:t>’s phone.</a:t>
                      </a:r>
                      <a:endParaRPr lang="en-US" sz="2000" b="1"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926068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23"/>
            <a:ext cx="9144000" cy="969050"/>
          </a:xfrm>
          <a:prstGeom prst="rect">
            <a:avLst/>
          </a:prstGeom>
        </p:spPr>
      </p:pic>
      <p:sp>
        <p:nvSpPr>
          <p:cNvPr id="2" name="Rectangle 1"/>
          <p:cNvSpPr/>
          <p:nvPr/>
        </p:nvSpPr>
        <p:spPr>
          <a:xfrm>
            <a:off x="34036" y="130394"/>
            <a:ext cx="9123612" cy="661720"/>
          </a:xfrm>
          <a:prstGeom prst="rect">
            <a:avLst/>
          </a:prstGeom>
        </p:spPr>
        <p:txBody>
          <a:bodyPr wrap="square">
            <a:spAutoFit/>
          </a:bodyPr>
          <a:lstStyle/>
          <a:p>
            <a:r>
              <a:rPr lang="en-US" sz="3700" b="1" u="sng" dirty="0" smtClean="0"/>
              <a:t>How to Find Reading Level </a:t>
            </a:r>
            <a:r>
              <a:rPr lang="en-US" sz="3700" b="1" u="sng" dirty="0"/>
              <a:t>t</a:t>
            </a:r>
            <a:r>
              <a:rPr lang="en-US" sz="3700" b="1" u="sng" dirty="0" smtClean="0"/>
              <a:t>hat is “Just Right”</a:t>
            </a:r>
            <a:endParaRPr lang="en-US" sz="3700" dirty="0"/>
          </a:p>
        </p:txBody>
      </p:sp>
      <p:sp>
        <p:nvSpPr>
          <p:cNvPr id="4" name="Rectangle 3"/>
          <p:cNvSpPr/>
          <p:nvPr/>
        </p:nvSpPr>
        <p:spPr>
          <a:xfrm>
            <a:off x="450333" y="1044852"/>
            <a:ext cx="8236425" cy="5909310"/>
          </a:xfrm>
          <a:prstGeom prst="rect">
            <a:avLst/>
          </a:prstGeom>
        </p:spPr>
        <p:txBody>
          <a:bodyPr wrap="square">
            <a:spAutoFit/>
          </a:bodyPr>
          <a:lstStyle/>
          <a:p>
            <a:pPr marL="457200" indent="-457200">
              <a:buFont typeface="+mj-lt"/>
              <a:buAutoNum type="arabicPeriod"/>
            </a:pPr>
            <a:r>
              <a:rPr lang="en-US" sz="2100" b="1" dirty="0" smtClean="0">
                <a:solidFill>
                  <a:srgbClr val="002060"/>
                </a:solidFill>
                <a:cs typeface="Georgia"/>
              </a:rPr>
              <a:t>Complete STEPS 1-3 of Close Reading Strategies:</a:t>
            </a:r>
          </a:p>
          <a:p>
            <a:pPr marL="914400" lvl="1" indent="-457200">
              <a:buFont typeface="+mj-lt"/>
              <a:buAutoNum type="arabicParenR"/>
            </a:pPr>
            <a:r>
              <a:rPr lang="en-US" sz="2100" b="1" u="sng" dirty="0">
                <a:solidFill>
                  <a:srgbClr val="002060"/>
                </a:solidFill>
              </a:rPr>
              <a:t>PRE-READING (STEP ONE): </a:t>
            </a:r>
            <a:r>
              <a:rPr lang="en-US" sz="2100" b="1" dirty="0">
                <a:solidFill>
                  <a:srgbClr val="002060"/>
                </a:solidFill>
              </a:rPr>
              <a:t>Read and understand the title, subtitles, pictures (if any), and any other clues to help you understand what it’s about.</a:t>
            </a:r>
            <a:endParaRPr lang="en-US" sz="2100" b="1" u="sng" dirty="0">
              <a:solidFill>
                <a:srgbClr val="002060"/>
              </a:solidFill>
            </a:endParaRPr>
          </a:p>
          <a:p>
            <a:pPr marL="914400" lvl="1" indent="-457200">
              <a:buFont typeface="+mj-lt"/>
              <a:buAutoNum type="arabicParenR"/>
            </a:pPr>
            <a:r>
              <a:rPr lang="en-US" sz="2100" b="1" u="sng" dirty="0">
                <a:solidFill>
                  <a:srgbClr val="002060"/>
                </a:solidFill>
              </a:rPr>
              <a:t>STEP TWO:</a:t>
            </a:r>
            <a:r>
              <a:rPr lang="en-US" sz="2100" b="1" dirty="0">
                <a:solidFill>
                  <a:srgbClr val="002060"/>
                </a:solidFill>
              </a:rPr>
              <a:t> Listen to and read the text for the first time.  Get a feel for words you don’t understand that are important to know.  You CAN start to highlight words now but you don’t have to.</a:t>
            </a:r>
          </a:p>
          <a:p>
            <a:pPr marL="914400" lvl="1" indent="-457200">
              <a:buFont typeface="+mj-lt"/>
              <a:buAutoNum type="arabicParenR"/>
            </a:pPr>
            <a:r>
              <a:rPr lang="en-US" sz="2100" b="1" u="sng" dirty="0">
                <a:solidFill>
                  <a:srgbClr val="002060"/>
                </a:solidFill>
              </a:rPr>
              <a:t>STEP THREE:</a:t>
            </a:r>
            <a:r>
              <a:rPr lang="en-US" sz="2100" b="1" dirty="0">
                <a:solidFill>
                  <a:srgbClr val="002060"/>
                </a:solidFill>
              </a:rPr>
              <a:t> Listen to and read the text again and highlight in YELLOW most of the important words you don’t personally know.  You don’t need to highlight EVERY unknown word, just the ones you want to know and/or feel are important.</a:t>
            </a:r>
          </a:p>
          <a:p>
            <a:pPr marL="457200" indent="-457200">
              <a:buFont typeface="+mj-lt"/>
              <a:buAutoNum type="arabicPeriod"/>
            </a:pPr>
            <a:r>
              <a:rPr lang="en-US" sz="2100" b="1" dirty="0" smtClean="0">
                <a:solidFill>
                  <a:srgbClr val="002060"/>
                </a:solidFill>
                <a:cs typeface="Georgia"/>
              </a:rPr>
              <a:t> Count how many unknown words there are in the text.  </a:t>
            </a:r>
          </a:p>
          <a:p>
            <a:pPr marL="914400" lvl="1" indent="-457200">
              <a:buFont typeface="+mj-lt"/>
              <a:buAutoNum type="arabicParenR"/>
            </a:pPr>
            <a:r>
              <a:rPr lang="en-US" sz="2100" b="1" dirty="0" smtClean="0">
                <a:solidFill>
                  <a:srgbClr val="002060"/>
                </a:solidFill>
                <a:cs typeface="Georgia"/>
              </a:rPr>
              <a:t>If it seems like a lot (“a lot is around 10 or higher),  you should go down a level.</a:t>
            </a:r>
          </a:p>
          <a:p>
            <a:pPr marL="914400" lvl="1" indent="-457200">
              <a:buFont typeface="+mj-lt"/>
              <a:buAutoNum type="arabicParenR"/>
            </a:pPr>
            <a:r>
              <a:rPr lang="en-US" sz="2100" b="1" dirty="0" smtClean="0">
                <a:solidFill>
                  <a:srgbClr val="002060"/>
                </a:solidFill>
                <a:cs typeface="Georgia"/>
              </a:rPr>
              <a:t>If there are none or just 1-3, you should go up a level.</a:t>
            </a:r>
          </a:p>
          <a:p>
            <a:pPr marL="457200" indent="-457200">
              <a:buFont typeface="+mj-lt"/>
              <a:buAutoNum type="arabicPeriod"/>
            </a:pPr>
            <a:r>
              <a:rPr lang="en-US" sz="2100" b="1" dirty="0" smtClean="0">
                <a:solidFill>
                  <a:srgbClr val="002060"/>
                </a:solidFill>
                <a:cs typeface="Georgia"/>
              </a:rPr>
              <a:t>Repeat the steps with the new level.  If there are 3-9 words you don’t understand, that is usually “just right.”</a:t>
            </a:r>
          </a:p>
          <a:p>
            <a:pPr marL="457200" indent="-457200">
              <a:buFont typeface="+mj-lt"/>
              <a:buAutoNum type="arabicPeriod"/>
            </a:pPr>
            <a:endParaRPr lang="en-US" sz="2100" b="1" dirty="0">
              <a:solidFill>
                <a:srgbClr val="002060"/>
              </a:solidFill>
              <a:cs typeface="Georgia"/>
            </a:endParaRPr>
          </a:p>
        </p:txBody>
      </p:sp>
    </p:spTree>
    <p:extLst>
      <p:ext uri="{BB962C8B-B14F-4D97-AF65-F5344CB8AC3E}">
        <p14:creationId xmlns:p14="http://schemas.microsoft.com/office/powerpoint/2010/main" val="3314104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522" y="298170"/>
            <a:ext cx="5325112" cy="600164"/>
          </a:xfrm>
          <a:prstGeom prst="rect">
            <a:avLst/>
          </a:prstGeom>
        </p:spPr>
        <p:txBody>
          <a:bodyPr wrap="none">
            <a:spAutoFit/>
          </a:bodyPr>
          <a:lstStyle/>
          <a:p>
            <a:r>
              <a:rPr lang="en-US" sz="3300" b="1" u="sng" dirty="0" smtClean="0">
                <a:solidFill>
                  <a:srgbClr val="FF0000"/>
                </a:solidFill>
              </a:rPr>
              <a:t>IRLA INDEPENDENT READING</a:t>
            </a:r>
            <a:endParaRPr lang="en-US" sz="33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3784" y="61206"/>
            <a:ext cx="1336431" cy="140130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2" y="62424"/>
            <a:ext cx="1336431" cy="1401306"/>
          </a:xfrm>
          <a:prstGeom prst="rect">
            <a:avLst/>
          </a:prstGeom>
        </p:spPr>
      </p:pic>
      <p:sp>
        <p:nvSpPr>
          <p:cNvPr id="9" name="TextBox 8"/>
          <p:cNvSpPr txBox="1"/>
          <p:nvPr/>
        </p:nvSpPr>
        <p:spPr>
          <a:xfrm>
            <a:off x="244513" y="1604406"/>
            <a:ext cx="8653303" cy="4893647"/>
          </a:xfrm>
          <a:prstGeom prst="rect">
            <a:avLst/>
          </a:prstGeom>
          <a:noFill/>
        </p:spPr>
        <p:txBody>
          <a:bodyPr wrap="square" rtlCol="0">
            <a:spAutoFit/>
          </a:bodyPr>
          <a:lstStyle/>
          <a:p>
            <a:pPr lvl="0" algn="ctr"/>
            <a:r>
              <a:rPr lang="en-US" sz="2700" b="1" u="sng" dirty="0" smtClean="0">
                <a:solidFill>
                  <a:srgbClr val="FF0000"/>
                </a:solidFill>
              </a:rPr>
              <a:t>INDEPENDENT READING GUIDELINES</a:t>
            </a:r>
            <a:r>
              <a:rPr lang="en-US" sz="2700" b="1" dirty="0" smtClean="0">
                <a:solidFill>
                  <a:srgbClr val="FF0000"/>
                </a:solidFill>
              </a:rPr>
              <a:t> (1-2 days per week):</a:t>
            </a:r>
          </a:p>
          <a:p>
            <a:pPr marL="342900" lvl="0" indent="-342900">
              <a:buSzPct val="150000"/>
              <a:buFont typeface="Arial" panose="020B0604020202020204" pitchFamily="34" charset="0"/>
              <a:buChar char="•"/>
            </a:pPr>
            <a:r>
              <a:rPr lang="en-US" sz="2400" b="1" dirty="0" smtClean="0">
                <a:solidFill>
                  <a:srgbClr val="FF0000"/>
                </a:solidFill>
              </a:rPr>
              <a:t>You choose </a:t>
            </a:r>
            <a:r>
              <a:rPr lang="en-US" sz="2400" b="1" u="sng" dirty="0" smtClean="0">
                <a:solidFill>
                  <a:srgbClr val="FF0000"/>
                </a:solidFill>
              </a:rPr>
              <a:t>your own book </a:t>
            </a:r>
            <a:r>
              <a:rPr lang="en-US" sz="2400" b="1" dirty="0" smtClean="0">
                <a:solidFill>
                  <a:srgbClr val="FF0000"/>
                </a:solidFill>
              </a:rPr>
              <a:t>based on your reading level</a:t>
            </a:r>
          </a:p>
          <a:p>
            <a:pPr marL="342900" lvl="0" indent="-342900">
              <a:buSzPct val="150000"/>
              <a:buFont typeface="Arial" panose="020B0604020202020204" pitchFamily="34" charset="0"/>
              <a:buChar char="•"/>
            </a:pPr>
            <a:r>
              <a:rPr lang="en-US" sz="2400" b="1" dirty="0" smtClean="0">
                <a:solidFill>
                  <a:srgbClr val="FF0000"/>
                </a:solidFill>
              </a:rPr>
              <a:t>Read </a:t>
            </a:r>
            <a:r>
              <a:rPr lang="en-US" sz="2400" b="1" u="sng" dirty="0" smtClean="0">
                <a:solidFill>
                  <a:srgbClr val="FF0000"/>
                </a:solidFill>
              </a:rPr>
              <a:t>1 book per day</a:t>
            </a:r>
          </a:p>
          <a:p>
            <a:pPr marL="800100" lvl="1" indent="-342900">
              <a:buFont typeface="Wingdings" panose="05000000000000000000" pitchFamily="2" charset="2"/>
              <a:buChar char="Ø"/>
            </a:pPr>
            <a:r>
              <a:rPr lang="en-US" sz="2400" b="1" dirty="0">
                <a:solidFill>
                  <a:srgbClr val="008000"/>
                </a:solidFill>
                <a:cs typeface="Georgia"/>
              </a:rPr>
              <a:t>Sign out your book on the clipboard: “Book Sign-Out Sheet”</a:t>
            </a:r>
          </a:p>
          <a:p>
            <a:pPr marL="342900" lvl="0" indent="-342900">
              <a:buSzPct val="150000"/>
              <a:buFont typeface="Arial" panose="020B0604020202020204" pitchFamily="34" charset="0"/>
              <a:buChar char="•"/>
            </a:pPr>
            <a:r>
              <a:rPr lang="en-US" sz="2400" b="1" dirty="0" smtClean="0">
                <a:solidFill>
                  <a:srgbClr val="FF0000"/>
                </a:solidFill>
              </a:rPr>
              <a:t>Do </a:t>
            </a:r>
            <a:r>
              <a:rPr lang="en-US" sz="2400" b="1" u="sng" dirty="0" smtClean="0">
                <a:solidFill>
                  <a:srgbClr val="FF0000"/>
                </a:solidFill>
              </a:rPr>
              <a:t>1 assignment per day </a:t>
            </a:r>
            <a:r>
              <a:rPr lang="en-US" sz="2400" b="1" dirty="0" smtClean="0">
                <a:solidFill>
                  <a:srgbClr val="FF0000"/>
                </a:solidFill>
              </a:rPr>
              <a:t>related to the book:</a:t>
            </a:r>
          </a:p>
          <a:p>
            <a:pPr marL="914400" lvl="1" indent="-457200">
              <a:buFont typeface="Wingdings" panose="05000000000000000000" pitchFamily="2" charset="2"/>
              <a:buChar char="Ø"/>
            </a:pPr>
            <a:r>
              <a:rPr lang="en-US" sz="2400" b="1" dirty="0">
                <a:solidFill>
                  <a:srgbClr val="008000"/>
                </a:solidFill>
                <a:cs typeface="Georgia"/>
              </a:rPr>
              <a:t>Located in the labeled shelves in the back</a:t>
            </a:r>
          </a:p>
          <a:p>
            <a:pPr marL="914400" lvl="1" indent="-457200">
              <a:buFont typeface="Wingdings" panose="05000000000000000000" pitchFamily="2" charset="2"/>
              <a:buChar char="Ø"/>
            </a:pPr>
            <a:r>
              <a:rPr lang="en-US" sz="2400" b="1" dirty="0">
                <a:solidFill>
                  <a:srgbClr val="008000"/>
                </a:solidFill>
                <a:cs typeface="Georgia"/>
              </a:rPr>
              <a:t>If you’re not finished with the assignment, put </a:t>
            </a:r>
            <a:r>
              <a:rPr lang="en-US" sz="2400" b="1" dirty="0" smtClean="0">
                <a:solidFill>
                  <a:srgbClr val="008000"/>
                </a:solidFill>
                <a:cs typeface="Georgia"/>
              </a:rPr>
              <a:t>in basket with </a:t>
            </a:r>
            <a:r>
              <a:rPr lang="en-US" sz="2400" b="1" dirty="0">
                <a:solidFill>
                  <a:srgbClr val="008000"/>
                </a:solidFill>
                <a:cs typeface="Georgia"/>
              </a:rPr>
              <a:t>yellow </a:t>
            </a:r>
            <a:r>
              <a:rPr lang="en-US" sz="2400" b="1" dirty="0" smtClean="0">
                <a:solidFill>
                  <a:srgbClr val="008000"/>
                </a:solidFill>
                <a:cs typeface="Georgia"/>
              </a:rPr>
              <a:t>label </a:t>
            </a:r>
            <a:r>
              <a:rPr lang="en-US" sz="2400" b="1" dirty="0">
                <a:solidFill>
                  <a:srgbClr val="008000"/>
                </a:solidFill>
                <a:cs typeface="Georgia"/>
              </a:rPr>
              <a:t>“Incomplete”</a:t>
            </a:r>
          </a:p>
          <a:p>
            <a:pPr marL="914400" lvl="1" indent="-457200">
              <a:buFont typeface="Wingdings" panose="05000000000000000000" pitchFamily="2" charset="2"/>
              <a:buChar char="Ø"/>
            </a:pPr>
            <a:r>
              <a:rPr lang="en-US" sz="2400" b="1" dirty="0">
                <a:solidFill>
                  <a:srgbClr val="008000"/>
                </a:solidFill>
                <a:cs typeface="Georgia"/>
              </a:rPr>
              <a:t>When you’re finished, put in </a:t>
            </a:r>
            <a:r>
              <a:rPr lang="en-US" sz="2400" b="1" dirty="0" smtClean="0">
                <a:solidFill>
                  <a:srgbClr val="008000"/>
                </a:solidFill>
                <a:cs typeface="Georgia"/>
              </a:rPr>
              <a:t>basket with pink label “Complete</a:t>
            </a:r>
            <a:r>
              <a:rPr lang="en-US" sz="2400" b="1" dirty="0">
                <a:solidFill>
                  <a:srgbClr val="008000"/>
                </a:solidFill>
                <a:cs typeface="Georgia"/>
              </a:rPr>
              <a:t>”</a:t>
            </a:r>
          </a:p>
          <a:p>
            <a:pPr marL="914400" lvl="1" indent="-457200">
              <a:buFont typeface="Wingdings" panose="05000000000000000000" pitchFamily="2" charset="2"/>
              <a:buChar char="Ø"/>
            </a:pPr>
            <a:r>
              <a:rPr lang="en-US" sz="2400" b="1" dirty="0">
                <a:solidFill>
                  <a:srgbClr val="008000"/>
                </a:solidFill>
                <a:cs typeface="Georgia"/>
              </a:rPr>
              <a:t>When you’re finished, complete “Checklist of Independent Reading </a:t>
            </a:r>
            <a:r>
              <a:rPr lang="en-US" sz="2400" b="1" dirty="0" smtClean="0">
                <a:solidFill>
                  <a:srgbClr val="008000"/>
                </a:solidFill>
                <a:cs typeface="Georgia"/>
              </a:rPr>
              <a:t>Assignments.”</a:t>
            </a:r>
          </a:p>
          <a:p>
            <a:pPr marL="914400" lvl="1" indent="-457200">
              <a:buFont typeface="Wingdings" panose="05000000000000000000" pitchFamily="2" charset="2"/>
              <a:buChar char="Ø"/>
            </a:pPr>
            <a:r>
              <a:rPr lang="en-US" sz="2400" b="1" dirty="0" smtClean="0">
                <a:solidFill>
                  <a:srgbClr val="008000"/>
                </a:solidFill>
                <a:cs typeface="Georgia"/>
              </a:rPr>
              <a:t>You can use your phone to look up words </a:t>
            </a:r>
            <a:r>
              <a:rPr lang="en-US" sz="2400" b="1" dirty="0" smtClean="0">
                <a:solidFill>
                  <a:srgbClr val="008000"/>
                </a:solidFill>
                <a:cs typeface="Georgia"/>
                <a:sym typeface="Wingdings" panose="05000000000000000000" pitchFamily="2" charset="2"/>
              </a:rPr>
              <a:t></a:t>
            </a:r>
            <a:endParaRPr lang="en-US" sz="2400" b="1" dirty="0">
              <a:solidFill>
                <a:srgbClr val="008000"/>
              </a:solidFill>
              <a:cs typeface="Georgia"/>
            </a:endParaRPr>
          </a:p>
        </p:txBody>
      </p:sp>
    </p:spTree>
    <p:extLst>
      <p:ext uri="{BB962C8B-B14F-4D97-AF65-F5344CB8AC3E}">
        <p14:creationId xmlns:p14="http://schemas.microsoft.com/office/powerpoint/2010/main" val="2182057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0676" y="127304"/>
            <a:ext cx="8792308" cy="6447919"/>
          </a:xfrm>
          <a:prstGeom prst="rect">
            <a:avLst/>
          </a:prstGeom>
          <a:noFill/>
        </p:spPr>
        <p:txBody>
          <a:bodyPr wrap="square" rtlCol="0">
            <a:spAutoFit/>
          </a:bodyPr>
          <a:lstStyle/>
          <a:p>
            <a:pPr lvl="0" algn="ctr"/>
            <a:r>
              <a:rPr lang="en-US" sz="2700" b="1" u="sng" dirty="0" smtClean="0">
                <a:solidFill>
                  <a:srgbClr val="FF0000"/>
                </a:solidFill>
              </a:rPr>
              <a:t>TYPES of Reading Assignments for Independent Reading:</a:t>
            </a:r>
          </a:p>
          <a:p>
            <a:pPr lvl="0" algn="ctr"/>
            <a:endParaRPr lang="en-US" sz="1000" b="1" dirty="0" smtClean="0">
              <a:solidFill>
                <a:srgbClr val="FF0000"/>
              </a:solidFill>
            </a:endParaRPr>
          </a:p>
          <a:p>
            <a:pPr marL="342900" lvl="0" indent="-342900">
              <a:buSzPct val="150000"/>
              <a:buFont typeface="Arial" panose="020B0604020202020204" pitchFamily="34" charset="0"/>
              <a:buChar char="•"/>
            </a:pPr>
            <a:r>
              <a:rPr lang="en-US" sz="2100" b="1" u="sng" dirty="0" smtClean="0">
                <a:solidFill>
                  <a:srgbClr val="FF0000"/>
                </a:solidFill>
              </a:rPr>
              <a:t>Independent Reading Log</a:t>
            </a:r>
            <a:r>
              <a:rPr lang="en-US" sz="2100" u="sng" dirty="0" smtClean="0">
                <a:solidFill>
                  <a:srgbClr val="FF0000"/>
                </a:solidFill>
              </a:rPr>
              <a:t> </a:t>
            </a:r>
            <a:r>
              <a:rPr lang="en-US" sz="2100" dirty="0" smtClean="0">
                <a:solidFill>
                  <a:srgbClr val="FF0000"/>
                </a:solidFill>
              </a:rPr>
              <a:t>(4 squares on both sides)</a:t>
            </a:r>
          </a:p>
          <a:p>
            <a:pPr marL="800100" lvl="1" indent="-342900">
              <a:buFont typeface="Wingdings" panose="05000000000000000000" pitchFamily="2" charset="2"/>
              <a:buChar char="Ø"/>
            </a:pPr>
            <a:r>
              <a:rPr lang="en-US" sz="2100" b="1" dirty="0" smtClean="0">
                <a:solidFill>
                  <a:srgbClr val="008000"/>
                </a:solidFill>
                <a:cs typeface="Georgia"/>
              </a:rPr>
              <a:t>Complete 1 side, and/or 4 squares, per book.  You get extra credit for completing more.</a:t>
            </a:r>
          </a:p>
          <a:p>
            <a:pPr marL="342900" lvl="0" indent="-342900">
              <a:buSzPct val="150000"/>
              <a:buFont typeface="Arial" panose="020B0604020202020204" pitchFamily="34" charset="0"/>
              <a:buChar char="•"/>
            </a:pPr>
            <a:r>
              <a:rPr lang="en-US" sz="2100" b="1" u="sng" dirty="0" smtClean="0">
                <a:solidFill>
                  <a:srgbClr val="FF0000"/>
                </a:solidFill>
              </a:rPr>
              <a:t>Active Reading Log </a:t>
            </a:r>
            <a:r>
              <a:rPr lang="en-US" sz="2100" dirty="0" smtClean="0">
                <a:solidFill>
                  <a:srgbClr val="FF0000"/>
                </a:solidFill>
              </a:rPr>
              <a:t>(chart with 5 rectangles)</a:t>
            </a:r>
            <a:r>
              <a:rPr lang="en-US" sz="2100" b="1" dirty="0" smtClean="0">
                <a:solidFill>
                  <a:srgbClr val="FF0000"/>
                </a:solidFill>
              </a:rPr>
              <a:t>:</a:t>
            </a:r>
          </a:p>
          <a:p>
            <a:pPr marL="800100" lvl="1" indent="-342900">
              <a:buFont typeface="Wingdings" panose="05000000000000000000" pitchFamily="2" charset="2"/>
              <a:buChar char="Ø"/>
            </a:pPr>
            <a:r>
              <a:rPr lang="en-US" sz="2100" b="1" dirty="0" smtClean="0">
                <a:solidFill>
                  <a:srgbClr val="008000"/>
                </a:solidFill>
                <a:cs typeface="Georgia"/>
              </a:rPr>
              <a:t>Complete the whole side (all 5 rectangles)</a:t>
            </a:r>
            <a:endParaRPr lang="en-US" sz="2100" dirty="0" smtClean="0">
              <a:solidFill>
                <a:srgbClr val="FF0000"/>
              </a:solidFill>
            </a:endParaRPr>
          </a:p>
          <a:p>
            <a:pPr marL="342900" lvl="0" indent="-342900">
              <a:buSzPct val="150000"/>
              <a:buFont typeface="Arial" panose="020B0604020202020204" pitchFamily="34" charset="0"/>
              <a:buChar char="•"/>
            </a:pPr>
            <a:r>
              <a:rPr lang="en-US" sz="2100" b="1" u="sng" dirty="0" smtClean="0">
                <a:solidFill>
                  <a:srgbClr val="FF0000"/>
                </a:solidFill>
              </a:rPr>
              <a:t>Jigsaw Reading Log </a:t>
            </a:r>
            <a:r>
              <a:rPr lang="en-US" sz="2100" dirty="0" smtClean="0">
                <a:solidFill>
                  <a:srgbClr val="FF0000"/>
                </a:solidFill>
              </a:rPr>
              <a:t>(must do with a partner)</a:t>
            </a:r>
            <a:r>
              <a:rPr lang="en-US" sz="2100" b="1" dirty="0" smtClean="0">
                <a:solidFill>
                  <a:srgbClr val="FF0000"/>
                </a:solidFill>
              </a:rPr>
              <a:t>:</a:t>
            </a:r>
            <a:endParaRPr lang="en-US" sz="2100" dirty="0" smtClean="0">
              <a:solidFill>
                <a:srgbClr val="FF0000"/>
              </a:solidFill>
            </a:endParaRPr>
          </a:p>
          <a:p>
            <a:pPr marL="800100" lvl="1" indent="-342900">
              <a:buFont typeface="Wingdings" panose="05000000000000000000" pitchFamily="2" charset="2"/>
              <a:buChar char="Ø"/>
            </a:pPr>
            <a:r>
              <a:rPr lang="en-US" sz="2100" b="1" dirty="0" smtClean="0">
                <a:solidFill>
                  <a:srgbClr val="008000"/>
                </a:solidFill>
                <a:cs typeface="Georgia"/>
              </a:rPr>
              <a:t>Find a partner and complete the worksheet based on what your partner tells you</a:t>
            </a:r>
          </a:p>
          <a:p>
            <a:pPr marL="342900" indent="-342900">
              <a:buSzPct val="150000"/>
              <a:buFont typeface="Arial" panose="020B0604020202020204" pitchFamily="34" charset="0"/>
              <a:buChar char="•"/>
            </a:pPr>
            <a:r>
              <a:rPr lang="en-US" sz="2100" b="1" u="sng" dirty="0" smtClean="0">
                <a:solidFill>
                  <a:srgbClr val="FF0000"/>
                </a:solidFill>
              </a:rPr>
              <a:t>4-Square Vocabulary Worksheet</a:t>
            </a:r>
            <a:r>
              <a:rPr lang="en-US" sz="2100" u="sng" dirty="0" smtClean="0">
                <a:solidFill>
                  <a:srgbClr val="FF0000"/>
                </a:solidFill>
              </a:rPr>
              <a:t> </a:t>
            </a:r>
            <a:r>
              <a:rPr lang="en-US" sz="2100" dirty="0" smtClean="0">
                <a:solidFill>
                  <a:srgbClr val="FF0000"/>
                </a:solidFill>
              </a:rPr>
              <a:t>(has 8 squares per page)</a:t>
            </a:r>
            <a:r>
              <a:rPr lang="en-US" sz="2100" b="1" dirty="0" smtClean="0">
                <a:solidFill>
                  <a:srgbClr val="FF0000"/>
                </a:solidFill>
              </a:rPr>
              <a:t>:</a:t>
            </a:r>
          </a:p>
          <a:p>
            <a:pPr marL="800100" lvl="1" indent="-342900">
              <a:buFont typeface="Wingdings" panose="05000000000000000000" pitchFamily="2" charset="2"/>
              <a:buChar char="Ø"/>
            </a:pPr>
            <a:r>
              <a:rPr lang="en-US" sz="2100" b="1" dirty="0" smtClean="0">
                <a:solidFill>
                  <a:srgbClr val="008000"/>
                </a:solidFill>
                <a:cs typeface="Georgia"/>
              </a:rPr>
              <a:t>Complete for 4 words per book (the back and front of the worksheet)</a:t>
            </a:r>
          </a:p>
          <a:p>
            <a:pPr marL="342900" indent="-342900">
              <a:buSzPct val="150000"/>
              <a:buFont typeface="Arial" panose="020B0604020202020204" pitchFamily="34" charset="0"/>
              <a:buChar char="•"/>
            </a:pPr>
            <a:r>
              <a:rPr lang="en-US" sz="2100" b="1" u="sng" dirty="0" smtClean="0">
                <a:solidFill>
                  <a:srgbClr val="FF0000"/>
                </a:solidFill>
              </a:rPr>
              <a:t>Vocabulary Word Map </a:t>
            </a:r>
            <a:r>
              <a:rPr lang="en-US" sz="2100" dirty="0" smtClean="0">
                <a:solidFill>
                  <a:srgbClr val="FF0000"/>
                </a:solidFill>
              </a:rPr>
              <a:t>(has circles and rectangles)</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for 2 words per book (the back and front of the worksheet)</a:t>
            </a:r>
          </a:p>
          <a:p>
            <a:pPr marL="342900" lvl="1" indent="-342900">
              <a:buSzPct val="150000"/>
              <a:buFont typeface="Arial" panose="020B0604020202020204" pitchFamily="34" charset="0"/>
              <a:buChar char="•"/>
            </a:pPr>
            <a:r>
              <a:rPr lang="en-US" sz="2100" b="1" u="sng" dirty="0" smtClean="0">
                <a:solidFill>
                  <a:srgbClr val="FF0000"/>
                </a:solidFill>
              </a:rPr>
              <a:t>Main/Central Idea &amp; Supporting Details G.O. </a:t>
            </a:r>
            <a:r>
              <a:rPr lang="en-US" sz="2100" dirty="0" smtClean="0">
                <a:solidFill>
                  <a:srgbClr val="FF0000"/>
                </a:solidFill>
              </a:rPr>
              <a:t>(“Table with legs”)</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1 side per book</a:t>
            </a:r>
          </a:p>
          <a:p>
            <a:pPr marL="342900" lvl="1" indent="-342900">
              <a:buSzPct val="150000"/>
              <a:buFont typeface="Arial" panose="020B0604020202020204" pitchFamily="34" charset="0"/>
              <a:buChar char="•"/>
            </a:pPr>
            <a:r>
              <a:rPr lang="en-US" sz="2100" b="1" u="sng" dirty="0" smtClean="0">
                <a:solidFill>
                  <a:srgbClr val="FF0000"/>
                </a:solidFill>
              </a:rPr>
              <a:t>Central Idea/Main Idea G.O. WWWWWH </a:t>
            </a:r>
            <a:r>
              <a:rPr lang="en-US" sz="2100" dirty="0" smtClean="0">
                <a:solidFill>
                  <a:srgbClr val="FF0000"/>
                </a:solidFill>
              </a:rPr>
              <a:t>(chart with 6 Squares)</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1 side per book</a:t>
            </a:r>
          </a:p>
          <a:p>
            <a:pPr marL="342900" indent="-342900">
              <a:buSzPct val="150000"/>
              <a:buFont typeface="Arial" panose="020B0604020202020204" pitchFamily="34" charset="0"/>
              <a:buChar char="•"/>
            </a:pPr>
            <a:r>
              <a:rPr lang="en-US" sz="2100" b="1" u="sng" dirty="0" smtClean="0">
                <a:solidFill>
                  <a:srgbClr val="FF0000"/>
                </a:solidFill>
              </a:rPr>
              <a:t>Story Map </a:t>
            </a:r>
            <a:r>
              <a:rPr lang="en-US" sz="2100" dirty="0" smtClean="0">
                <a:solidFill>
                  <a:srgbClr val="FF0000"/>
                </a:solidFill>
              </a:rPr>
              <a:t>(for fiction/stories only)</a:t>
            </a:r>
            <a:r>
              <a:rPr lang="en-US" sz="2100" b="1" dirty="0" smtClean="0">
                <a:solidFill>
                  <a:srgbClr val="FF0000"/>
                </a:solidFill>
              </a:rPr>
              <a:t>:</a:t>
            </a:r>
          </a:p>
          <a:p>
            <a:pPr marL="800100" lvl="2" indent="-342900">
              <a:buFont typeface="Wingdings" panose="05000000000000000000" pitchFamily="2" charset="2"/>
              <a:buChar char="Ø"/>
            </a:pPr>
            <a:r>
              <a:rPr lang="en-US" sz="2100" b="1" dirty="0" smtClean="0">
                <a:solidFill>
                  <a:srgbClr val="008000"/>
                </a:solidFill>
                <a:cs typeface="Georgia"/>
              </a:rPr>
              <a:t>Complete one side per book</a:t>
            </a:r>
            <a:endParaRPr lang="en-US" sz="2100" b="1" dirty="0">
              <a:solidFill>
                <a:srgbClr val="008000"/>
              </a:solidFill>
              <a:cs typeface="Georgia"/>
            </a:endParaRPr>
          </a:p>
        </p:txBody>
      </p:sp>
    </p:spTree>
    <p:extLst>
      <p:ext uri="{BB962C8B-B14F-4D97-AF65-F5344CB8AC3E}">
        <p14:creationId xmlns:p14="http://schemas.microsoft.com/office/powerpoint/2010/main" val="335068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tx1"/>
            </a:gs>
            <a:gs pos="14000">
              <a:srgbClr val="FFFFFF"/>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647"/>
            <a:ext cx="9144000" cy="592393"/>
          </a:xfrm>
          <a:prstGeom prst="rect">
            <a:avLst/>
          </a:prstGeom>
          <a:ln w="25400">
            <a:solidFill>
              <a:srgbClr val="740277"/>
            </a:solidFill>
          </a:ln>
        </p:spPr>
      </p:pic>
      <p:sp>
        <p:nvSpPr>
          <p:cNvPr id="2" name="Rectangle 1"/>
          <p:cNvSpPr/>
          <p:nvPr/>
        </p:nvSpPr>
        <p:spPr>
          <a:xfrm>
            <a:off x="2223180" y="52042"/>
            <a:ext cx="4405821" cy="553998"/>
          </a:xfrm>
          <a:prstGeom prst="rect">
            <a:avLst/>
          </a:prstGeom>
        </p:spPr>
        <p:txBody>
          <a:bodyPr wrap="none">
            <a:spAutoFit/>
          </a:bodyPr>
          <a:lstStyle/>
          <a:p>
            <a:r>
              <a:rPr lang="en-US" sz="3000" b="1" u="sng" dirty="0" smtClean="0"/>
              <a:t>COLOR CODING: WRITING </a:t>
            </a:r>
            <a:endParaRPr lang="en-US" sz="3000" dirty="0"/>
          </a:p>
        </p:txBody>
      </p:sp>
      <p:sp>
        <p:nvSpPr>
          <p:cNvPr id="7" name="TextBox 6"/>
          <p:cNvSpPr txBox="1"/>
          <p:nvPr/>
        </p:nvSpPr>
        <p:spPr>
          <a:xfrm>
            <a:off x="0" y="627241"/>
            <a:ext cx="9144000" cy="430887"/>
          </a:xfrm>
          <a:prstGeom prst="rect">
            <a:avLst/>
          </a:prstGeom>
          <a:solidFill>
            <a:srgbClr val="00B050"/>
          </a:solidFill>
          <a:ln w="38100">
            <a:solidFill>
              <a:schemeClr val="bg1"/>
            </a:solidFill>
          </a:ln>
        </p:spPr>
        <p:txBody>
          <a:bodyPr wrap="square" rtlCol="0">
            <a:spAutoFit/>
          </a:bodyPr>
          <a:lstStyle/>
          <a:p>
            <a:r>
              <a:rPr lang="en-US" sz="2200" b="1" dirty="0" smtClean="0">
                <a:solidFill>
                  <a:schemeClr val="bg1"/>
                </a:solidFill>
                <a:cs typeface="Georgia"/>
              </a:rPr>
              <a:t>Green: Topic Sentence (Main/Central Idea)</a:t>
            </a:r>
          </a:p>
        </p:txBody>
      </p:sp>
      <p:graphicFrame>
        <p:nvGraphicFramePr>
          <p:cNvPr id="8" name="Table 7"/>
          <p:cNvGraphicFramePr>
            <a:graphicFrameLocks noGrp="1"/>
          </p:cNvGraphicFramePr>
          <p:nvPr>
            <p:extLst>
              <p:ext uri="{D42A27DB-BD31-4B8C-83A1-F6EECF244321}">
                <p14:modId xmlns:p14="http://schemas.microsoft.com/office/powerpoint/2010/main" val="2919914151"/>
              </p:ext>
            </p:extLst>
          </p:nvPr>
        </p:nvGraphicFramePr>
        <p:xfrm>
          <a:off x="0" y="1105462"/>
          <a:ext cx="9130352" cy="5604066"/>
        </p:xfrm>
        <a:graphic>
          <a:graphicData uri="http://schemas.openxmlformats.org/drawingml/2006/table">
            <a:tbl>
              <a:tblPr firstRow="1" bandRow="1">
                <a:tableStyleId>{5C22544A-7EE6-4342-B048-85BDC9FD1C3A}</a:tableStyleId>
              </a:tblPr>
              <a:tblGrid>
                <a:gridCol w="4462818">
                  <a:extLst>
                    <a:ext uri="{9D8B030D-6E8A-4147-A177-3AD203B41FA5}">
                      <a16:colId xmlns:a16="http://schemas.microsoft.com/office/drawing/2014/main" xmlns="" val="20000"/>
                    </a:ext>
                  </a:extLst>
                </a:gridCol>
                <a:gridCol w="4667534">
                  <a:extLst>
                    <a:ext uri="{9D8B030D-6E8A-4147-A177-3AD203B41FA5}">
                      <a16:colId xmlns:a16="http://schemas.microsoft.com/office/drawing/2014/main" xmlns="" val="20001"/>
                    </a:ext>
                  </a:extLst>
                </a:gridCol>
              </a:tblGrid>
              <a:tr h="54425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50" b="1" u="sng" dirty="0" smtClean="0">
                          <a:solidFill>
                            <a:schemeClr val="tx1"/>
                          </a:solidFill>
                        </a:rPr>
                        <a:t>YELLOW (PARAPHRASING/ANALYSIS)</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50" b="1" u="sng" dirty="0" smtClean="0">
                          <a:solidFill>
                            <a:schemeClr val="tx1"/>
                          </a:solidFill>
                        </a:rPr>
                        <a:t>Important</a:t>
                      </a:r>
                      <a:r>
                        <a:rPr lang="en-US" sz="1850" b="1" u="sng" baseline="0" dirty="0" smtClean="0">
                          <a:solidFill>
                            <a:schemeClr val="tx1"/>
                          </a:solidFill>
                        </a:rPr>
                        <a:t> Terms</a:t>
                      </a:r>
                      <a:r>
                        <a:rPr lang="en-US" sz="1850" b="1" u="none" baseline="0" dirty="0" smtClean="0">
                          <a:solidFill>
                            <a:schemeClr val="tx1"/>
                          </a:solidFill>
                        </a:rPr>
                        <a:t>:</a:t>
                      </a:r>
                      <a:endParaRPr lang="en-US" sz="1850" b="1" u="none" dirty="0" smtClean="0">
                        <a:solidFill>
                          <a:schemeClr val="tx1"/>
                        </a:solidFill>
                      </a:endParaRPr>
                    </a:p>
                  </a:txBody>
                  <a:tcPr>
                    <a:solidFill>
                      <a:schemeClr val="bg1"/>
                    </a:solidFill>
                  </a:tcPr>
                </a:tc>
                <a:tc>
                  <a:txBody>
                    <a:bodyPr/>
                    <a:lstStyle/>
                    <a:p>
                      <a:pPr algn="ctr"/>
                      <a:r>
                        <a:rPr lang="en-US" sz="1850" b="1" u="sng" dirty="0" smtClean="0">
                          <a:solidFill>
                            <a:schemeClr val="tx1"/>
                          </a:solidFill>
                        </a:rPr>
                        <a:t>RED (CITATIONS/QUOTATIONS)</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50" b="1" u="sng" dirty="0" smtClean="0">
                          <a:solidFill>
                            <a:schemeClr val="tx1"/>
                          </a:solidFill>
                        </a:rPr>
                        <a:t>Important</a:t>
                      </a:r>
                      <a:r>
                        <a:rPr lang="en-US" sz="1850" b="1" u="sng" baseline="0" dirty="0" smtClean="0">
                          <a:solidFill>
                            <a:schemeClr val="tx1"/>
                          </a:solidFill>
                        </a:rPr>
                        <a:t> Terms</a:t>
                      </a:r>
                      <a:r>
                        <a:rPr lang="en-US" sz="1850" b="1" u="none" baseline="0" dirty="0" smtClean="0">
                          <a:solidFill>
                            <a:schemeClr val="tx1"/>
                          </a:solidFill>
                        </a:rPr>
                        <a:t>:</a:t>
                      </a:r>
                      <a:endParaRPr lang="en-US" sz="1850" b="1" u="none" dirty="0" smtClean="0">
                        <a:solidFill>
                          <a:schemeClr val="tx1"/>
                        </a:solidFill>
                      </a:endParaRPr>
                    </a:p>
                  </a:txBody>
                  <a:tcPr>
                    <a:solidFill>
                      <a:schemeClr val="bg1"/>
                    </a:solidFill>
                  </a:tcPr>
                </a:tc>
                <a:extLst>
                  <a:ext uri="{0D108BD9-81ED-4DB2-BD59-A6C34878D82A}">
                    <a16:rowId xmlns:a16="http://schemas.microsoft.com/office/drawing/2014/main" xmlns="" val="10000"/>
                  </a:ext>
                </a:extLst>
              </a:tr>
              <a:tr h="309237">
                <a:tc>
                  <a:txBody>
                    <a:bodyPr/>
                    <a:lstStyle/>
                    <a:p>
                      <a:r>
                        <a:rPr lang="en-US" sz="1850" b="1" dirty="0" smtClean="0">
                          <a:solidFill>
                            <a:schemeClr val="bg1"/>
                          </a:solidFill>
                        </a:rPr>
                        <a:t>Your own words</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Copying</a:t>
                      </a:r>
                      <a:r>
                        <a:rPr lang="en-US" sz="1850" b="1" baseline="0" dirty="0" smtClean="0">
                          <a:solidFill>
                            <a:schemeClr val="tx1"/>
                          </a:solidFill>
                        </a:rPr>
                        <a:t> OK *with “ “</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01"/>
                  </a:ext>
                </a:extLst>
              </a:tr>
              <a:tr h="309237">
                <a:tc>
                  <a:txBody>
                    <a:bodyPr/>
                    <a:lstStyle/>
                    <a:p>
                      <a:r>
                        <a:rPr lang="en-US" sz="1850" b="1" dirty="0" smtClean="0">
                          <a:solidFill>
                            <a:schemeClr val="bg1"/>
                          </a:solidFill>
                        </a:rPr>
                        <a:t>General</a:t>
                      </a:r>
                      <a:r>
                        <a:rPr lang="en-US" sz="1850" b="1" baseline="0" dirty="0" smtClean="0">
                          <a:solidFill>
                            <a:schemeClr val="bg1"/>
                          </a:solidFill>
                        </a:rPr>
                        <a:t> evidence (not from text for now)</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Text</a:t>
                      </a:r>
                      <a:r>
                        <a:rPr lang="en-US" sz="1850" b="1" baseline="0" dirty="0" smtClean="0">
                          <a:solidFill>
                            <a:schemeClr val="tx1"/>
                          </a:solidFill>
                        </a:rPr>
                        <a:t> evidence that is cited</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02"/>
                  </a:ext>
                </a:extLst>
              </a:tr>
              <a:tr h="544257">
                <a:tc>
                  <a:txBody>
                    <a:bodyPr/>
                    <a:lstStyle/>
                    <a:p>
                      <a:r>
                        <a:rPr lang="en-US" sz="1850" b="1" dirty="0" smtClean="0">
                          <a:solidFill>
                            <a:schemeClr val="bg1"/>
                          </a:solidFill>
                        </a:rPr>
                        <a:t>Explanation / Explain / Describe</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Must use quotation marks at</a:t>
                      </a:r>
                      <a:r>
                        <a:rPr lang="en-US" sz="1850" b="1" baseline="0" dirty="0" smtClean="0">
                          <a:solidFill>
                            <a:schemeClr val="tx1"/>
                          </a:solidFill>
                        </a:rPr>
                        <a:t> the start and end of sentence you copied</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03"/>
                  </a:ext>
                </a:extLst>
              </a:tr>
              <a:tr h="309237">
                <a:tc>
                  <a:txBody>
                    <a:bodyPr/>
                    <a:lstStyle/>
                    <a:p>
                      <a:r>
                        <a:rPr lang="en-US" sz="1850" b="1" dirty="0" smtClean="0">
                          <a:solidFill>
                            <a:schemeClr val="bg1"/>
                          </a:solidFill>
                        </a:rPr>
                        <a:t>NOT copying</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Quote/Quoting</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04"/>
                  </a:ext>
                </a:extLst>
              </a:tr>
              <a:tr h="309237">
                <a:tc>
                  <a:txBody>
                    <a:bodyPr/>
                    <a:lstStyle/>
                    <a:p>
                      <a:r>
                        <a:rPr lang="en-US" sz="1850" b="1" dirty="0" smtClean="0">
                          <a:solidFill>
                            <a:schemeClr val="bg1"/>
                          </a:solidFill>
                        </a:rPr>
                        <a:t>Can be</a:t>
                      </a:r>
                      <a:r>
                        <a:rPr lang="en-US" sz="1850" b="1" baseline="0" dirty="0" smtClean="0">
                          <a:solidFill>
                            <a:schemeClr val="bg1"/>
                          </a:solidFill>
                        </a:rPr>
                        <a:t> a REASON</a:t>
                      </a:r>
                      <a:endParaRPr lang="en-US" sz="1850" b="1" dirty="0">
                        <a:solidFill>
                          <a:schemeClr val="bg1"/>
                        </a:solidFill>
                      </a:endParaRP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50" b="1" dirty="0" smtClean="0">
                          <a:solidFill>
                            <a:schemeClr val="tx1"/>
                          </a:solidFill>
                        </a:rPr>
                        <a:t>Cite/Citing</a:t>
                      </a:r>
                    </a:p>
                  </a:txBody>
                  <a:tcPr>
                    <a:solidFill>
                      <a:srgbClr val="FF0000"/>
                    </a:solidFill>
                  </a:tcPr>
                </a:tc>
                <a:extLst>
                  <a:ext uri="{0D108BD9-81ED-4DB2-BD59-A6C34878D82A}">
                    <a16:rowId xmlns:a16="http://schemas.microsoft.com/office/drawing/2014/main" xmlns="" val="10005"/>
                  </a:ext>
                </a:extLst>
              </a:tr>
              <a:tr h="544257">
                <a:tc>
                  <a:txBody>
                    <a:bodyPr/>
                    <a:lstStyle/>
                    <a:p>
                      <a:r>
                        <a:rPr lang="en-US" sz="1850" b="1" dirty="0" smtClean="0">
                          <a:solidFill>
                            <a:schemeClr val="bg1"/>
                          </a:solidFill>
                        </a:rPr>
                        <a:t>Supporting</a:t>
                      </a:r>
                      <a:r>
                        <a:rPr lang="en-US" sz="1850" b="1" baseline="0" dirty="0" smtClean="0">
                          <a:solidFill>
                            <a:schemeClr val="bg1"/>
                          </a:solidFill>
                        </a:rPr>
                        <a:t> details</a:t>
                      </a:r>
                      <a:endParaRPr lang="en-US" sz="1850" b="1" dirty="0">
                        <a:solidFill>
                          <a:schemeClr val="bg1"/>
                        </a:solidFill>
                      </a:endParaRP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50" b="1" dirty="0" smtClean="0">
                          <a:solidFill>
                            <a:schemeClr val="tx1"/>
                          </a:solidFill>
                        </a:rPr>
                        <a:t>More specific</a:t>
                      </a:r>
                      <a:r>
                        <a:rPr lang="en-US" sz="1850" b="1" baseline="0" dirty="0" smtClean="0">
                          <a:solidFill>
                            <a:schemeClr val="tx1"/>
                          </a:solidFill>
                        </a:rPr>
                        <a:t> supporting</a:t>
                      </a:r>
                      <a:r>
                        <a:rPr lang="en-US" sz="1850" b="1" dirty="0" smtClean="0">
                          <a:solidFill>
                            <a:schemeClr val="tx1"/>
                          </a:solidFill>
                        </a:rPr>
                        <a:t> details that are cited</a:t>
                      </a:r>
                    </a:p>
                  </a:txBody>
                  <a:tcPr>
                    <a:solidFill>
                      <a:srgbClr val="FF0000"/>
                    </a:solidFill>
                  </a:tcPr>
                </a:tc>
                <a:extLst>
                  <a:ext uri="{0D108BD9-81ED-4DB2-BD59-A6C34878D82A}">
                    <a16:rowId xmlns:a16="http://schemas.microsoft.com/office/drawing/2014/main" xmlns="" val="10006"/>
                  </a:ext>
                </a:extLst>
              </a:tr>
              <a:tr h="544257">
                <a:tc>
                  <a:txBody>
                    <a:bodyPr/>
                    <a:lstStyle/>
                    <a:p>
                      <a:r>
                        <a:rPr lang="en-US" sz="1850" b="1" dirty="0" smtClean="0">
                          <a:solidFill>
                            <a:schemeClr val="bg1"/>
                          </a:solidFill>
                        </a:rPr>
                        <a:t>Specific examples</a:t>
                      </a:r>
                      <a:r>
                        <a:rPr lang="en-US" sz="1850" b="1" baseline="0" dirty="0" smtClean="0">
                          <a:solidFill>
                            <a:schemeClr val="bg1"/>
                          </a:solidFill>
                        </a:rPr>
                        <a:t> that are in your own words</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Specific Examples that are cited</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07"/>
                  </a:ext>
                </a:extLst>
              </a:tr>
              <a:tr h="450335">
                <a:tc>
                  <a:txBody>
                    <a:bodyPr/>
                    <a:lstStyle/>
                    <a:p>
                      <a:pPr algn="ctr"/>
                      <a:r>
                        <a:rPr lang="en-US" sz="1850" b="1" u="sng" dirty="0" smtClean="0">
                          <a:solidFill>
                            <a:schemeClr val="tx1"/>
                          </a:solidFill>
                        </a:rPr>
                        <a:t>WORDS</a:t>
                      </a:r>
                      <a:r>
                        <a:rPr lang="en-US" sz="1850" b="1" u="sng" baseline="0" dirty="0" smtClean="0">
                          <a:solidFill>
                            <a:schemeClr val="tx1"/>
                          </a:solidFill>
                        </a:rPr>
                        <a:t> TO START WITH:</a:t>
                      </a:r>
                      <a:endParaRPr lang="en-US" sz="1850" b="1" u="sng" dirty="0">
                        <a:solidFill>
                          <a:schemeClr val="tx1"/>
                        </a:solidFill>
                      </a:endParaRPr>
                    </a:p>
                  </a:txBody>
                  <a:tcPr>
                    <a:solidFill>
                      <a:schemeClr val="bg1"/>
                    </a:solidFill>
                  </a:tcPr>
                </a:tc>
                <a:tc>
                  <a:txBody>
                    <a:bodyPr/>
                    <a:lstStyle/>
                    <a:p>
                      <a:pPr algn="ctr"/>
                      <a:r>
                        <a:rPr lang="en-US" sz="1850" b="1" u="sng" dirty="0" smtClean="0">
                          <a:solidFill>
                            <a:schemeClr val="tx1"/>
                          </a:solidFill>
                        </a:rPr>
                        <a:t>WORDS TO START WITH:</a:t>
                      </a:r>
                      <a:endParaRPr lang="en-US" sz="1850" b="1" u="sng" dirty="0">
                        <a:solidFill>
                          <a:schemeClr val="tx1"/>
                        </a:solidFill>
                      </a:endParaRPr>
                    </a:p>
                  </a:txBody>
                  <a:tcPr>
                    <a:solidFill>
                      <a:schemeClr val="bg1"/>
                    </a:solidFill>
                  </a:tcPr>
                </a:tc>
                <a:extLst>
                  <a:ext uri="{0D108BD9-81ED-4DB2-BD59-A6C34878D82A}">
                    <a16:rowId xmlns:a16="http://schemas.microsoft.com/office/drawing/2014/main" xmlns="" val="10008"/>
                  </a:ext>
                </a:extLst>
              </a:tr>
              <a:tr h="309237">
                <a:tc>
                  <a:txBody>
                    <a:bodyPr/>
                    <a:lstStyle/>
                    <a:p>
                      <a:r>
                        <a:rPr lang="en-US" sz="1850" b="1" dirty="0" smtClean="0">
                          <a:solidFill>
                            <a:schemeClr val="bg1"/>
                          </a:solidFill>
                        </a:rPr>
                        <a:t>This means/shows that _______</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In the</a:t>
                      </a:r>
                      <a:r>
                        <a:rPr lang="en-US" sz="1850" b="1" baseline="0" dirty="0" smtClean="0">
                          <a:solidFill>
                            <a:schemeClr val="tx1"/>
                          </a:solidFill>
                        </a:rPr>
                        <a:t> text it states, “_______”</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09"/>
                  </a:ext>
                </a:extLst>
              </a:tr>
              <a:tr h="403234">
                <a:tc>
                  <a:txBody>
                    <a:bodyPr/>
                    <a:lstStyle/>
                    <a:p>
                      <a:r>
                        <a:rPr lang="en-US" sz="1850" b="1" dirty="0" smtClean="0">
                          <a:solidFill>
                            <a:schemeClr val="bg1"/>
                          </a:solidFill>
                        </a:rPr>
                        <a:t>In</a:t>
                      </a:r>
                      <a:r>
                        <a:rPr lang="en-US" sz="1850" b="1" baseline="0" dirty="0" smtClean="0">
                          <a:solidFill>
                            <a:schemeClr val="bg1"/>
                          </a:solidFill>
                        </a:rPr>
                        <a:t> other words, ________</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According to the author,</a:t>
                      </a:r>
                      <a:r>
                        <a:rPr lang="en-US" sz="1850" b="1" baseline="0" dirty="0" smtClean="0">
                          <a:solidFill>
                            <a:schemeClr val="tx1"/>
                          </a:solidFill>
                        </a:rPr>
                        <a:t> “______”</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10"/>
                  </a:ext>
                </a:extLst>
              </a:tr>
              <a:tr h="309237">
                <a:tc>
                  <a:txBody>
                    <a:bodyPr/>
                    <a:lstStyle/>
                    <a:p>
                      <a:r>
                        <a:rPr lang="en-US" sz="1850" b="1" dirty="0" smtClean="0">
                          <a:solidFill>
                            <a:schemeClr val="bg1"/>
                          </a:solidFill>
                        </a:rPr>
                        <a:t>Here we can see that</a:t>
                      </a:r>
                      <a:r>
                        <a:rPr lang="en-US" sz="1850" b="1" baseline="0" dirty="0" smtClean="0">
                          <a:solidFill>
                            <a:schemeClr val="bg1"/>
                          </a:solidFill>
                        </a:rPr>
                        <a:t> _____________</a:t>
                      </a:r>
                      <a:endParaRPr lang="en-US" sz="1850" b="1" dirty="0">
                        <a:solidFill>
                          <a:schemeClr val="bg1"/>
                        </a:solidFill>
                      </a:endParaRPr>
                    </a:p>
                  </a:txBody>
                  <a:tcPr>
                    <a:solidFill>
                      <a:srgbClr val="FFC000"/>
                    </a:solidFill>
                  </a:tcPr>
                </a:tc>
                <a:tc>
                  <a:txBody>
                    <a:bodyPr/>
                    <a:lstStyle/>
                    <a:p>
                      <a:r>
                        <a:rPr lang="en-US" sz="1850" b="1" dirty="0" smtClean="0">
                          <a:solidFill>
                            <a:schemeClr val="tx1"/>
                          </a:solidFill>
                        </a:rPr>
                        <a:t>For example, “________”</a:t>
                      </a:r>
                      <a:endParaRPr lang="en-US" sz="1850" b="1" dirty="0">
                        <a:solidFill>
                          <a:schemeClr val="tx1"/>
                        </a:solidFill>
                      </a:endParaRPr>
                    </a:p>
                  </a:txBody>
                  <a:tcPr>
                    <a:solidFill>
                      <a:srgbClr val="FF0000"/>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115801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219367" y="1005547"/>
            <a:ext cx="8672846" cy="3524042"/>
          </a:xfrm>
          <a:prstGeom prst="rect">
            <a:avLst/>
          </a:prstGeom>
          <a:noFill/>
          <a:ln w="41275">
            <a:solidFill>
              <a:srgbClr val="FF0000"/>
            </a:solidFill>
          </a:ln>
        </p:spPr>
        <p:txBody>
          <a:bodyPr wrap="square" rtlCol="0">
            <a:spAutoFit/>
          </a:bodyPr>
          <a:lstStyle/>
          <a:p>
            <a:r>
              <a:rPr lang="en-US" sz="2500" b="1" u="sng" dirty="0" smtClean="0">
                <a:solidFill>
                  <a:srgbClr val="FF0000"/>
                </a:solidFill>
              </a:rPr>
              <a:t>Today YOU:</a:t>
            </a:r>
          </a:p>
          <a:p>
            <a:pPr marL="342900" indent="-342900">
              <a:buFont typeface="Arial" panose="020B0604020202020204" pitchFamily="34" charset="0"/>
              <a:buChar char="•"/>
            </a:pPr>
            <a:r>
              <a:rPr lang="en-US" sz="2200" b="1" dirty="0" smtClean="0">
                <a:solidFill>
                  <a:srgbClr val="0312EC"/>
                </a:solidFill>
              </a:rPr>
              <a:t>Do the activity for your OWN paragraph about ice cream</a:t>
            </a:r>
          </a:p>
          <a:p>
            <a:pPr marL="342900" indent="-342900">
              <a:buFont typeface="Arial" panose="020B0604020202020204" pitchFamily="34" charset="0"/>
              <a:buChar char="•"/>
            </a:pPr>
            <a:r>
              <a:rPr lang="en-US" sz="2200" b="1" dirty="0" smtClean="0">
                <a:solidFill>
                  <a:srgbClr val="0312EC"/>
                </a:solidFill>
              </a:rPr>
              <a:t>You should have the following:</a:t>
            </a:r>
          </a:p>
          <a:p>
            <a:pPr marL="800100" lvl="1" indent="-342900">
              <a:buFont typeface="Wingdings" panose="05000000000000000000" pitchFamily="2" charset="2"/>
              <a:buChar char="ü"/>
            </a:pPr>
            <a:r>
              <a:rPr lang="en-US" sz="2200" b="1" dirty="0">
                <a:solidFill>
                  <a:srgbClr val="0312EC"/>
                </a:solidFill>
              </a:rPr>
              <a:t>1</a:t>
            </a:r>
            <a:r>
              <a:rPr lang="en-US" sz="2200" b="1" dirty="0" smtClean="0">
                <a:solidFill>
                  <a:srgbClr val="0312EC"/>
                </a:solidFill>
              </a:rPr>
              <a:t> topic sentence </a:t>
            </a:r>
            <a:r>
              <a:rPr lang="en-US" sz="2200" b="1" dirty="0" smtClean="0">
                <a:solidFill>
                  <a:srgbClr val="00B050"/>
                </a:solidFill>
              </a:rPr>
              <a:t>(green)</a:t>
            </a:r>
          </a:p>
          <a:p>
            <a:pPr marL="800100" lvl="1" indent="-342900">
              <a:buFont typeface="Wingdings" panose="05000000000000000000" pitchFamily="2" charset="2"/>
              <a:buChar char="ü"/>
            </a:pPr>
            <a:r>
              <a:rPr lang="en-US" sz="2200" b="1" dirty="0">
                <a:solidFill>
                  <a:srgbClr val="0312EC"/>
                </a:solidFill>
              </a:rPr>
              <a:t>1</a:t>
            </a:r>
            <a:r>
              <a:rPr lang="en-US" sz="2200" b="1" dirty="0" smtClean="0">
                <a:solidFill>
                  <a:srgbClr val="0312EC"/>
                </a:solidFill>
              </a:rPr>
              <a:t> concluding sentence </a:t>
            </a:r>
            <a:r>
              <a:rPr lang="en-US" sz="2200" b="1" dirty="0" smtClean="0">
                <a:solidFill>
                  <a:srgbClr val="00B050"/>
                </a:solidFill>
              </a:rPr>
              <a:t>(green)</a:t>
            </a:r>
          </a:p>
          <a:p>
            <a:pPr marL="800100" lvl="1" indent="-342900">
              <a:buFont typeface="Wingdings" panose="05000000000000000000" pitchFamily="2" charset="2"/>
              <a:buChar char="ü"/>
            </a:pPr>
            <a:r>
              <a:rPr lang="en-US" sz="2200" b="1" dirty="0">
                <a:solidFill>
                  <a:srgbClr val="0312EC"/>
                </a:solidFill>
              </a:rPr>
              <a:t>2</a:t>
            </a:r>
            <a:r>
              <a:rPr lang="en-US" sz="2200" b="1" dirty="0" smtClean="0">
                <a:solidFill>
                  <a:srgbClr val="0312EC"/>
                </a:solidFill>
              </a:rPr>
              <a:t> supporting sentences </a:t>
            </a:r>
            <a:r>
              <a:rPr lang="en-US" sz="2200" b="1" dirty="0" smtClean="0">
                <a:solidFill>
                  <a:srgbClr val="FFE11C"/>
                </a:solidFill>
              </a:rPr>
              <a:t>(yellow)</a:t>
            </a:r>
          </a:p>
          <a:p>
            <a:pPr marL="800100" lvl="1" indent="-342900">
              <a:buFont typeface="Wingdings" panose="05000000000000000000" pitchFamily="2" charset="2"/>
              <a:buChar char="ü"/>
            </a:pPr>
            <a:r>
              <a:rPr lang="en-US" sz="2200" b="1" dirty="0">
                <a:solidFill>
                  <a:srgbClr val="0312EC"/>
                </a:solidFill>
              </a:rPr>
              <a:t>2</a:t>
            </a:r>
            <a:r>
              <a:rPr lang="en-US" sz="2200" b="1" dirty="0" smtClean="0">
                <a:solidFill>
                  <a:srgbClr val="0312EC"/>
                </a:solidFill>
              </a:rPr>
              <a:t> text evidence/examples </a:t>
            </a:r>
            <a:r>
              <a:rPr lang="en-US" sz="2200" b="1" dirty="0" smtClean="0">
                <a:solidFill>
                  <a:srgbClr val="FF0000"/>
                </a:solidFill>
              </a:rPr>
              <a:t>(red) </a:t>
            </a:r>
          </a:p>
          <a:p>
            <a:pPr marL="1257300" lvl="2" indent="-342900">
              <a:buFont typeface="Wingdings" panose="05000000000000000000" pitchFamily="2" charset="2"/>
              <a:buChar char="Ø"/>
            </a:pPr>
            <a:r>
              <a:rPr lang="en-US" sz="2200" b="1" dirty="0" smtClean="0">
                <a:solidFill>
                  <a:srgbClr val="0312EC"/>
                </a:solidFill>
              </a:rPr>
              <a:t>Start with “</a:t>
            </a:r>
            <a:r>
              <a:rPr lang="en-US" sz="2200" b="1" dirty="0" smtClean="0">
                <a:solidFill>
                  <a:srgbClr val="FF0000"/>
                </a:solidFill>
              </a:rPr>
              <a:t>The text states” </a:t>
            </a:r>
            <a:r>
              <a:rPr lang="en-US" sz="2200" b="1" dirty="0" smtClean="0">
                <a:solidFill>
                  <a:srgbClr val="0312EC"/>
                </a:solidFill>
              </a:rPr>
              <a:t>and the website address and line number</a:t>
            </a:r>
          </a:p>
          <a:p>
            <a:pPr marL="1257300" lvl="2" indent="-342900">
              <a:buFont typeface="Wingdings" panose="05000000000000000000" pitchFamily="2" charset="2"/>
              <a:buChar char="Ø"/>
            </a:pPr>
            <a:r>
              <a:rPr lang="en-US" sz="2200" b="1" dirty="0" smtClean="0">
                <a:solidFill>
                  <a:srgbClr val="0312EC"/>
                </a:solidFill>
              </a:rPr>
              <a:t>Start with </a:t>
            </a:r>
            <a:r>
              <a:rPr lang="en-US" sz="2200" b="1" dirty="0" smtClean="0">
                <a:solidFill>
                  <a:srgbClr val="FF0000"/>
                </a:solidFill>
              </a:rPr>
              <a:t>“For example”</a:t>
            </a:r>
          </a:p>
        </p:txBody>
      </p:sp>
      <p:sp>
        <p:nvSpPr>
          <p:cNvPr id="9" name="Rectangle 8"/>
          <p:cNvSpPr/>
          <p:nvPr/>
        </p:nvSpPr>
        <p:spPr>
          <a:xfrm>
            <a:off x="148117" y="87328"/>
            <a:ext cx="8924946" cy="661720"/>
          </a:xfrm>
          <a:prstGeom prst="rect">
            <a:avLst/>
          </a:prstGeom>
        </p:spPr>
        <p:txBody>
          <a:bodyPr wrap="none">
            <a:spAutoFit/>
          </a:bodyPr>
          <a:lstStyle/>
          <a:p>
            <a:r>
              <a:rPr lang="en-US" sz="3700" b="1" u="sng" dirty="0" smtClean="0"/>
              <a:t>TODAY’S OBJECTIVES- Argumentative Essay </a:t>
            </a:r>
            <a:endParaRPr lang="en-US" sz="3700" dirty="0"/>
          </a:p>
        </p:txBody>
      </p:sp>
      <p:pic>
        <p:nvPicPr>
          <p:cNvPr id="7" name="Picture 6"/>
          <p:cNvPicPr>
            <a:picLocks noChangeAspect="1"/>
          </p:cNvPicPr>
          <p:nvPr/>
        </p:nvPicPr>
        <p:blipFill>
          <a:blip r:embed="rId4"/>
          <a:stretch>
            <a:fillRect/>
          </a:stretch>
        </p:blipFill>
        <p:spPr>
          <a:xfrm>
            <a:off x="5020457" y="4143586"/>
            <a:ext cx="2423465" cy="2423465"/>
          </a:xfrm>
          <a:prstGeom prst="rect">
            <a:avLst/>
          </a:prstGeom>
        </p:spPr>
      </p:pic>
    </p:spTree>
    <p:extLst>
      <p:ext uri="{BB962C8B-B14F-4D97-AF65-F5344CB8AC3E}">
        <p14:creationId xmlns:p14="http://schemas.microsoft.com/office/powerpoint/2010/main" val="4100109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2366821" y="968350"/>
            <a:ext cx="6042888" cy="1585049"/>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1900" b="1" dirty="0" smtClean="0">
                <a:solidFill>
                  <a:srgbClr val="FF0000"/>
                </a:solidFill>
              </a:rPr>
              <a:t>Main/Central Idea / Topic Sentence / Summary / Claim</a:t>
            </a:r>
          </a:p>
          <a:p>
            <a:pPr marL="342900" indent="-342900">
              <a:buFont typeface="Arial" panose="020B0604020202020204" pitchFamily="34" charset="0"/>
              <a:buChar char="•"/>
            </a:pPr>
            <a:r>
              <a:rPr lang="en-US" sz="1900" b="1" dirty="0" smtClean="0">
                <a:solidFill>
                  <a:srgbClr val="FF0000"/>
                </a:solidFill>
              </a:rPr>
              <a:t>What the whole paragraph or essay is about</a:t>
            </a:r>
          </a:p>
          <a:p>
            <a:pPr marL="342900" indent="-342900">
              <a:buFont typeface="Arial" panose="020B0604020202020204" pitchFamily="34" charset="0"/>
              <a:buChar char="•"/>
            </a:pPr>
            <a:r>
              <a:rPr lang="en-US" sz="1900" b="1" dirty="0" smtClean="0">
                <a:solidFill>
                  <a:srgbClr val="FF0000"/>
                </a:solidFill>
              </a:rPr>
              <a:t>In your own words always</a:t>
            </a:r>
          </a:p>
          <a:p>
            <a:pPr marL="342900" indent="-342900">
              <a:buFont typeface="Arial" panose="020B0604020202020204" pitchFamily="34" charset="0"/>
              <a:buChar char="•"/>
            </a:pPr>
            <a:r>
              <a:rPr lang="en-US" sz="1900" b="1" dirty="0" smtClean="0">
                <a:solidFill>
                  <a:srgbClr val="FF0000"/>
                </a:solidFill>
              </a:rPr>
              <a:t>First and/or last sentence</a:t>
            </a:r>
          </a:p>
          <a:p>
            <a:pPr marL="342900" indent="-342900">
              <a:buFont typeface="Arial" panose="020B0604020202020204" pitchFamily="34" charset="0"/>
              <a:buChar char="•"/>
            </a:pPr>
            <a:r>
              <a:rPr lang="en-US" sz="1900" b="1" i="1" dirty="0" smtClean="0">
                <a:solidFill>
                  <a:srgbClr val="0312EC"/>
                </a:solidFill>
              </a:rPr>
              <a:t>“I like many types of ice cream</a:t>
            </a:r>
            <a:r>
              <a:rPr lang="en-US" sz="2100" b="1" i="1" dirty="0" smtClean="0">
                <a:solidFill>
                  <a:srgbClr val="0312EC"/>
                </a:solidFill>
              </a:rPr>
              <a:t>”</a:t>
            </a:r>
          </a:p>
        </p:txBody>
      </p:sp>
      <p:sp>
        <p:nvSpPr>
          <p:cNvPr id="9" name="Rectangle 8"/>
          <p:cNvSpPr/>
          <p:nvPr/>
        </p:nvSpPr>
        <p:spPr>
          <a:xfrm>
            <a:off x="2008908" y="85892"/>
            <a:ext cx="5635774" cy="661720"/>
          </a:xfrm>
          <a:prstGeom prst="rect">
            <a:avLst/>
          </a:prstGeom>
        </p:spPr>
        <p:txBody>
          <a:bodyPr wrap="none">
            <a:spAutoFit/>
          </a:bodyPr>
          <a:lstStyle/>
          <a:p>
            <a:r>
              <a:rPr lang="en-US" sz="3700" b="1" u="sng" dirty="0" smtClean="0"/>
              <a:t>Step up to Writing Strategy:</a:t>
            </a:r>
            <a:endParaRPr lang="en-US" sz="3700" dirty="0"/>
          </a:p>
        </p:txBody>
      </p:sp>
      <p:sp>
        <p:nvSpPr>
          <p:cNvPr id="4" name="Oval 3"/>
          <p:cNvSpPr/>
          <p:nvPr/>
        </p:nvSpPr>
        <p:spPr>
          <a:xfrm>
            <a:off x="585069" y="951548"/>
            <a:ext cx="1576243" cy="1524000"/>
          </a:xfrm>
          <a:prstGeom prst="ellipse">
            <a:avLst/>
          </a:prstGeom>
          <a:gradFill>
            <a:gsLst>
              <a:gs pos="100000">
                <a:srgbClr val="00B05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585067" y="2860657"/>
            <a:ext cx="1576243" cy="1524000"/>
          </a:xfrm>
          <a:prstGeom prst="ellipse">
            <a:avLst/>
          </a:prstGeom>
          <a:gradFill>
            <a:gsLst>
              <a:gs pos="100000">
                <a:srgbClr val="FFFF0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529647" y="4738704"/>
            <a:ext cx="1576243" cy="1524000"/>
          </a:xfrm>
          <a:prstGeom prst="ellipse">
            <a:avLst/>
          </a:prstGeom>
          <a:gradFill>
            <a:gsLst>
              <a:gs pos="100000">
                <a:srgbClr val="FC0C73"/>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2352961" y="2907991"/>
            <a:ext cx="6056748" cy="1261884"/>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1900" b="1" dirty="0" smtClean="0">
                <a:solidFill>
                  <a:srgbClr val="FF0000"/>
                </a:solidFill>
              </a:rPr>
              <a:t>Explaining / Describing / Saying more about the topic</a:t>
            </a:r>
          </a:p>
          <a:p>
            <a:pPr marL="342900" indent="-342900">
              <a:buFont typeface="Arial" panose="020B0604020202020204" pitchFamily="34" charset="0"/>
              <a:buChar char="•"/>
            </a:pPr>
            <a:r>
              <a:rPr lang="en-US" sz="1900" b="1" dirty="0" smtClean="0">
                <a:solidFill>
                  <a:srgbClr val="FF0000"/>
                </a:solidFill>
              </a:rPr>
              <a:t>Supporting sentence (supports the main idea/topic) </a:t>
            </a:r>
          </a:p>
          <a:p>
            <a:pPr marL="342900" indent="-342900">
              <a:buFont typeface="Arial" panose="020B0604020202020204" pitchFamily="34" charset="0"/>
              <a:buChar char="•"/>
            </a:pPr>
            <a:r>
              <a:rPr lang="en-US" sz="1900" b="1" dirty="0" smtClean="0">
                <a:solidFill>
                  <a:srgbClr val="FF0000"/>
                </a:solidFill>
              </a:rPr>
              <a:t>In your own words</a:t>
            </a:r>
          </a:p>
          <a:p>
            <a:pPr marL="342900" indent="-342900">
              <a:buFont typeface="Arial" panose="020B0604020202020204" pitchFamily="34" charset="0"/>
              <a:buChar char="•"/>
            </a:pPr>
            <a:r>
              <a:rPr lang="en-US" sz="1900" b="1" i="1" dirty="0">
                <a:solidFill>
                  <a:srgbClr val="0312EC"/>
                </a:solidFill>
              </a:rPr>
              <a:t>“Chocolate is my favorite flavor.”</a:t>
            </a:r>
          </a:p>
        </p:txBody>
      </p:sp>
      <p:sp>
        <p:nvSpPr>
          <p:cNvPr id="14" name="TextBox 13"/>
          <p:cNvSpPr txBox="1"/>
          <p:nvPr/>
        </p:nvSpPr>
        <p:spPr>
          <a:xfrm>
            <a:off x="2352960" y="4331486"/>
            <a:ext cx="6056749" cy="2431435"/>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1900" b="1" dirty="0" smtClean="0">
                <a:solidFill>
                  <a:srgbClr val="FF0000"/>
                </a:solidFill>
              </a:rPr>
              <a:t>Saying even more about the topic in detail</a:t>
            </a:r>
          </a:p>
          <a:p>
            <a:pPr marL="342900" indent="-342900">
              <a:buFont typeface="Arial" panose="020B0604020202020204" pitchFamily="34" charset="0"/>
              <a:buChar char="•"/>
            </a:pPr>
            <a:r>
              <a:rPr lang="en-US" sz="1900" b="1" dirty="0" smtClean="0">
                <a:solidFill>
                  <a:srgbClr val="FF0000"/>
                </a:solidFill>
              </a:rPr>
              <a:t>Details and Examples</a:t>
            </a:r>
          </a:p>
          <a:p>
            <a:pPr marL="342900" indent="-342900">
              <a:buFont typeface="Arial" panose="020B0604020202020204" pitchFamily="34" charset="0"/>
              <a:buChar char="•"/>
            </a:pPr>
            <a:r>
              <a:rPr lang="en-US" sz="1900" b="1" dirty="0" smtClean="0">
                <a:solidFill>
                  <a:srgbClr val="FF0000"/>
                </a:solidFill>
              </a:rPr>
              <a:t>Specific information (one time, one place)</a:t>
            </a:r>
          </a:p>
          <a:p>
            <a:pPr marL="342900" indent="-342900">
              <a:buFont typeface="Arial" panose="020B0604020202020204" pitchFamily="34" charset="0"/>
              <a:buChar char="•"/>
            </a:pPr>
            <a:r>
              <a:rPr lang="en-US" sz="1900" b="1" dirty="0" smtClean="0">
                <a:solidFill>
                  <a:srgbClr val="FF0000"/>
                </a:solidFill>
              </a:rPr>
              <a:t>Copied text/citations/quotations (“Text evidence”)</a:t>
            </a:r>
          </a:p>
          <a:p>
            <a:pPr marL="342900" indent="-342900">
              <a:buFont typeface="Arial" panose="020B0604020202020204" pitchFamily="34" charset="0"/>
              <a:buChar char="•"/>
            </a:pPr>
            <a:r>
              <a:rPr lang="en-US" sz="1900" b="1" i="1" u="sng" dirty="0" smtClean="0">
                <a:solidFill>
                  <a:srgbClr val="0312EC"/>
                </a:solidFill>
              </a:rPr>
              <a:t>The text states</a:t>
            </a:r>
            <a:r>
              <a:rPr lang="en-US" sz="1900" b="1" i="1" dirty="0" smtClean="0">
                <a:solidFill>
                  <a:srgbClr val="0312EC"/>
                </a:solidFill>
              </a:rPr>
              <a:t>, “Chocolate is the most popular flavor in the world” (Text #2, Line 20)   OR</a:t>
            </a:r>
          </a:p>
          <a:p>
            <a:pPr marL="342900" indent="-342900">
              <a:buFont typeface="Arial" panose="020B0604020202020204" pitchFamily="34" charset="0"/>
              <a:buChar char="•"/>
            </a:pPr>
            <a:r>
              <a:rPr lang="en-US" sz="1900" b="1" i="1" u="sng" dirty="0" smtClean="0">
                <a:solidFill>
                  <a:srgbClr val="0312EC"/>
                </a:solidFill>
              </a:rPr>
              <a:t>For example</a:t>
            </a:r>
            <a:r>
              <a:rPr lang="en-US" sz="1900" b="1" i="1" dirty="0" smtClean="0">
                <a:solidFill>
                  <a:srgbClr val="0312EC"/>
                </a:solidFill>
              </a:rPr>
              <a:t>, chocolate is the most popular flavor in the world.</a:t>
            </a:r>
            <a:endParaRPr lang="en-US" sz="1900" b="1" i="1" dirty="0">
              <a:solidFill>
                <a:srgbClr val="0312EC"/>
              </a:solidFill>
            </a:endParaRPr>
          </a:p>
        </p:txBody>
      </p:sp>
      <p:sp>
        <p:nvSpPr>
          <p:cNvPr id="2" name="TextBox 1"/>
          <p:cNvSpPr txBox="1"/>
          <p:nvPr/>
        </p:nvSpPr>
        <p:spPr>
          <a:xfrm>
            <a:off x="539991" y="1296536"/>
            <a:ext cx="1700933" cy="707886"/>
          </a:xfrm>
          <a:prstGeom prst="rect">
            <a:avLst/>
          </a:prstGeom>
          <a:noFill/>
        </p:spPr>
        <p:txBody>
          <a:bodyPr wrap="square" rtlCol="0">
            <a:spAutoFit/>
          </a:bodyPr>
          <a:lstStyle/>
          <a:p>
            <a:pPr algn="ctr"/>
            <a:r>
              <a:rPr lang="en-US" sz="4000" dirty="0">
                <a:solidFill>
                  <a:schemeClr val="bg1"/>
                </a:solidFill>
              </a:rPr>
              <a:t>2</a:t>
            </a:r>
            <a:r>
              <a:rPr lang="en-US" sz="4000" dirty="0" smtClean="0">
                <a:solidFill>
                  <a:schemeClr val="bg1"/>
                </a:solidFill>
              </a:rPr>
              <a:t> times</a:t>
            </a:r>
            <a:endParaRPr lang="en-US" sz="4000" dirty="0">
              <a:solidFill>
                <a:schemeClr val="bg1"/>
              </a:solidFill>
            </a:endParaRPr>
          </a:p>
        </p:txBody>
      </p:sp>
      <p:sp>
        <p:nvSpPr>
          <p:cNvPr id="15" name="TextBox 14"/>
          <p:cNvSpPr txBox="1"/>
          <p:nvPr/>
        </p:nvSpPr>
        <p:spPr>
          <a:xfrm>
            <a:off x="542263" y="3223151"/>
            <a:ext cx="1700933" cy="707886"/>
          </a:xfrm>
          <a:prstGeom prst="rect">
            <a:avLst/>
          </a:prstGeom>
          <a:noFill/>
        </p:spPr>
        <p:txBody>
          <a:bodyPr wrap="square" rtlCol="0">
            <a:spAutoFit/>
          </a:bodyPr>
          <a:lstStyle/>
          <a:p>
            <a:pPr algn="ctr"/>
            <a:r>
              <a:rPr lang="en-US" sz="3900" dirty="0">
                <a:solidFill>
                  <a:schemeClr val="bg1"/>
                </a:solidFill>
              </a:rPr>
              <a:t>2</a:t>
            </a:r>
            <a:r>
              <a:rPr lang="en-US" sz="3900" dirty="0" smtClean="0">
                <a:solidFill>
                  <a:schemeClr val="bg1"/>
                </a:solidFill>
              </a:rPr>
              <a:t> times</a:t>
            </a:r>
            <a:endParaRPr lang="en-US" sz="3900" dirty="0">
              <a:solidFill>
                <a:schemeClr val="bg1"/>
              </a:solidFill>
            </a:endParaRPr>
          </a:p>
        </p:txBody>
      </p:sp>
      <p:sp>
        <p:nvSpPr>
          <p:cNvPr id="16" name="TextBox 15"/>
          <p:cNvSpPr txBox="1"/>
          <p:nvPr/>
        </p:nvSpPr>
        <p:spPr>
          <a:xfrm>
            <a:off x="467301" y="5142293"/>
            <a:ext cx="1700933" cy="707886"/>
          </a:xfrm>
          <a:prstGeom prst="rect">
            <a:avLst/>
          </a:prstGeom>
          <a:noFill/>
        </p:spPr>
        <p:txBody>
          <a:bodyPr wrap="square" rtlCol="0">
            <a:spAutoFit/>
          </a:bodyPr>
          <a:lstStyle/>
          <a:p>
            <a:pPr algn="ctr"/>
            <a:r>
              <a:rPr lang="en-US" sz="3900" dirty="0" smtClean="0">
                <a:solidFill>
                  <a:schemeClr val="bg1"/>
                </a:solidFill>
              </a:rPr>
              <a:t>2 times</a:t>
            </a:r>
            <a:endParaRPr lang="en-US" sz="3900" dirty="0">
              <a:solidFill>
                <a:schemeClr val="bg1"/>
              </a:solidFill>
            </a:endParaRPr>
          </a:p>
        </p:txBody>
      </p:sp>
    </p:spTree>
    <p:extLst>
      <p:ext uri="{BB962C8B-B14F-4D97-AF65-F5344CB8AC3E}">
        <p14:creationId xmlns:p14="http://schemas.microsoft.com/office/powerpoint/2010/main" val="912223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48" y="13647"/>
            <a:ext cx="9144000" cy="836595"/>
          </a:xfrm>
          <a:prstGeom prst="rect">
            <a:avLst/>
          </a:prstGeom>
          <a:ln w="25400">
            <a:solidFill>
              <a:srgbClr val="740277"/>
            </a:solidFill>
          </a:ln>
        </p:spPr>
      </p:pic>
      <p:sp>
        <p:nvSpPr>
          <p:cNvPr id="5" name="AutoShape 2" descr="Image result for bel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Image result for bel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2352960" y="1439951"/>
            <a:ext cx="6042888" cy="553998"/>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3000" b="1" i="1" dirty="0" smtClean="0">
                <a:solidFill>
                  <a:srgbClr val="0312EC"/>
                </a:solidFill>
              </a:rPr>
              <a:t>“I like many types of ice cream”</a:t>
            </a:r>
          </a:p>
        </p:txBody>
      </p:sp>
      <p:sp>
        <p:nvSpPr>
          <p:cNvPr id="9" name="Rectangle 8"/>
          <p:cNvSpPr/>
          <p:nvPr/>
        </p:nvSpPr>
        <p:spPr>
          <a:xfrm>
            <a:off x="869536" y="-84584"/>
            <a:ext cx="7646665" cy="1015663"/>
          </a:xfrm>
          <a:prstGeom prst="rect">
            <a:avLst/>
          </a:prstGeom>
        </p:spPr>
        <p:txBody>
          <a:bodyPr wrap="square" anchor="ctr">
            <a:spAutoFit/>
          </a:bodyPr>
          <a:lstStyle/>
          <a:p>
            <a:pPr algn="ctr"/>
            <a:r>
              <a:rPr lang="en-US" sz="3000" b="1" u="sng" dirty="0" smtClean="0"/>
              <a:t>Step up to Writing Strategy: </a:t>
            </a:r>
          </a:p>
          <a:p>
            <a:pPr algn="ctr"/>
            <a:r>
              <a:rPr lang="en-US" sz="3000" b="1" u="sng" dirty="0" smtClean="0"/>
              <a:t>Example of Your Graphic Organizer</a:t>
            </a:r>
            <a:endParaRPr lang="en-US" sz="3000" dirty="0"/>
          </a:p>
        </p:txBody>
      </p:sp>
      <p:sp>
        <p:nvSpPr>
          <p:cNvPr id="4" name="Oval 3"/>
          <p:cNvSpPr/>
          <p:nvPr/>
        </p:nvSpPr>
        <p:spPr>
          <a:xfrm>
            <a:off x="585069" y="951548"/>
            <a:ext cx="1576243" cy="1524000"/>
          </a:xfrm>
          <a:prstGeom prst="ellipse">
            <a:avLst/>
          </a:prstGeom>
          <a:gradFill>
            <a:gsLst>
              <a:gs pos="100000">
                <a:srgbClr val="00B05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585067" y="2751473"/>
            <a:ext cx="1576243" cy="1524000"/>
          </a:xfrm>
          <a:prstGeom prst="ellipse">
            <a:avLst/>
          </a:prstGeom>
          <a:gradFill>
            <a:gsLst>
              <a:gs pos="100000">
                <a:srgbClr val="FFFF00"/>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529647" y="4738704"/>
            <a:ext cx="1576243" cy="1524000"/>
          </a:xfrm>
          <a:prstGeom prst="ellipse">
            <a:avLst/>
          </a:prstGeom>
          <a:gradFill>
            <a:gsLst>
              <a:gs pos="100000">
                <a:srgbClr val="FC0C73"/>
              </a:gs>
              <a:gs pos="100000">
                <a:schemeClr val="accent1">
                  <a:tint val="50000"/>
                  <a:shade val="100000"/>
                  <a:satMod val="350000"/>
                </a:schemeClr>
              </a:gs>
            </a:gsLst>
          </a:gradFill>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2422230" y="3196419"/>
            <a:ext cx="6056748" cy="553998"/>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3000" b="1" i="1" dirty="0" smtClean="0">
                <a:solidFill>
                  <a:srgbClr val="0312EC"/>
                </a:solidFill>
              </a:rPr>
              <a:t>“</a:t>
            </a:r>
            <a:r>
              <a:rPr lang="en-US" sz="3000" b="1" i="1" dirty="0">
                <a:solidFill>
                  <a:srgbClr val="0312EC"/>
                </a:solidFill>
              </a:rPr>
              <a:t>Chocolate is my favorite flavor</a:t>
            </a:r>
            <a:r>
              <a:rPr lang="en-US" sz="3000" b="1" i="1" dirty="0" smtClean="0">
                <a:solidFill>
                  <a:srgbClr val="0312EC"/>
                </a:solidFill>
              </a:rPr>
              <a:t>.”</a:t>
            </a:r>
            <a:endParaRPr lang="en-US" sz="3000" b="1" i="1" dirty="0">
              <a:solidFill>
                <a:srgbClr val="0312EC"/>
              </a:solidFill>
            </a:endParaRPr>
          </a:p>
        </p:txBody>
      </p:sp>
      <p:sp>
        <p:nvSpPr>
          <p:cNvPr id="14" name="TextBox 13"/>
          <p:cNvSpPr txBox="1"/>
          <p:nvPr/>
        </p:nvSpPr>
        <p:spPr>
          <a:xfrm>
            <a:off x="2339099" y="4551106"/>
            <a:ext cx="6056749" cy="2246769"/>
          </a:xfrm>
          <a:prstGeom prst="rect">
            <a:avLst/>
          </a:prstGeom>
          <a:noFill/>
          <a:ln w="41275">
            <a:solidFill>
              <a:schemeClr val="bg1"/>
            </a:solidFill>
          </a:ln>
        </p:spPr>
        <p:txBody>
          <a:bodyPr wrap="square" rtlCol="0">
            <a:spAutoFit/>
          </a:bodyPr>
          <a:lstStyle/>
          <a:p>
            <a:pPr marL="342900" indent="-342900">
              <a:buFont typeface="Arial" panose="020B0604020202020204" pitchFamily="34" charset="0"/>
              <a:buChar char="•"/>
            </a:pPr>
            <a:r>
              <a:rPr lang="en-US" sz="2500" b="1" i="1" u="sng" dirty="0" smtClean="0">
                <a:solidFill>
                  <a:srgbClr val="FF0000"/>
                </a:solidFill>
              </a:rPr>
              <a:t>HERE, FIND AN ARTICLE ONLINE</a:t>
            </a:r>
          </a:p>
          <a:p>
            <a:r>
              <a:rPr lang="en-US" sz="2500" b="1" i="1" dirty="0">
                <a:solidFill>
                  <a:srgbClr val="FF0000"/>
                </a:solidFill>
              </a:rPr>
              <a:t> </a:t>
            </a:r>
            <a:r>
              <a:rPr lang="en-US" sz="2500" b="1" i="1" dirty="0" smtClean="0">
                <a:solidFill>
                  <a:srgbClr val="FF0000"/>
                </a:solidFill>
              </a:rPr>
              <a:t>    </a:t>
            </a:r>
            <a:r>
              <a:rPr lang="en-US" sz="2500" b="1" i="1" u="sng" dirty="0" smtClean="0">
                <a:solidFill>
                  <a:srgbClr val="FF0000"/>
                </a:solidFill>
              </a:rPr>
              <a:t>TO USE TEXT EVIDENCE:</a:t>
            </a:r>
          </a:p>
          <a:p>
            <a:pPr marL="342900" indent="-342900">
              <a:buFont typeface="Arial" panose="020B0604020202020204" pitchFamily="34" charset="0"/>
              <a:buChar char="•"/>
            </a:pPr>
            <a:r>
              <a:rPr lang="en-US" sz="3000" b="1" i="1" dirty="0" smtClean="0">
                <a:solidFill>
                  <a:srgbClr val="0312EC"/>
                </a:solidFill>
              </a:rPr>
              <a:t>The text states, “Chocolate is the most popular flavor in the world” (Text #2, Line 20) </a:t>
            </a:r>
          </a:p>
        </p:txBody>
      </p:sp>
    </p:spTree>
    <p:extLst>
      <p:ext uri="{BB962C8B-B14F-4D97-AF65-F5344CB8AC3E}">
        <p14:creationId xmlns:p14="http://schemas.microsoft.com/office/powerpoint/2010/main" val="293803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94259</TotalTime>
  <Words>1748</Words>
  <Application>Microsoft Office PowerPoint</Application>
  <PresentationFormat>On-screen Show (4:3)</PresentationFormat>
  <Paragraphs>212</Paragraphs>
  <Slides>19</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Georgia</vt:lpstr>
      <vt:lpstr>Times New Roman</vt:lpstr>
      <vt:lpstr>Wingdings</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PeopleLeap,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Lingenfelter</dc:creator>
  <cp:lastModifiedBy>Quinde, Amy</cp:lastModifiedBy>
  <cp:revision>2549</cp:revision>
  <cp:lastPrinted>2018-10-23T12:31:17Z</cp:lastPrinted>
  <dcterms:created xsi:type="dcterms:W3CDTF">2017-01-11T12:06:37Z</dcterms:created>
  <dcterms:modified xsi:type="dcterms:W3CDTF">2019-10-16T13:03:15Z</dcterms:modified>
</cp:coreProperties>
</file>